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60" r:id="rId4"/>
    <p:sldId id="256" r:id="rId5"/>
    <p:sldId id="258" r:id="rId6"/>
    <p:sldId id="261" r:id="rId7"/>
    <p:sldId id="259" r:id="rId8"/>
    <p:sldId id="265" r:id="rId9"/>
    <p:sldId id="266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AB48E-86B4-4C81-94A2-E1B81E005FD8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C19E8-B5FB-4922-B927-4A99471F51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AB48E-86B4-4C81-94A2-E1B81E005FD8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C19E8-B5FB-4922-B927-4A99471F51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AB48E-86B4-4C81-94A2-E1B81E005FD8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C19E8-B5FB-4922-B927-4A99471F51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AB48E-86B4-4C81-94A2-E1B81E005FD8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C19E8-B5FB-4922-B927-4A99471F51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AB48E-86B4-4C81-94A2-E1B81E005FD8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C19E8-B5FB-4922-B927-4A99471F51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AB48E-86B4-4C81-94A2-E1B81E005FD8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C19E8-B5FB-4922-B927-4A99471F51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AB48E-86B4-4C81-94A2-E1B81E005FD8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C19E8-B5FB-4922-B927-4A99471F51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AB48E-86B4-4C81-94A2-E1B81E005FD8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C19E8-B5FB-4922-B927-4A99471F51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AB48E-86B4-4C81-94A2-E1B81E005FD8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C19E8-B5FB-4922-B927-4A99471F51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AB48E-86B4-4C81-94A2-E1B81E005FD8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C19E8-B5FB-4922-B927-4A99471F51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AB48E-86B4-4C81-94A2-E1B81E005FD8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C19E8-B5FB-4922-B927-4A99471F51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AB48E-86B4-4C81-94A2-E1B81E005FD8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C19E8-B5FB-4922-B927-4A99471F515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hyperlink" Target="http://www.uchportal.ru/" TargetMode="External"/><Relationship Id="rId7" Type="http://schemas.openxmlformats.org/officeDocument/2006/relationships/hyperlink" Target="http://intergu.ru/" TargetMode="External"/><Relationship Id="rId2" Type="http://schemas.openxmlformats.org/officeDocument/2006/relationships/hyperlink" Target="http://www.it-n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moi-universitet.ru/" TargetMode="External"/><Relationship Id="rId11" Type="http://schemas.openxmlformats.org/officeDocument/2006/relationships/hyperlink" Target="http://www.proshkolu.ru/" TargetMode="External"/><Relationship Id="rId5" Type="http://schemas.openxmlformats.org/officeDocument/2006/relationships/hyperlink" Target="http://pedsovet.org/" TargetMode="External"/><Relationship Id="rId10" Type="http://schemas.openxmlformats.org/officeDocument/2006/relationships/slide" Target="slide5.xml"/><Relationship Id="rId4" Type="http://schemas.openxmlformats.org/officeDocument/2006/relationships/hyperlink" Target="http://metodisty.ru/" TargetMode="External"/><Relationship Id="rId9" Type="http://schemas.openxmlformats.org/officeDocument/2006/relationships/hyperlink" Target="http://nsportal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roshkolu.r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nsportal.ru/node/195867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500042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Педагогические сообщества </a:t>
            </a:r>
            <a:br>
              <a:rPr kumimoji="0" lang="ru-RU" sz="44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в сети Интернет</a:t>
            </a: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3286124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Следует поддержать развитие сетевых педагогических </a:t>
            </a:r>
            <a:br>
              <a:rPr kumimoji="0" lang="ru-RU" sz="2400" b="1" i="0" u="none" strike="noStrike" normalizeH="0" baseline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normalizeH="0" baseline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сообществ, интерактивных методических кабинетов – словом,</a:t>
            </a:r>
            <a:br>
              <a:rPr kumimoji="0" lang="ru-RU" sz="2400" b="1" i="0" u="none" strike="noStrike" normalizeH="0" baseline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normalizeH="0" baseline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всего того, что формирует профессиональную среду.</a:t>
            </a:r>
            <a:br>
              <a:rPr kumimoji="0" lang="ru-RU" sz="2400" b="1" i="0" u="none" strike="noStrike" normalizeH="0" baseline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2400" b="1" i="0" u="none" strike="noStrike" normalizeH="0" baseline="0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В. Путин </a:t>
            </a:r>
            <a:endParaRPr kumimoji="0" lang="ru-RU" sz="3600" b="1" i="0" u="none" strike="noStrike" normalizeH="0" baseline="0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04" y="1"/>
            <a:ext cx="571504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04" y="3357562"/>
            <a:ext cx="571504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14282" y="428604"/>
            <a:ext cx="8715436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Shruti" pitchFamily="2"/>
              </a:rPr>
              <a:t>Профессиональное сетевое сообщество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Shruti" pitchFamily="2"/>
              </a:rPr>
              <a:t> – это формальная или неформальная группа профессионалов, работающих в одной предметной или проблемной профессиональной деятельности в сети. Участие в профессиональных сетевых объединениях позволяет учителям, живущим в разных уголках страны и за рубежом, общаться друг с другом, решать профессиональные вопросы и повышать свой профессиональный уровень. Благодаря сетевым связям самопроизвольно формируются новые социальные объединения. Сообщества такого рода не могут быть специально спроектированы, организованы или созданы в приказном порядке.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Shruti" pitchFamily="2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ea typeface="Times New Roman" pitchFamily="18" charset="0"/>
              <a:cs typeface="Shruti" pitchFamily="2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Shruti" pitchFamily="2"/>
              </a:rPr>
              <a:t>Цели сетевого сообщества: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Shruti" pitchFamily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Shruti" pitchFamily="2"/>
              </a:rPr>
              <a:t>создание единого информационного пространства, доступного для каждого члена сообщества;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ea typeface="Calibri" pitchFamily="34" charset="0"/>
              <a:cs typeface="Shruti" pitchFamily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Shruti" pitchFamily="2"/>
              </a:rPr>
              <a:t>организация формального и неформального общения на профессиональные темы;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ea typeface="Calibri" pitchFamily="34" charset="0"/>
              <a:cs typeface="Shruti" pitchFamily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Shruti" pitchFamily="2"/>
              </a:rPr>
              <a:t>инициация виртуального взаимодействия для последующего взаимодействия вне Интернета;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ea typeface="Calibri" pitchFamily="34" charset="0"/>
              <a:cs typeface="Shruti" pitchFamily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Shruti" pitchFamily="2"/>
              </a:rPr>
              <a:t>обмен опытом учения-обучения;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ea typeface="Calibri" pitchFamily="34" charset="0"/>
              <a:cs typeface="Shruti" pitchFamily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Shruti" pitchFamily="2"/>
              </a:rPr>
              <a:t>распространение успешных педагогических практик;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ea typeface="Calibri" pitchFamily="34" charset="0"/>
              <a:cs typeface="Shruti" pitchFamily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Shruti" pitchFamily="2"/>
              </a:rPr>
              <a:t>поддержка новых образовательных инициатив.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Shruti" pitchFamily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Shruti" pitchFamily="2"/>
              </a:rPr>
              <a:t>         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Shruti" pitchFamily="2"/>
              </a:rPr>
              <a:t>Среда профессиональных сетевых сообществ наполнена объектами, агентами (участниками) и ситуациями, которые помогают думать по-новому и воспитывать в себе толерантность, критическое и экологическое мышление. Сетевые сообщества могут служить педагогической практике для воспитания следующих умений: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Shruti" pitchFamily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Shruti" pitchFamily="2"/>
              </a:rPr>
              <a:t>Совместное мышление.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Shruti" pitchFamily="2"/>
              </a:rPr>
              <a:t> Познавательная, творческая и учебная деятельность изначально имеют сетевой и коллективный характер. Переход от эгоцентричной позиции к пониманию роли и значения других людей, других способов конструирования реальности является важным этапом психологического развития личности.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ea typeface="Calibri" pitchFamily="34" charset="0"/>
              <a:cs typeface="Shruti" pitchFamily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Shruti" pitchFamily="2"/>
              </a:rPr>
              <a:t>Толерантность.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Shruti" pitchFamily="2"/>
              </a:rPr>
              <a:t> Важно воспитать человека, способного посмотреть на событие с другой точки зрения, способного понять позицию не только другого человека, но и другого существа. Расширение горизонтов общения, которому способствуют информационные технологии, приводит к тому, что мы все чаще сталкиваемся с людьми из незнакомых ранее социальных культур и слоев. Мы должны быть готовы понимать их и объясняться с ними.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ea typeface="Calibri" pitchFamily="34" charset="0"/>
              <a:cs typeface="Shruti" pitchFamily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Shruti" pitchFamily="2"/>
              </a:rPr>
              <a:t>Освоение децентрализованных моделей.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Shruti" pitchFamily="2"/>
              </a:rPr>
              <a:t> От участников совместной деятельности не требуется синхронного присутствия в одном и том же месте, в одно время. Каждый член сообщества может выполнять свои операции.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ea typeface="Calibri" pitchFamily="34" charset="0"/>
              <a:cs typeface="Shruti" pitchFamily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Shruti" pitchFamily="2"/>
              </a:rPr>
              <a:t>Критичность мышления.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Shruti" pitchFamily="2"/>
              </a:rPr>
              <a:t> Коллективная, общая деятельность множества участников, готовых критиковать и видоизменять гипотезы, играет решающую роль при поиске ошибок, проверке гипотез и фальсификации теорий.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Shruti" pitchFamily="2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Shruti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272735"/>
            <a:ext cx="878687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Shruti" pitchFamily="2"/>
              </a:rPr>
              <a:t>В сетевых педагогических сообществах можно поддерживать активность, используя следующие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Shruti" pitchFamily="2"/>
              </a:rPr>
              <a:t>формы деятельности: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Shruti" pitchFamily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Shruti" pitchFamily="2"/>
              </a:rPr>
              <a:t>Обучающий семинар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ea typeface="Calibri" pitchFamily="34" charset="0"/>
              <a:cs typeface="Shruti" pitchFamily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Shruti" pitchFamily="2"/>
              </a:rPr>
              <a:t>Виртуальная конференция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ea typeface="Calibri" pitchFamily="34" charset="0"/>
              <a:cs typeface="Shruti" pitchFamily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Shruti" pitchFamily="2"/>
              </a:rPr>
              <a:t>Конкурс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ea typeface="Calibri" pitchFamily="34" charset="0"/>
              <a:cs typeface="Shruti" pitchFamily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Shruti" pitchFamily="2"/>
              </a:rPr>
              <a:t>Проект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ea typeface="Calibri" pitchFamily="34" charset="0"/>
              <a:cs typeface="Shruti" pitchFamily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Shruti" pitchFamily="2"/>
              </a:rPr>
              <a:t>Акция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ea typeface="Calibri" pitchFamily="34" charset="0"/>
              <a:cs typeface="Shruti" pitchFamily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Shruti" pitchFamily="2"/>
              </a:rPr>
              <a:t>Виртуальная экскурсия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ea typeface="Calibri" pitchFamily="34" charset="0"/>
              <a:cs typeface="Shruti" pitchFamily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Shruti" pitchFamily="2"/>
              </a:rPr>
              <a:t>"Мастерская" или мастер-класс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ea typeface="Calibri" pitchFamily="34" charset="0"/>
              <a:cs typeface="Shruti" pitchFamily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Shruti" pitchFamily="2"/>
              </a:rPr>
              <a:t>Опрос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ea typeface="Calibri" pitchFamily="34" charset="0"/>
              <a:cs typeface="Shruti" pitchFamily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Shruti" pitchFamily="2"/>
              </a:rPr>
              <a:t>Обсуждение в чате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ea typeface="Calibri" pitchFamily="34" charset="0"/>
              <a:cs typeface="Shruti" pitchFamily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Shruti" pitchFamily="2"/>
              </a:rPr>
              <a:t>Фестиваль проектов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ea typeface="Calibri" pitchFamily="34" charset="0"/>
              <a:cs typeface="Shruti" pitchFamily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Shruti" pitchFamily="2"/>
              </a:rPr>
              <a:t>Телеконференция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ea typeface="Calibri" pitchFamily="34" charset="0"/>
              <a:cs typeface="Shruti" pitchFamily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Shruti" pitchFamily="2"/>
              </a:rPr>
              <a:t>Проектировочный семинар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ea typeface="Times New Roman" pitchFamily="18" charset="0"/>
              <a:cs typeface="Shruti" pitchFamily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Shruti" pitchFamily="2"/>
              </a:rPr>
              <a:t>Кадровый анализ педагогов – участников различных профессиональных сообществ убедительно показывает, что открытое сетевое взаимодействие – это взаимодействие учителей-профессионалов. Свыше 85% активной аудитории портала – учителя первой и высшей квалификационной категории, победители ПНПО, учителя-методисты, что позволяет выстроить особую систему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Shruti" pitchFamily="2"/>
              </a:rPr>
              <a:t>тьюторства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Shruti" pitchFamily="2"/>
              </a:rPr>
              <a:t> в сети, которая включает в себя многочисленные мастер-классы, консультативные линии, презентации опыта, экспертизу материалов коллег, авторские курсы повышения квалификации. Использование таких ресурсов и возможностей позволяет каждому участнику сетевых профессиональных сообществ выбрать собственную траекторию профессионального роста. Для самообразования педагога очень важно общение с коллегами. Часто нам не хватает время для этого. Сетевое сообщество учителей помогает учителям в удобное время, имея доступ к Интернету, общаться со своими коллегами и единомышленниками. А это повышает уровень профессиональной культуры.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Shruti" pitchFamily="2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ea typeface="Times New Roman" pitchFamily="18" charset="0"/>
              <a:cs typeface="Shruti" pitchFamily="2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Shruti" pitchFamily="2"/>
              </a:rPr>
              <a:t>Участвуя в различных педагогических сообществах, учитель имеет возможность: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Shruti" pitchFamily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Shruti" pitchFamily="2"/>
              </a:rPr>
              <a:t>обучаться и приобретать знания, умения и компетенции;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ea typeface="Calibri" pitchFamily="34" charset="0"/>
              <a:cs typeface="Shruti" pitchFamily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Shruti" pitchFamily="2"/>
              </a:rPr>
              <a:t>получать самую современную информацию по интересующей теме;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ea typeface="Calibri" pitchFamily="34" charset="0"/>
              <a:cs typeface="Shruti" pitchFamily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Shruti" pitchFamily="2"/>
              </a:rPr>
              <a:t>иметь доступ к методической базе разработок;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ea typeface="Calibri" pitchFamily="34" charset="0"/>
              <a:cs typeface="Shruti" pitchFamily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Shruti" pitchFamily="2"/>
              </a:rPr>
              <a:t>общаться с коллегами на различных форумах;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ea typeface="Calibri" pitchFamily="34" charset="0"/>
              <a:cs typeface="Shruti" pitchFamily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Shruti" pitchFamily="2"/>
              </a:rPr>
              <a:t>получать квалифицированные консультации и советы экспертов;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ea typeface="Calibri" pitchFamily="34" charset="0"/>
              <a:cs typeface="Shruti" pitchFamily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Shruti" pitchFamily="2"/>
              </a:rPr>
              <a:t>участвовать в работе профессиональных сообществ;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ea typeface="Calibri" pitchFamily="34" charset="0"/>
              <a:cs typeface="Shruti" pitchFamily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Shruti" pitchFamily="2"/>
              </a:rPr>
              <a:t>публиковать свои материалы;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ea typeface="Calibri" pitchFamily="34" charset="0"/>
              <a:cs typeface="Shruti" pitchFamily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Shruti" pitchFamily="2"/>
              </a:rPr>
              <a:t>принять участие в обсуждении опубликованных материалов;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Shruti" pitchFamily="2"/>
              </a:rPr>
              <a:t>участвовать в профессиональных конкурсах и др.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Shruti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428603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Примеры сетевых педагогических сообществ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785794"/>
            <a:ext cx="9144000" cy="5643602"/>
          </a:xfrm>
        </p:spPr>
        <p:txBody>
          <a:bodyPr>
            <a:noAutofit/>
          </a:bodyPr>
          <a:lstStyle/>
          <a:p>
            <a:pPr algn="l"/>
            <a:r>
              <a:rPr lang="ru-RU" sz="180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2"/>
              </a:rPr>
              <a:t>Сеть творческих учителей</a:t>
            </a:r>
            <a:r>
              <a:rPr lang="ru-RU" sz="200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1050" dirty="0">
                <a:solidFill>
                  <a:srgbClr val="0070C0"/>
                </a:solidFill>
              </a:rPr>
              <a:t>Крупнейший учительский Интернет – проект России. Чтобы быть в курсе происходящего на портале, пользователю достаточно подписаться на рассылки. При этом в электронный почтовый ящик попадают не ссылки, а полные тексты сообщений на избранных пользователем форумах. На портале собрана одна из крупнейших в Интернете библиотек авторских методических разработок. В результате работы портала создана целая система дистанционной профессиональной методической поддержки и самообразования его участников. Это активно работающие сообщества, мастер-классы, ИКТ  – фестивали учителей-предметников, профессиональные конкурсы, Методический марафон и многое другое…</a:t>
            </a:r>
            <a:endParaRPr lang="ru-RU" sz="105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l"/>
            <a:r>
              <a:rPr lang="ru-RU" sz="18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3"/>
              </a:rPr>
              <a:t>Учительский портал</a:t>
            </a:r>
            <a:r>
              <a:rPr lang="ru-RU" sz="18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050" dirty="0">
                <a:solidFill>
                  <a:srgbClr val="0070C0"/>
                </a:solidFill>
              </a:rPr>
              <a:t>Хорошая база качественных методических разработок. Публикация авторских материалов на Учительском портале направлена на развитие творческой деятельности и роста профессионального мастерства педагогов, развитие и поддержку новых технологий в организации образовательного процесса, обмен инновационным педагогическим опытом. За учебный год автору бесплатно выдаётся только одно подтверждение о публикации.</a:t>
            </a:r>
            <a:endParaRPr lang="ru-RU" sz="105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l"/>
            <a:r>
              <a:rPr lang="ru-RU" sz="18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/>
              </a:rPr>
              <a:t>Методисты</a:t>
            </a:r>
            <a:r>
              <a:rPr lang="ru-RU" sz="200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1050" dirty="0">
                <a:solidFill>
                  <a:srgbClr val="0070C0"/>
                </a:solidFill>
              </a:rPr>
              <a:t>Цель: создание условий для самореализации и профессионального роста учителей. Задачи: обобщение, распространение и обсуждение методических аспектов методики обучения и воспитания в начальных классах; обмен опытом в применении современных педагогических технологий, методов и приемов обучения и воспитания; возможность найти единомышленников, общаться с коллегами и единомышленниками.</a:t>
            </a:r>
            <a:endParaRPr lang="ru-RU" sz="105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l"/>
            <a:r>
              <a:rPr lang="ru-RU" sz="18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5"/>
              </a:rPr>
              <a:t>Педсовет</a:t>
            </a:r>
            <a:r>
              <a:rPr lang="ru-RU" sz="20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050" dirty="0" smtClean="0">
                <a:solidFill>
                  <a:srgbClr val="0070C0"/>
                </a:solidFill>
              </a:rPr>
              <a:t>В основе сайта лежит идея взаимопомощи: "учитель, помоги учителю!" На сайте вы можно опубликовать свой авторский материал и получить свидетельство о публикации электронного ресурса. Можно принять участие в различных профессиональных конкурсах (и что ценно: не только в учебном году, но и летом, когда учитель может максимально применить свой творческий потенциал). Получить квалифицированную помощь в решении ваших проблем. Познакомиться с образовательными новостями и др.</a:t>
            </a:r>
            <a:endParaRPr lang="ru-RU" sz="105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l"/>
            <a:r>
              <a:rPr lang="ru-RU" sz="18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6"/>
              </a:rPr>
              <a:t>Мой </a:t>
            </a:r>
            <a:r>
              <a:rPr lang="ru-RU" sz="180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6"/>
              </a:rPr>
              <a:t>университет</a:t>
            </a:r>
            <a:r>
              <a:rPr lang="ru-RU" sz="200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1050" dirty="0">
                <a:solidFill>
                  <a:srgbClr val="0070C0"/>
                </a:solidFill>
              </a:rPr>
              <a:t>Возможности для самообразования: можно подписаться на рассылку бесплатных курсов («Активные методы обучения», «Технология интерактивного обучения»). В течение определённого времени вам на электронную почту будут приходить уроки курсов.</a:t>
            </a:r>
            <a:endParaRPr lang="ru-RU" sz="105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l"/>
            <a:r>
              <a:rPr lang="ru-RU" sz="18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7"/>
              </a:rPr>
              <a:t>Интернет </a:t>
            </a:r>
            <a:r>
              <a:rPr lang="ru-RU" sz="180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7"/>
              </a:rPr>
              <a:t>- государство </a:t>
            </a:r>
            <a:r>
              <a:rPr lang="ru-RU" sz="18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7"/>
              </a:rPr>
              <a:t>учителей</a:t>
            </a:r>
            <a:r>
              <a:rPr lang="ru-RU" sz="18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050" dirty="0" err="1">
                <a:solidFill>
                  <a:srgbClr val="0070C0"/>
                </a:solidFill>
              </a:rPr>
              <a:t>ИнтерГУру</a:t>
            </a:r>
            <a:r>
              <a:rPr lang="ru-RU" sz="1050" dirty="0">
                <a:solidFill>
                  <a:srgbClr val="0070C0"/>
                </a:solidFill>
              </a:rPr>
              <a:t> – это открытая система самостоятельных сетевых проектов, связанных между собой игровой экономической схемой. Каждая Территория </a:t>
            </a:r>
            <a:r>
              <a:rPr lang="ru-RU" sz="1050" dirty="0" err="1">
                <a:solidFill>
                  <a:srgbClr val="0070C0"/>
                </a:solidFill>
              </a:rPr>
              <a:t>ИнтерГУру</a:t>
            </a:r>
            <a:r>
              <a:rPr lang="ru-RU" sz="1050" dirty="0">
                <a:solidFill>
                  <a:srgbClr val="0070C0"/>
                </a:solidFill>
              </a:rPr>
              <a:t> ведет свой рейтинг и определяет оригинальные номинации, которые описываются в ее Положении. Цели проекта: оказание поддержки профессиональной деятельности учителя; предоставление возможности самореализации и самоутверждения через совместную сетевую практическую деятельность; создание и поддержка новых образовательных инициатив. </a:t>
            </a:r>
            <a:endParaRPr lang="ru-RU" sz="1050" dirty="0" smtClean="0">
              <a:solidFill>
                <a:srgbClr val="0070C0"/>
              </a:solidFill>
            </a:endParaRPr>
          </a:p>
          <a:p>
            <a:pPr algn="l"/>
            <a:r>
              <a:rPr lang="ru-RU" sz="18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8" action="ppaction://hlinksldjump"/>
              </a:rPr>
              <a:t>Социальная сеть работников образования </a:t>
            </a:r>
            <a:r>
              <a:rPr lang="en-US" sz="18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8" action="ppaction://hlinksldjump"/>
              </a:rPr>
              <a:t>nsportal.ru</a:t>
            </a:r>
            <a:r>
              <a:rPr lang="ru-RU" sz="18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8" action="ppaction://hlinksldjump"/>
              </a:rPr>
              <a:t> </a:t>
            </a:r>
            <a:r>
              <a:rPr lang="ru-RU" sz="18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(</a:t>
            </a:r>
            <a:r>
              <a:rPr lang="en-US" sz="18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9"/>
              </a:rPr>
              <a:t>http://nsportal.ru/</a:t>
            </a:r>
            <a:r>
              <a:rPr lang="ru-RU" sz="18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</a:p>
          <a:p>
            <a:pPr algn="l"/>
            <a:r>
              <a:rPr lang="ru-RU" sz="18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10" action="ppaction://hlinksldjump"/>
              </a:rPr>
              <a:t>Бесплатный школьный интернет-портал  </a:t>
            </a:r>
            <a:r>
              <a:rPr lang="ru-RU" sz="18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10" action="ppaction://hlinksldjump"/>
              </a:rPr>
              <a:t>ПроШколу.ру</a:t>
            </a:r>
            <a:r>
              <a:rPr lang="ru-RU" sz="18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(</a:t>
            </a:r>
            <a:r>
              <a:rPr lang="en-US" sz="18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11"/>
              </a:rPr>
              <a:t>http://www.proshkolu.ru/</a:t>
            </a:r>
            <a:r>
              <a:rPr lang="ru-RU" sz="18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Бесплатный школьный интернет-портал 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ПроШколу.ру</a:t>
            </a:r>
            <a:r>
              <a:rPr lang="ru-RU" sz="3200" dirty="0" smtClean="0"/>
              <a:t> 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2"/>
              </a:rPr>
              <a:t>http://www.proshkolu.ru/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1214422"/>
            <a:ext cx="7929618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500042"/>
            <a:ext cx="8786842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Социальная сеть работников образования 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nsportal.ru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-  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2"/>
              </a:rPr>
              <a:t>http://nsportal.ru/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1571612"/>
            <a:ext cx="764386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43240" cy="34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4737" y="0"/>
            <a:ext cx="5949263" cy="2755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4737" y="3163330"/>
            <a:ext cx="5949263" cy="369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042" y="0"/>
            <a:ext cx="5949263" cy="3299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042" y="3299254"/>
            <a:ext cx="5949263" cy="3558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276</Words>
  <Application>Microsoft Office PowerPoint</Application>
  <PresentationFormat>Экран (4:3)</PresentationFormat>
  <Paragraphs>58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Примеры сетевых педагогических сообществ</vt:lpstr>
      <vt:lpstr>Бесплатный школьный интернет-портал  ПроШколу.ру  - http://www.proshkolu.ru/</vt:lpstr>
      <vt:lpstr>Презентация PowerPoint</vt:lpstr>
      <vt:lpstr>Социальная сеть работников образования nsportal.ru -  http://nsportal.ru/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Педагогические сообщества  в сети Интернет</dc:title>
  <dc:creator>Мамеева-Шварцман И.М.</dc:creator>
  <cp:lastModifiedBy>Admin</cp:lastModifiedBy>
  <cp:revision>31</cp:revision>
  <dcterms:created xsi:type="dcterms:W3CDTF">2012-11-21T17:33:56Z</dcterms:created>
  <dcterms:modified xsi:type="dcterms:W3CDTF">2013-03-13T15:26:51Z</dcterms:modified>
</cp:coreProperties>
</file>