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0" r:id="rId8"/>
    <p:sldId id="271" r:id="rId9"/>
    <p:sldId id="261" r:id="rId10"/>
    <p:sldId id="272" r:id="rId11"/>
    <p:sldId id="262" r:id="rId12"/>
    <p:sldId id="263" r:id="rId13"/>
    <p:sldId id="264" r:id="rId14"/>
    <p:sldId id="265" r:id="rId15"/>
    <p:sldId id="273" r:id="rId16"/>
    <p:sldId id="266" r:id="rId17"/>
    <p:sldId id="267" r:id="rId18"/>
    <p:sldId id="269" r:id="rId19"/>
    <p:sldId id="270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7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E8161A0-3927-43BD-914D-C95467EFF9BF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ru-RU" sz="14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452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B9BE548-E1A1-4695-AECF-12B658B8B8AB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9464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CAA7C5-24BA-4330-9BC2-028083826FB0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6656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030172-B41F-4539-98A8-7D4183281058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111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2DB18-8E58-4C5B-B07F-BDCEDD51CF9B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113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9A56D4-1B85-4EE5-8C03-2813E991A0BE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2694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372045-4CFB-4733-A81A-4B79DD364134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929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766F3E-4937-4A65-811F-90A63468F5A0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6107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814099-528C-49F5-A111-C4C74EDC467C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930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0BAF58-CA0A-4056-9FCA-00C1DBF2A807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4479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7BAAE6-61E8-4447-8043-087CD1ABA839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60764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D436EB-7D4D-41D2-8220-D45F48F56FCC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8413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517365-67A3-428E-BC66-7ACC7FEDAD43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6169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A66C36-7E1F-4BE9-B382-B821DF63030F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4608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2F84E4-95B4-47AD-960D-6F8A3DB5E901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5365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BB8E0D-A312-4427-9667-3F5B977DD0B0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4572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076989-074F-4DF0-8000-54AF4C4E9C1E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2592CB-F5EF-4D0E-BEAC-3128DD426E2B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46323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B53041-C767-4E53-A9C6-8862BD7302C9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2591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701956-02D2-4C2B-9A58-9F1EAEB1147A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3465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CFEC1B-C8AE-4889-9C0E-ED254BB584EB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8188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080069-A2E9-435A-89AD-52BFB51064E8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118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109EF7-C6CC-495D-A4C5-B0077D16817A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8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AF4342-0C2E-4D03-8683-FE89E75928C3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37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4C01A7-B093-4406-AF5B-4E1A8B29662D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839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243B27-E947-4C3A-8A1E-7E4E47E6EC74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6178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EB0364-8D5A-4252-8C71-D834F7D6E906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6337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2AB0ED-165D-4505-BF1D-CF9E492E2752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6282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62097-CEB1-458F-B112-5E357831ABA9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251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86D519-3898-4E43-85FF-64950E261724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2D345A-6E8C-4C07-8CB5-EA21AC8862CF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2635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9E3818-ED21-4423-AC52-0FDE246E9CA0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5377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379BFA-2387-4037-893A-B8C14532E8BF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5221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2E3C5E-3A65-46D6-86B7-14466355E78E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226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4BEC29-D423-4687-A9A0-5F9CBA3E57BA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289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D91488-0E5B-44F5-A9FC-9446505215A0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6938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9BB3355-46B3-40BC-AC20-B896F2939CF9}" type="datetime1">
              <a:rPr lang="ru-RU" smtClean="0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7CA623-8EA0-40D4-972E-A17FD42785A2}" type="slidenum">
              <a:rPr/>
              <a:pPr lv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0873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9BB3355-46B3-40BC-AC20-B896F2939CF9}" type="datetime1">
              <a:rPr lang="ru-RU"/>
              <a:pPr lvl="0"/>
              <a:t>13.02.2015</a:t>
            </a:fld>
            <a:endParaRPr lang="ru-RU" dirty="0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8839AD7-A1BE-4C43-BF98-582C31B95266}" type="slidenum">
              <a:rPr/>
              <a:pPr lvl="0"/>
              <a:t>‹#›</a:t>
            </a:fld>
            <a:endParaRPr lang="ru-RU" dirty="0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Lucida Sans Unicode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4076989-074F-4DF0-8000-54AF4C4E9C1E}" type="datetime1">
              <a:rPr lang="ru-RU"/>
              <a:pPr lvl="0"/>
              <a:t>13.02.2015</a:t>
            </a:fld>
            <a:endParaRPr lang="ru-RU" dirty="0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EB6D117-C467-49EE-AD06-5CDDC2ACB81D}" type="slidenum">
              <a:rPr/>
              <a:pPr lv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Lucida Sans Unicode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558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986D519-3898-4E43-85FF-64950E261724}" type="datetime1">
              <a:rPr lang="ru-RU"/>
              <a:pPr lvl="0"/>
              <a:t>13.02.2015</a:t>
            </a:fld>
            <a:endParaRPr lang="ru-RU" dirty="0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62F1BF6-7206-45A6-9D3A-3689E57F1096}" type="slidenum">
              <a:rPr/>
              <a:pPr lvl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Lucida Sans Unicode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l"/>
            <a:endParaRPr lang="ru-RU" sz="1800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endParaRPr lang="ru-RU" dirty="0">
              <a:latin typeface="Calibri" pitchFamily="18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2960"/>
            <a:ext cx="9143640" cy="6845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4000" y="792000"/>
            <a:ext cx="7683480" cy="52459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Lucida Sans Unicode" pitchFamily="2"/>
                <a:cs typeface="Mangal" pitchFamily="2"/>
              </a:rPr>
              <a:t>УЧИТЕЛЬ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Lucida Sans Unicode" pitchFamily="2"/>
                <a:cs typeface="Mangal" pitchFamily="2"/>
              </a:rPr>
              <a:t>ГОДА СОЧИ-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8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 Black" pitchFamily="34"/>
                <a:ea typeface="Lucida Sans Unicode" pitchFamily="2"/>
                <a:cs typeface="Mangal" pitchFamily="2"/>
              </a:rPr>
              <a:t>2015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Номинация «Молодой учитель Сочи» </a:t>
            </a: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(педагогический стаж не более 3-х лет)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72000"/>
            <a:ext cx="9143640" cy="70005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71600" y="548680"/>
            <a:ext cx="7457760" cy="316835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2400" b="1" i="1" dirty="0"/>
              <a:t>Виды проектов:</a:t>
            </a:r>
            <a:br>
              <a:rPr lang="ru-RU" sz="2400" b="1" i="1" dirty="0"/>
            </a:b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b="1" i="1" dirty="0"/>
              <a:t>- исследовательский </a:t>
            </a:r>
            <a:r>
              <a:rPr lang="ru-RU" sz="2200" dirty="0"/>
              <a:t>(научно-исследовательские работы);</a:t>
            </a: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b="1" i="1" dirty="0"/>
              <a:t>- творческий </a:t>
            </a:r>
            <a:r>
              <a:rPr lang="ru-RU" sz="2200" dirty="0"/>
              <a:t>(инсценировки, </a:t>
            </a:r>
            <a:r>
              <a:rPr lang="ru-RU" sz="2200" dirty="0" smtClean="0"/>
              <a:t>сочинения, сказки</a:t>
            </a:r>
            <a:r>
              <a:rPr lang="ru-RU" sz="2200" dirty="0"/>
              <a:t>, сценарии);</a:t>
            </a:r>
            <a:r>
              <a:rPr lang="ru-RU" sz="2200" i="1" dirty="0"/>
              <a:t/>
            </a:r>
            <a:br>
              <a:rPr lang="ru-RU" sz="2200" i="1" dirty="0"/>
            </a:br>
            <a:r>
              <a:rPr lang="ru-RU" sz="2200" b="1" i="1" dirty="0" smtClean="0"/>
              <a:t>- практико-ориентированный </a:t>
            </a:r>
            <a:r>
              <a:rPr lang="ru-RU" sz="2200" i="1" dirty="0"/>
              <a:t>(словари, таблицы, газеты и т.д.); </a:t>
            </a:r>
            <a:br>
              <a:rPr lang="ru-RU" sz="2200" i="1" dirty="0"/>
            </a:br>
            <a:r>
              <a:rPr lang="ru-RU" sz="2200" b="1" i="1" dirty="0"/>
              <a:t>- игровой </a:t>
            </a:r>
            <a:r>
              <a:rPr lang="ru-RU" sz="2200" i="1" dirty="0"/>
              <a:t>(игры).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7072200" y="5286240"/>
            <a:ext cx="699840" cy="35208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 hangingPunct="0">
              <a:buNone/>
            </a:pPr>
            <a:endParaRPr lang="ru-RU" dirty="0">
              <a:latin typeface="Arial" pitchFamily="18"/>
            </a:endParaRPr>
          </a:p>
        </p:txBody>
      </p:sp>
      <p:pic>
        <p:nvPicPr>
          <p:cNvPr id="5122" name="Picture 2" descr="C:\Users\УЧИТЕЛЬ\Desktop\IMG_2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6"/>
            <a:ext cx="4572032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26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899592" y="714356"/>
            <a:ext cx="7920880" cy="5666972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количеству обучающихся:</a:t>
            </a: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индивидуальные </a:t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групповые </a:t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содержанию  к учебным дисциплинам:</a:t>
            </a: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монопредметные</a:t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</a:t>
            </a: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краткосрочные  </a:t>
            </a:r>
            <a:b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среднесрочные</a:t>
            </a:r>
            <a:endParaRPr lang="ru-RU" sz="2800" dirty="0">
              <a:latin typeface="Calibri" pitchFamily="18"/>
            </a:endParaRPr>
          </a:p>
        </p:txBody>
      </p:sp>
      <p:pic>
        <p:nvPicPr>
          <p:cNvPr id="4098" name="Picture 2" descr="F:\DCIM\119___01\IMG_2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71942"/>
            <a:ext cx="3429024" cy="22145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9" y="0"/>
            <a:ext cx="91441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5000" y="2491560"/>
            <a:ext cx="8792999" cy="1508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imes New Roman" pitchFamily="18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Schoolbook" pitchFamily="18"/>
              <a:ea typeface="Lucida Sans Unicode" pitchFamily="2"/>
              <a:cs typeface="Times New Roman" pitchFamily="1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075" y="329128"/>
            <a:ext cx="7632848" cy="432486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Авторская интерпретация возникновения </a:t>
            </a:r>
            <a:endParaRPr lang="ru-RU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Lucida Sans Unicode" pitchFamily="2"/>
              <a:cs typeface="Times New Roman" pitchFamily="18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и становления педагогического </a:t>
            </a: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опыта</a:t>
            </a:r>
            <a:r>
              <a:rPr lang="ru-RU" sz="2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Lucida Sans Unicode" pitchFamily="2"/>
              <a:cs typeface="Times New Roman" pitchFamily="18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Факторы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Введение ФГОС в 5-х классах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Разный уровень подготовки обучающихся</a:t>
            </a:r>
          </a:p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</a:t>
            </a: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Снижение </a:t>
            </a: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уровня знаний в связи с переходом </a:t>
            </a:r>
            <a:endParaRPr lang="ru-RU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 charset="0"/>
              <a:ea typeface="Lucida Sans Unicode" pitchFamily="2"/>
              <a:cs typeface="Times New Roman" pitchFamily="18" charset="0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     из </a:t>
            </a: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 charset="0"/>
                <a:ea typeface="Lucida Sans Unicode" pitchFamily="2"/>
                <a:cs typeface="Times New Roman" pitchFamily="18" charset="0"/>
              </a:rPr>
              <a:t>4 в 5 класс</a:t>
            </a:r>
          </a:p>
        </p:txBody>
      </p:sp>
      <p:pic>
        <p:nvPicPr>
          <p:cNvPr id="6146" name="Picture 2" descr="F:\DCIM\120___02\IMG_2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14752"/>
            <a:ext cx="3786214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s_pe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785794"/>
            <a:ext cx="7772039" cy="1285884"/>
          </a:xfrm>
        </p:spPr>
        <p:txBody>
          <a:bodyPr/>
          <a:lstStyle/>
          <a:p>
            <a:pPr>
              <a:buNone/>
            </a:pPr>
            <a:r>
              <a:rPr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Учебная деятельность</a:t>
            </a:r>
            <a:br>
              <a:rPr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/>
          <a:lstStyle/>
          <a:p>
            <a:pPr algn="l" fontAlgn="t"/>
            <a:r>
              <a:rPr sz="2800" smtClean="0">
                <a:solidFill>
                  <a:schemeClr val="tx1"/>
                </a:solidFill>
              </a:rPr>
              <a:t>1. Постановка      </a:t>
            </a:r>
            <a:r>
              <a:rPr sz="2800" smtClean="0">
                <a:solidFill>
                  <a:schemeClr val="tx1"/>
                </a:solidFill>
              </a:rPr>
              <a:t>цели</a:t>
            </a:r>
            <a:endParaRPr sz="2800" b="1" smtClean="0">
              <a:solidFill>
                <a:schemeClr val="tx1"/>
              </a:solidFill>
            </a:endParaRPr>
          </a:p>
          <a:p>
            <a:pPr algn="l"/>
            <a:r>
              <a:rPr sz="2800" smtClean="0">
                <a:solidFill>
                  <a:schemeClr val="tx1"/>
                </a:solidFill>
              </a:rPr>
              <a:t>2. Выявление      </a:t>
            </a:r>
            <a:r>
              <a:rPr sz="2800" smtClean="0">
                <a:solidFill>
                  <a:schemeClr val="tx1"/>
                </a:solidFill>
              </a:rPr>
              <a:t>проблемы </a:t>
            </a:r>
          </a:p>
          <a:p>
            <a:pPr algn="l"/>
            <a:r>
              <a:rPr sz="2800" smtClean="0">
                <a:solidFill>
                  <a:schemeClr val="tx1"/>
                </a:solidFill>
              </a:rPr>
              <a:t>3. Формулировка задачи</a:t>
            </a:r>
            <a:endParaRPr sz="2800" smtClean="0">
              <a:solidFill>
                <a:schemeClr val="tx1"/>
              </a:solidFill>
            </a:endParaRPr>
          </a:p>
          <a:p>
            <a:pPr algn="l"/>
            <a:r>
              <a:rPr sz="2800" smtClean="0">
                <a:solidFill>
                  <a:schemeClr val="tx1"/>
                </a:solidFill>
              </a:rPr>
              <a:t>4. Определение </a:t>
            </a:r>
            <a:r>
              <a:rPr sz="2800" smtClean="0">
                <a:solidFill>
                  <a:schemeClr val="tx1"/>
                </a:solidFill>
              </a:rPr>
              <a:t>темы</a:t>
            </a:r>
          </a:p>
          <a:p>
            <a:endParaRPr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6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52000" y="864000"/>
            <a:ext cx="7272000" cy="3003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АКТУАЛЬНОСТЬ педагогического опыта: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1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Актуальность проектной деятельности позволяет сформировать </a:t>
            </a:r>
            <a:endParaRPr lang="ru-RU" sz="20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у </a:t>
            </a: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обучающегося умение правильно организовать свою </a:t>
            </a:r>
            <a:endParaRPr lang="ru-RU" sz="20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деятельность</a:t>
            </a: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, как учебную, так и любую  другую. </a:t>
            </a:r>
            <a:endParaRPr lang="ru-RU" sz="20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отсутствие </a:t>
            </a: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у детей любознательности, угасание </a:t>
            </a:r>
            <a:endParaRPr lang="ru-RU" sz="2000" b="1" i="1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интереса </a:t>
            </a:r>
            <a:r>
              <a:rPr lang="ru-RU" sz="20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к познанию нового в процессе учения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443600" y="3651120"/>
            <a:ext cx="2804400" cy="218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5328000" y="3168000"/>
            <a:ext cx="2808000" cy="20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70"/>
            <a:ext cx="9144000" cy="68579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93980" y="6856896"/>
            <a:ext cx="7772039" cy="1469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76672"/>
            <a:ext cx="7272808" cy="547260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1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Характеристика 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противоречий (причин), которые привели к </a:t>
            </a:r>
            <a:endParaRPr lang="ru-RU" sz="1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постановке </a:t>
            </a: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проблемы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r>
              <a:rPr lang="ru-RU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Schoolbook" pitchFamily="18"/>
                <a:ea typeface="Lucida Sans Unicode" pitchFamily="2"/>
                <a:cs typeface="Times New Roman" pitchFamily="18"/>
              </a:rPr>
              <a:t> 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Aft>
                <a:spcPts val="0"/>
              </a:spcAft>
              <a:buNone/>
              <a:tabLst/>
            </a:pPr>
            <a:endParaRPr lang="ru-RU" sz="1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Schoolbook" pitchFamily="18"/>
              <a:ea typeface="Lucida Sans Unicode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Schoolbook" pitchFamily="18"/>
              <a:ea typeface="Lucida Sans Unicode" pitchFamily="2"/>
              <a:cs typeface="Times New Roman" pitchFamily="1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857364"/>
            <a:ext cx="5429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1.Разноуровневая подготовка детей к школе.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Быстрая утомляемость обучающихся, и как следствие не  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сосредоточенность  на одном виде деятельности.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Не умение презентовать результаты своего труда.</a:t>
            </a:r>
          </a:p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Не обладание навыками самоорганизации.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36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5799" y="571481"/>
            <a:ext cx="7772039" cy="16430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i="1" dirty="0"/>
              <a:t>Защита проекта</a:t>
            </a: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071359" y="1571613"/>
            <a:ext cx="7500600" cy="2714644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Clr>
                <a:srgbClr val="000000"/>
              </a:buClr>
              <a:buFont typeface="Wingdings"/>
              <a:buChar char="Ø"/>
            </a:pPr>
            <a:r>
              <a:rPr lang="ru-RU" sz="2800" i="1" dirty="0">
                <a:latin typeface="Calibri" pitchFamily="18"/>
              </a:rPr>
              <a:t>Постановка проблемы, актуальность;</a:t>
            </a: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Font typeface="Wingdings"/>
              <a:buChar char="Ø"/>
            </a:pPr>
            <a:r>
              <a:rPr lang="ru-RU" sz="2800" i="1" dirty="0">
                <a:latin typeface="Calibri" pitchFamily="18"/>
              </a:rPr>
              <a:t>Высказывание гипотезы;</a:t>
            </a: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Font typeface="Wingdings"/>
              <a:buChar char="Ø"/>
            </a:pPr>
            <a:r>
              <a:rPr lang="ru-RU" sz="2800" i="1" dirty="0">
                <a:latin typeface="Calibri" pitchFamily="18"/>
              </a:rPr>
              <a:t>Этапы работы над проектом, краткий анализ полученных     результатов;</a:t>
            </a: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Font typeface="Wingdings"/>
              <a:buChar char="Ø"/>
            </a:pPr>
            <a:r>
              <a:rPr lang="ru-RU" sz="2800" i="1" dirty="0">
                <a:latin typeface="Calibri" pitchFamily="18"/>
              </a:rPr>
              <a:t>Выводы. Результаты рефлексивной оценки проекта;</a:t>
            </a:r>
          </a:p>
          <a:p>
            <a:pPr marL="0" lvl="0" indent="0">
              <a:spcAft>
                <a:spcPts val="0"/>
              </a:spcAft>
              <a:buClr>
                <a:srgbClr val="000000"/>
              </a:buClr>
              <a:buFont typeface="Wingdings"/>
              <a:buChar char="Ø"/>
            </a:pPr>
            <a:r>
              <a:rPr lang="ru-RU" sz="2800" i="1" dirty="0">
                <a:latin typeface="Calibri" pitchFamily="18"/>
              </a:rPr>
              <a:t>Ответы на вопросы.</a:t>
            </a:r>
          </a:p>
          <a:p>
            <a:pPr marL="0" lvl="0" indent="0" algn="ctr">
              <a:spcAft>
                <a:spcPts val="0"/>
              </a:spcAft>
              <a:buNone/>
            </a:pPr>
            <a:endParaRPr lang="ru-RU" sz="2800" dirty="0">
              <a:latin typeface="Calibri" pitchFamily="18"/>
            </a:endParaRPr>
          </a:p>
        </p:txBody>
      </p:sp>
      <p:pic>
        <p:nvPicPr>
          <p:cNvPr id="1026" name="Picture 2" descr="C:\Users\УЧИТЕЛЬ\Desktop\IMG_2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9"/>
            <a:ext cx="3857652" cy="25003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161" y="2459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85918" y="1071546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Нет без явно усиленного трудолюбия ни талантов, ни гениев.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Д.И. Менделеев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CIM\119___01\IMG_2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928934"/>
            <a:ext cx="3718196" cy="28919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_s_per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384000" y="1320120"/>
            <a:ext cx="5400000" cy="336852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None/>
            </a:pPr>
            <a:r>
              <a:rPr lang="ru-RU" sz="2200" b="1" dirty="0">
                <a:latin typeface="Times New Roman" pitchFamily="18"/>
                <a:cs typeface="Times New Roman" pitchFamily="16"/>
              </a:rPr>
              <a:t>Кузьмина Марианна Васильевна</a:t>
            </a:r>
          </a:p>
          <a:p>
            <a:pPr marL="0" lvl="0" indent="0"/>
            <a:r>
              <a:rPr lang="ru-RU" sz="1800" b="1" dirty="0">
                <a:latin typeface="Times New Roman" pitchFamily="18"/>
                <a:cs typeface="Times New Roman" pitchFamily="16"/>
              </a:rPr>
              <a:t>Учитель русского языка и литературы МОБУ СОШ № 82 г. Сочи</a:t>
            </a:r>
          </a:p>
          <a:p>
            <a:pPr marL="0" lvl="0" indent="0"/>
            <a:r>
              <a:rPr lang="ru-RU" sz="1800" b="1" dirty="0">
                <a:latin typeface="Times New Roman" pitchFamily="18"/>
                <a:cs typeface="Times New Roman" pitchFamily="16"/>
              </a:rPr>
              <a:t>Педагогический стаж 2 года 6 мес.</a:t>
            </a:r>
          </a:p>
          <a:p>
            <a:pPr marL="0" lvl="0" indent="0">
              <a:buNone/>
            </a:pPr>
            <a:r>
              <a:rPr lang="ru-RU" sz="1800" b="1" dirty="0">
                <a:latin typeface="Times New Roman" pitchFamily="18"/>
                <a:cs typeface="Times New Roman" pitchFamily="16"/>
              </a:rPr>
              <a:t>Высшее образование по специальности «Учитель русского языка и литературы»</a:t>
            </a:r>
          </a:p>
          <a:p>
            <a:pPr marL="0" lvl="0" indent="0"/>
            <a:r>
              <a:rPr lang="ru-RU" sz="1800" b="1" dirty="0">
                <a:latin typeface="Times New Roman" pitchFamily="18"/>
                <a:cs typeface="Times New Roman" pitchFamily="16"/>
              </a:rPr>
              <a:t>Муниципальное общеобразовательное бюджетное учреждение  средняя общеобразовательная школа № 82 г. </a:t>
            </a:r>
            <a:r>
              <a:rPr lang="ru-RU" sz="1800" b="1" dirty="0" smtClean="0">
                <a:latin typeface="Times New Roman" pitchFamily="18"/>
                <a:cs typeface="Times New Roman" pitchFamily="16"/>
              </a:rPr>
              <a:t>Сочи п.Дагомыс ул. </a:t>
            </a:r>
            <a:r>
              <a:rPr lang="ru-RU" sz="1800" b="1" dirty="0" err="1" smtClean="0">
                <a:latin typeface="Times New Roman" pitchFamily="18"/>
                <a:cs typeface="Times New Roman" pitchFamily="16"/>
              </a:rPr>
              <a:t>Армавирская</a:t>
            </a:r>
            <a:r>
              <a:rPr lang="ru-RU" sz="1800" b="1" dirty="0" smtClean="0">
                <a:latin typeface="Times New Roman" pitchFamily="18"/>
                <a:cs typeface="Times New Roman" pitchFamily="16"/>
              </a:rPr>
              <a:t>, </a:t>
            </a:r>
            <a:r>
              <a:rPr lang="ru-RU" sz="1800" b="1" dirty="0">
                <a:latin typeface="Times New Roman" pitchFamily="18"/>
                <a:cs typeface="Times New Roman" pitchFamily="16"/>
              </a:rPr>
              <a:t>150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857224" y="428604"/>
            <a:ext cx="2428892" cy="396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_s_per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57224" y="576000"/>
            <a:ext cx="7829216" cy="295199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buNone/>
            </a:pPr>
            <a:r>
              <a:rPr lang="ru-RU" sz="2000" b="1" dirty="0">
                <a:latin typeface="Times New Roman" pitchFamily="18"/>
                <a:cs typeface="Times New Roman" pitchFamily="16"/>
              </a:rPr>
              <a:t>Педагогическое кредо</a:t>
            </a:r>
          </a:p>
          <a:p>
            <a:pPr marL="0" lvl="0" indent="0">
              <a:buNone/>
            </a:pPr>
            <a:endParaRPr lang="ru-RU" sz="2000" b="1" dirty="0">
              <a:latin typeface="Times New Roman" pitchFamily="18"/>
              <a:cs typeface="Times New Roman" pitchFamily="16"/>
            </a:endParaRPr>
          </a:p>
          <a:p>
            <a:pPr marL="0" lvl="0" indent="0">
              <a:buNone/>
            </a:pPr>
            <a:r>
              <a:rPr lang="ru-RU" sz="2000" dirty="0">
                <a:latin typeface="Century Schoolbook" pitchFamily="18"/>
                <a:cs typeface="Times New Roman" pitchFamily="16"/>
              </a:rPr>
              <a:t>Нам каждый год встречать и провожать</a:t>
            </a:r>
            <a:br>
              <a:rPr lang="ru-RU" sz="2000" dirty="0">
                <a:latin typeface="Century Schoolbook" pitchFamily="18"/>
                <a:cs typeface="Times New Roman" pitchFamily="16"/>
              </a:rPr>
            </a:br>
            <a:r>
              <a:rPr lang="ru-RU" sz="2000" dirty="0">
                <a:latin typeface="Century Schoolbook" pitchFamily="18"/>
                <a:cs typeface="Times New Roman" pitchFamily="16"/>
              </a:rPr>
              <a:t>И каждый день глядеть в ребячьи души.</a:t>
            </a:r>
            <a:br>
              <a:rPr lang="ru-RU" sz="2000" dirty="0">
                <a:latin typeface="Century Schoolbook" pitchFamily="18"/>
                <a:cs typeface="Times New Roman" pitchFamily="16"/>
              </a:rPr>
            </a:br>
            <a:r>
              <a:rPr lang="ru-RU" sz="2000" dirty="0">
                <a:latin typeface="Century Schoolbook" pitchFamily="18"/>
                <a:cs typeface="Times New Roman" pitchFamily="16"/>
              </a:rPr>
              <a:t>Нам каждый час единство с ними ощущать</a:t>
            </a:r>
            <a:br>
              <a:rPr lang="ru-RU" sz="2000" dirty="0">
                <a:latin typeface="Century Schoolbook" pitchFamily="18"/>
                <a:cs typeface="Times New Roman" pitchFamily="16"/>
              </a:rPr>
            </a:br>
            <a:r>
              <a:rPr lang="ru-RU" sz="2000" dirty="0">
                <a:latin typeface="Century Schoolbook" pitchFamily="18"/>
                <a:cs typeface="Times New Roman" pitchFamily="16"/>
              </a:rPr>
              <a:t>И с каждым мигом </a:t>
            </a:r>
            <a:r>
              <a:rPr lang="ru-RU" sz="2000" dirty="0" smtClean="0">
                <a:latin typeface="Century Schoolbook" pitchFamily="18"/>
                <a:cs typeface="Times New Roman" pitchFamily="16"/>
              </a:rPr>
              <a:t>становиться </a:t>
            </a:r>
            <a:r>
              <a:rPr lang="ru-RU" sz="2000" dirty="0">
                <a:latin typeface="Century Schoolbook" pitchFamily="18"/>
                <a:cs typeface="Times New Roman" pitchFamily="16"/>
              </a:rPr>
              <a:t>чище, лучше.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857752" y="2928934"/>
            <a:ext cx="3983400" cy="304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Z:\Марданян Т.А (ПОЧТА)\от Кузьминой М.В\Кузьмина М.В\DSCN5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571876"/>
            <a:ext cx="4071966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43039" y="1357200"/>
            <a:ext cx="6286319" cy="2242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i="1" dirty="0">
                <a:latin typeface="Times New Roman" pitchFamily="18"/>
                <a:cs typeface="Times New Roman" pitchFamily="18"/>
              </a:rPr>
              <a:t>Проектная деятельность на уроках литературы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714240" y="642960"/>
            <a:ext cx="7972200" cy="15713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i="1" dirty="0"/>
          </a:p>
        </p:txBody>
      </p:sp>
      <p:sp>
        <p:nvSpPr>
          <p:cNvPr id="4" name="Содержимое 6"/>
          <p:cNvSpPr txBox="1">
            <a:spLocks noGrp="1"/>
          </p:cNvSpPr>
          <p:nvPr>
            <p:ph type="body" idx="4294967295"/>
          </p:nvPr>
        </p:nvSpPr>
        <p:spPr>
          <a:xfrm>
            <a:off x="1071359" y="1428736"/>
            <a:ext cx="7615080" cy="4357183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ель: 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Создание условий, при которых обучающиеся самостоятельно приобретают недостающие знания из разных источников, учатся пользоваться приобретёнными знаниями для решения познавательных и практических задач.</a:t>
            </a:r>
            <a:endParaRPr lang="ru-RU" sz="2000" dirty="0">
              <a:latin typeface="Calibri" pitchFamily="18"/>
            </a:endParaRPr>
          </a:p>
          <a:p>
            <a:pPr marL="285750" indent="-285750">
              <a:buNone/>
            </a:pPr>
            <a:r>
              <a:rPr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sz="2000" smtClean="0">
                <a:latin typeface="Times New Roman" pitchFamily="18" charset="0"/>
                <a:cs typeface="Times New Roman" pitchFamily="18" charset="0"/>
              </a:rPr>
              <a:t>Стимулировать естественный интерес к науке и познаниям 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Развивать учебно-познавательную мотивацию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Содействовать успешной адаптации учащихся в 5-ом классе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Формировать класс как учебное сообщество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Развивать индивидуальность каждого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sz="2000" smtClean="0">
                <a:latin typeface="Times New Roman" pitchFamily="18" charset="0"/>
                <a:cs typeface="Times New Roman" pitchFamily="18" charset="0"/>
              </a:rPr>
              <a:t>Привлечь внимание родителей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 sz="2800" dirty="0"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s_pe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728" y="714356"/>
            <a:ext cx="54292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проектной деятельности позволяет сформировать у обучающегося умение правильно организовать свою деятельность, как учебную, так и любую  другую.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означает для обучающихся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самосовершенствоваться, приобретать компетентность, дающую возможность справ­ляться с различными жизненными ситуациями.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ТЕЛЬ\Desktop\IMG_2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350046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3439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43000" y="500040"/>
            <a:ext cx="7314840" cy="14284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2600" b="1" i="1" u="sng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- программа, план действий, комплекс работ, подлежащих воплощению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Проектирование может быть частью учебных предметов. </a:t>
            </a:r>
            <a:r>
              <a:rPr sz="28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i="1" smtClean="0">
                <a:latin typeface="Times New Roman" pitchFamily="18" charset="0"/>
                <a:cs typeface="Times New Roman" pitchFamily="18" charset="0"/>
              </a:rPr>
            </a:br>
            <a:r>
              <a:rPr sz="28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Проект- может стать альтернативой классно-урочному обучению.</a:t>
            </a:r>
            <a:r>
              <a:rPr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600" b="1" i="1" dirty="0"/>
          </a:p>
        </p:txBody>
      </p:sp>
      <p:pic>
        <p:nvPicPr>
          <p:cNvPr id="2050" name="Picture 2" descr="Z:\Марданян Т.А (ПОЧТА)\от Кузьминой М.В\Кузьмина М.В\DSCN5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643314"/>
            <a:ext cx="2357454" cy="2286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s_per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714356"/>
            <a:ext cx="7772039" cy="1500198"/>
          </a:xfrm>
        </p:spPr>
        <p:txBody>
          <a:bodyPr/>
          <a:lstStyle/>
          <a:p>
            <a:r>
              <a:rPr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Формулировка проблемы, выведенной на основе названного противоречия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2571768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потребность в повышении эффективности образовательной деятельности, но неизвестно, как это можно сделать (практическая 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потребность в  знаниях, методах, необходимых для решения практической проблемы, но этих знаний, методов недостаточно (исследовательская)</a:t>
            </a:r>
            <a:endParaRPr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28800" y="785880"/>
            <a:ext cx="7757640" cy="4643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sz="3600" b="1" i="1" u="sng" dirty="0"/>
              <a:t>Роль учителя: </a:t>
            </a:r>
            <a:r>
              <a:rPr lang="ru-RU" sz="3600" i="1" u="sng" dirty="0"/>
              <a:t/>
            </a:r>
            <a:br>
              <a:rPr lang="ru-RU" sz="3600" i="1" u="sng" dirty="0"/>
            </a:br>
            <a:r>
              <a:rPr lang="ru-RU" sz="3600" i="1" dirty="0"/>
              <a:t>-помогать ученикам в поиске новых источников информации;</a:t>
            </a:r>
            <a:br>
              <a:rPr lang="ru-RU" sz="3600" i="1" dirty="0"/>
            </a:br>
            <a:r>
              <a:rPr lang="ru-RU" sz="3600" i="1" dirty="0"/>
              <a:t>-самим являться источником информации;</a:t>
            </a:r>
            <a:br>
              <a:rPr lang="ru-RU" sz="3600" i="1" dirty="0"/>
            </a:br>
            <a:r>
              <a:rPr lang="ru-RU" sz="3600" i="1" dirty="0"/>
              <a:t>-координировать весь процесс деятельности учащихся;</a:t>
            </a:r>
            <a:br>
              <a:rPr lang="ru-RU" sz="3600" i="1" dirty="0"/>
            </a:br>
            <a:r>
              <a:rPr lang="ru-RU" sz="3600" i="1" dirty="0"/>
              <a:t>-поощрять учеников.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382</Words>
  <Application>Microsoft Office PowerPoint</Application>
  <PresentationFormat>Экран (4:3)</PresentationFormat>
  <Paragraphs>72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Обычный</vt:lpstr>
      <vt:lpstr>Обычный 1</vt:lpstr>
      <vt:lpstr>Обычный 2</vt:lpstr>
      <vt:lpstr>Слайд 1</vt:lpstr>
      <vt:lpstr>Слайд 2</vt:lpstr>
      <vt:lpstr>Слайд 3</vt:lpstr>
      <vt:lpstr>Проектная деятельность на уроках литературы</vt:lpstr>
      <vt:lpstr>Цели и задачи:</vt:lpstr>
      <vt:lpstr>Слайд 6</vt:lpstr>
      <vt:lpstr>Проект- программа, план действий, комплекс работ, подлежащих воплощению.  Проектирование может быть частью учебных предметов.  Проект- может стать альтернативой классно-урочному обучению. </vt:lpstr>
      <vt:lpstr>Формулировка проблемы, выведенной на основе названного противоречия</vt:lpstr>
      <vt:lpstr>Роль учителя:  -помогать ученикам в поиске новых источников информации; -самим являться источником информации; -координировать весь процесс деятельности учащихся; -поощрять учеников.</vt:lpstr>
      <vt:lpstr>Виды проектов:  - исследовательский (научно-исследовательские работы); - творческий (инсценировки, сочинения, сказки, сценарии); - практико-ориентированный (словари, таблицы, газеты и т.д.);  - игровой (игры). </vt:lpstr>
      <vt:lpstr>Слайд 11</vt:lpstr>
      <vt:lpstr>Слайд 12</vt:lpstr>
      <vt:lpstr>Учебная деятельность </vt:lpstr>
      <vt:lpstr>Слайд 14</vt:lpstr>
      <vt:lpstr>Слайд 15</vt:lpstr>
      <vt:lpstr>Защита проекта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30</cp:revision>
  <dcterms:modified xsi:type="dcterms:W3CDTF">2015-02-13T08:33:01Z</dcterms:modified>
</cp:coreProperties>
</file>