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8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0B7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Если класс не приведен в порядок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моя реакция зависит от ситуации  </c:v>
                </c:pt>
                <c:pt idx="1">
                  <c:v>я не обращаю на это внимание</c:v>
                </c:pt>
                <c:pt idx="2">
                  <c:v>не могу начать урок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6</c:v>
                </c:pt>
                <c:pt idx="2">
                  <c:v>17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741"/>
          <c:y val="0.22051040036933517"/>
          <c:w val="0.29687500000000028"/>
          <c:h val="0.70790428069455547"/>
        </c:manualLayout>
      </c:layout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Ученик ведет себя вызывающе...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предпочитает выяснить отношения </c:v>
                </c:pt>
                <c:pt idx="1">
                  <c:v>игнорирует этот факт </c:v>
                </c:pt>
                <c:pt idx="2">
                  <c:v>платит ему той же монетой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</c:v>
                </c:pt>
                <c:pt idx="1">
                  <c:v>13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3427708812081305"/>
          <c:y val="0.22051040036933545"/>
          <c:w val="0.22264144139929881"/>
          <c:h val="0.7079042806945570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высказывает свою точку зрения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я пытаюсь принять его точку зрения  </c:v>
                </c:pt>
                <c:pt idx="1">
                  <c:v>перевожу разговор на другую тему</c:v>
                </c:pt>
                <c:pt idx="2">
                  <c:v>стараюсь поправить его, объяснить ему его ошибку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</c:v>
                </c:pt>
                <c:pt idx="1">
                  <c:v>6</c:v>
                </c:pt>
                <c:pt idx="2">
                  <c:v>70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184759306579135"/>
          <c:y val="0.2205104003693355"/>
          <c:w val="0.27507077402922336"/>
          <c:h val="0.7794895323123987"/>
        </c:manualLayout>
      </c:layout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высказывает свою точку зрения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пытаюсь принять его точку зрения  </c:v>
                </c:pt>
                <c:pt idx="1">
                  <c:v>переводит разговор на другую тему</c:v>
                </c:pt>
                <c:pt idx="2">
                  <c:v>старается поправить его, объяснить ему его ошибку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96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0637302925937551"/>
          <c:y val="0.22051040036933556"/>
          <c:w val="0.25054539394612713"/>
          <c:h val="0.77948953231239893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В школьном коллективе важнее всего...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работать творчески  </c:v>
                </c:pt>
                <c:pt idx="1">
                  <c:v>отсутствие конфликтов </c:v>
                </c:pt>
                <c:pt idx="2">
                  <c:v>трудовая дисциплина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</c:v>
                </c:pt>
                <c:pt idx="1">
                  <c:v>24</c:v>
                </c:pt>
                <c:pt idx="2">
                  <c:v>33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996"/>
          <c:y val="0.22051040036933556"/>
          <c:w val="0.33712672708364466"/>
          <c:h val="0.77948953231239893"/>
        </c:manualLayout>
      </c:layout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В школьном коллективе важнее всего...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работать творчески  </c:v>
                </c:pt>
                <c:pt idx="1">
                  <c:v>отсутствие конфликтов </c:v>
                </c:pt>
                <c:pt idx="2">
                  <c:v>трудовая дисциплина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</c:v>
                </c:pt>
                <c:pt idx="1">
                  <c:v>18</c:v>
                </c:pt>
                <c:pt idx="2">
                  <c:v>64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7052"/>
          <c:y val="0.22051040036933561"/>
          <c:w val="0.33712672708364499"/>
          <c:h val="0.77948953231239915"/>
        </c:manualLayout>
      </c:layout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Учитель может повысить голос на ученика...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нет , это недопустимо  </c:v>
                </c:pt>
                <c:pt idx="1">
                  <c:v>затрудняюсь ответить   </c:v>
                </c:pt>
                <c:pt idx="2">
                  <c:v>если ученик этого заслуживает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</c:v>
                </c:pt>
                <c:pt idx="1">
                  <c:v>31</c:v>
                </c:pt>
                <c:pt idx="2">
                  <c:v>44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744195089434545"/>
          <c:y val="0.22051040036933561"/>
          <c:w val="0.27947672480835484"/>
          <c:h val="0.77948953231239915"/>
        </c:manualLayout>
      </c:layout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Учитель может повысить голос на ученика...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нет , это недопустимо  </c:v>
                </c:pt>
                <c:pt idx="1">
                  <c:v>затрудняюсь ответить   </c:v>
                </c:pt>
                <c:pt idx="2">
                  <c:v>если ученик этого заслуживает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44</c:v>
                </c:pt>
                <c:pt idx="2">
                  <c:v>96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262921766862583"/>
          <c:y val="0.22051040036933567"/>
          <c:w val="0.27428924019335543"/>
          <c:h val="0.77948953231239948"/>
        </c:manualLayout>
      </c:layout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Непредвиденные ситуации на уроках......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Лист1!$B$9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можно эффективно использовать  </c:v>
                </c:pt>
                <c:pt idx="1">
                  <c:v>лучше игнорировать  </c:v>
                </c:pt>
                <c:pt idx="2">
                  <c:v>только мешают учебному процессу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</c:v>
                </c:pt>
                <c:pt idx="1">
                  <c:v>19</c:v>
                </c:pt>
                <c:pt idx="2">
                  <c:v>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925727795475946"/>
          <c:y val="0.22051040036933567"/>
          <c:w val="0.36766123700186332"/>
          <c:h val="0.77948953231239948"/>
        </c:manualLayout>
      </c:layout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Непредвиденные ситуации на уроках......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Лист1!$B$9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можно эффективно использовать  </c:v>
                </c:pt>
                <c:pt idx="1">
                  <c:v>лучше игнорировать  </c:v>
                </c:pt>
                <c:pt idx="2">
                  <c:v>только мешают учебному процессу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</c:v>
                </c:pt>
                <c:pt idx="1">
                  <c:v>4</c:v>
                </c:pt>
                <c:pt idx="2">
                  <c:v>71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925727795475946"/>
          <c:y val="0.22051040036933575"/>
          <c:w val="0.36766123700186332"/>
          <c:h val="0.77948953231239981"/>
        </c:manualLayout>
      </c:layout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Ученики относятся к нам с симпатией...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Лист1!$B$9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нет</c:v>
                </c:pt>
                <c:pt idx="1">
                  <c:v>когда как</c:v>
                </c:pt>
                <c:pt idx="2">
                  <c:v>не знаю</c:v>
                </c:pt>
                <c:pt idx="3">
                  <c:v>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25</c:v>
                </c:pt>
                <c:pt idx="2">
                  <c:v>63</c:v>
                </c:pt>
                <c:pt idx="3">
                  <c:v>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7493090139059084"/>
          <c:y val="0.22051040036933575"/>
          <c:w val="0.18198762893790266"/>
          <c:h val="0.7794895323123998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Если класс не приведен в порядок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 реакция учителя зависит от ситуации  </c:v>
                </c:pt>
                <c:pt idx="1">
                  <c:v>он не обращает на это внимание</c:v>
                </c:pt>
                <c:pt idx="2">
                  <c:v>не может начать урок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</c:v>
                </c:pt>
                <c:pt idx="1">
                  <c:v>0</c:v>
                </c:pt>
                <c:pt idx="2">
                  <c:v>71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774"/>
          <c:y val="0.22051040036933514"/>
          <c:w val="0.29687500000000039"/>
          <c:h val="0.7079042806945558"/>
        </c:manualLayout>
      </c:layout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Мы  относимся кучителям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симпатией...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Лист1!$B$9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когда как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</c:v>
                </c:pt>
                <c:pt idx="1">
                  <c:v>44</c:v>
                </c:pt>
                <c:pt idx="2">
                  <c:v>34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7329562248515971"/>
          <c:y val="0.22051035717722714"/>
          <c:w val="0.2208464973181597"/>
          <c:h val="0.77948953231240004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Если ребенок нарушает порядок в общ. месте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explosion val="3"/>
          <c:cat>
            <c:strRef>
              <c:f>Лист1!$A$2:$A$4</c:f>
              <c:strCache>
                <c:ptCount val="3"/>
                <c:pt idx="0">
                  <c:v> реакция учителя  зависит от ситуации  </c:v>
                </c:pt>
                <c:pt idx="1">
                  <c:v>нет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</c:v>
                </c:pt>
                <c:pt idx="1">
                  <c:v>0</c:v>
                </c:pt>
                <c:pt idx="2">
                  <c:v>58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082384443159865"/>
          <c:y val="0.19900098111445416"/>
          <c:w val="0.29687500000000061"/>
          <c:h val="0.70790428069455624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Если ребенок нарушает порядок в общ. месте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6136101499423326E-3"/>
          <c:y val="0.28961552348884334"/>
          <c:w val="0.56815989462709304"/>
          <c:h val="0.568159894627093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моя реакция зависит от ситуации  </c:v>
                </c:pt>
                <c:pt idx="1">
                  <c:v>нет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0</c:v>
                </c:pt>
                <c:pt idx="2">
                  <c:v>69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796"/>
          <c:y val="0.22051040036933522"/>
          <c:w val="0.2968750000000005"/>
          <c:h val="0.70790428069455602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Предпочитаю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работать под руководством человека...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предлагает простор для творчеств    </c:v>
                </c:pt>
                <c:pt idx="1">
                  <c:v>Не вмешивается в мою работу</c:v>
                </c:pt>
                <c:pt idx="2">
                  <c:v>Дает четкие указания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76</c:v>
                </c:pt>
                <c:pt idx="1">
                  <c:v>12</c:v>
                </c:pt>
                <c:pt idx="2">
                  <c:v>69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7876600040379622"/>
          <c:y val="0.22051040036933528"/>
          <c:w val="0.37892630728851262"/>
          <c:h val="0.70790428069455624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Предпочитает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работать под руководством человека...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предлагает простор для творчеств    </c:v>
                </c:pt>
                <c:pt idx="1">
                  <c:v>Не вмешивается в его работу</c:v>
                </c:pt>
                <c:pt idx="2">
                  <c:v>Дает четкие указания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42</c:v>
                </c:pt>
                <c:pt idx="2">
                  <c:v>42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874"/>
          <c:y val="0.22051040036933534"/>
          <c:w val="0.29687500000000072"/>
          <c:h val="0.70790428069455646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Во время урока придерживаюсь плана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 зависимости от ситуации  </c:v>
                </c:pt>
                <c:pt idx="1">
                  <c:v>предпочитаю импровизацию </c:v>
                </c:pt>
                <c:pt idx="2">
                  <c:v>всегда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</c:v>
                </c:pt>
                <c:pt idx="1">
                  <c:v>0</c:v>
                </c:pt>
                <c:pt idx="2">
                  <c:v>12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874"/>
          <c:y val="0.22051040036933534"/>
          <c:w val="0.29687500000000072"/>
          <c:h val="0.70790428069455646"/>
        </c:manualLayout>
      </c:layout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Во время урока придерживается плана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 зависимости от ситуации  </c:v>
                </c:pt>
                <c:pt idx="1">
                  <c:v>предпочитает импровизацию </c:v>
                </c:pt>
                <c:pt idx="2">
                  <c:v>всегда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26</c:v>
                </c:pt>
                <c:pt idx="2">
                  <c:v>44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79166666666896"/>
          <c:y val="0.22051040036933539"/>
          <c:w val="0.3276442560064608"/>
          <c:h val="0.7079042806945568"/>
        </c:manualLayout>
      </c:layout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Ученик ведет себя вызывающе...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класс не приведен в порядок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предпочитаю выяснить отношения </c:v>
                </c:pt>
                <c:pt idx="1">
                  <c:v>игнорирую этот факт </c:v>
                </c:pt>
                <c:pt idx="2">
                  <c:v>плачу ему той же монетой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</c:v>
                </c:pt>
                <c:pt idx="1">
                  <c:v>31</c:v>
                </c:pt>
                <c:pt idx="2">
                  <c:v>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4891926690685162"/>
          <c:y val="0.22051040036933539"/>
          <c:w val="0.20799921040519326"/>
          <c:h val="0.7079042806945568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670965-139D-4577-8B25-E288ABC2CD1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49666F-7702-47F1-B9D4-924897B93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 ПЕДСОВЕТ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/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«</a:t>
            </a:r>
            <a:r>
              <a:rPr lang="ru-RU" sz="3200" i="1" dirty="0" smtClean="0">
                <a:solidFill>
                  <a:srgbClr val="0070C0"/>
                </a:solidFill>
              </a:rPr>
              <a:t>Современные подходы к преподаванию в условиях введения и реализации </a:t>
            </a:r>
            <a:br>
              <a:rPr lang="ru-RU" sz="3200" i="1" dirty="0" smtClean="0">
                <a:solidFill>
                  <a:srgbClr val="0070C0"/>
                </a:solidFill>
              </a:rPr>
            </a:br>
            <a:r>
              <a:rPr lang="ru-RU" sz="3200" i="1" dirty="0" smtClean="0">
                <a:solidFill>
                  <a:srgbClr val="0070C0"/>
                </a:solidFill>
              </a:rPr>
              <a:t>ФГОС ООО»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i="1" dirty="0" smtClean="0">
              <a:solidFill>
                <a:srgbClr val="0070C0"/>
              </a:solidFill>
            </a:endParaRPr>
          </a:p>
          <a:p>
            <a:endParaRPr lang="ru-RU" i="1" dirty="0" smtClean="0">
              <a:solidFill>
                <a:srgbClr val="0070C0"/>
              </a:solidFill>
            </a:endParaRPr>
          </a:p>
          <a:p>
            <a:pPr algn="ctr"/>
            <a:r>
              <a:rPr lang="ru-RU" i="1" dirty="0" smtClean="0">
                <a:solidFill>
                  <a:srgbClr val="0070C0"/>
                </a:solidFill>
              </a:rPr>
              <a:t>2012 – 2013 </a:t>
            </a:r>
            <a:r>
              <a:rPr lang="ru-RU" i="1" dirty="0" err="1" smtClean="0">
                <a:solidFill>
                  <a:srgbClr val="0070C0"/>
                </a:solidFill>
              </a:rPr>
              <a:t>уч</a:t>
            </a:r>
            <a:r>
              <a:rPr lang="ru-RU" i="1" dirty="0" smtClean="0">
                <a:solidFill>
                  <a:srgbClr val="0070C0"/>
                </a:solidFill>
              </a:rPr>
              <a:t>. год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 fontScale="90000"/>
          </a:bodyPr>
          <a:lstStyle/>
          <a:p>
            <a:r>
              <a:rPr lang="ru-RU" sz="3100" b="1" i="1" dirty="0">
                <a:solidFill>
                  <a:srgbClr val="0070C0"/>
                </a:solidFill>
              </a:rPr>
              <a:t>Сравнительные результаты анкетирования учащихся </a:t>
            </a:r>
            <a:r>
              <a:rPr lang="ru-RU" sz="3100" b="1" i="1" dirty="0" smtClean="0">
                <a:solidFill>
                  <a:srgbClr val="0070C0"/>
                </a:solidFill>
              </a:rPr>
              <a:t/>
            </a:r>
            <a:br>
              <a:rPr lang="ru-RU" sz="3100" b="1" i="1" dirty="0" smtClean="0">
                <a:solidFill>
                  <a:srgbClr val="0070C0"/>
                </a:solidFill>
              </a:rPr>
            </a:br>
            <a:r>
              <a:rPr lang="ru-RU" sz="3100" b="1" i="1" dirty="0" smtClean="0">
                <a:solidFill>
                  <a:srgbClr val="0070C0"/>
                </a:solidFill>
              </a:rPr>
              <a:t>«</a:t>
            </a:r>
            <a:r>
              <a:rPr lang="ru-RU" sz="3100" b="1" i="1" dirty="0">
                <a:solidFill>
                  <a:srgbClr val="0070C0"/>
                </a:solidFill>
              </a:rPr>
              <a:t>Я и учитель»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 flipH="1" flipV="1">
            <a:off x="8686800" y="6126163"/>
            <a:ext cx="1213792" cy="1831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539552" y="2204864"/>
          <a:ext cx="36004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4716016" y="2132856"/>
          <a:ext cx="367240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644008" y="1844824"/>
          <a:ext cx="4248472" cy="4133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67544" y="1628800"/>
          <a:ext cx="43204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484784"/>
          <a:ext cx="3970784" cy="464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932040" y="1628800"/>
          <a:ext cx="36724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1556792"/>
          <a:ext cx="41764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99992" y="1628800"/>
          <a:ext cx="41764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67544" y="1340768"/>
          <a:ext cx="40324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355976" y="1412776"/>
          <a:ext cx="41044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11560" y="908720"/>
          <a:ext cx="38884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572000" y="1124744"/>
          <a:ext cx="3960440" cy="400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4042792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572000" y="1628800"/>
          <a:ext cx="40324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600200"/>
          <a:ext cx="36004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860032" y="1700808"/>
          <a:ext cx="36724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788024" y="1700808"/>
          <a:ext cx="367240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89877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788024" y="1700808"/>
          <a:ext cx="3806155" cy="398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</a:rPr>
              <a:t>План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проведения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педсовета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Информационный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блок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Работа в группах «Плюсы и минусы традиционного урока»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Современные педагогические технологии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Анкета « Стиль преподавания»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Сравнительные результаты анкеты, проведенной среди учащихся  «Учитель и я» 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Критерии эффективности современного урока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Просмотр презентации  «Суть изменений современного урока с введением Федерального государственного образовательного стандарта»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Трудности перехода на ФГОС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(из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опыта работы)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Планирование современного урока.  Составление технологической карты урока 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Рефлексия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Подведение итогов педсовета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Решение педсовета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/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/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Критерии эффективности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современного урока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открытие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Самоопределение обучаемого к выполнению той или иной образовательной деятельности.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Наличие дискуссий, характеризующихся различными  точками зрения по изучаемым вопросам, сопоставлением их, поиском за счет обсуждения истинной точки зрения.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Развитие личности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Способность ученика проектировать предстоящую деятельность, быть ее субъектом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Демократичность, открытость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Осознание учеником деятельности: того как, каким способом получен результат, какие при этом встречались затруднения , как они были устранены, и что чувствовал  ученик при этом.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Моделирование жизненно важных профессиональных затруднений в образовательном пространстве и поиск путей их решения.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Позволяет ученикам в коллективном поиске приходить к открытию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Ученик испытывает радость от преодоленной трудности учения, будь то: задача, пример, правило, закон, теорема или  -   выведенное самостоятельно понятие.</a:t>
            </a:r>
          </a:p>
          <a:p>
            <a:pPr lvl="0"/>
            <a:r>
              <a:rPr lang="ru-RU" sz="4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 ведет учащегося по пути субъективного открытия, он управляет проблемно – поисковой или исследовательской деятельностью учащегося.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</a:rPr>
              <a:t>Рефлексия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большой – для меня это важно и интересно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указательный - я получил конкретные рекомендации…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средний - мне было трудно ( не понравилось)…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безымянный – моя оценка психологической атмосферы…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мизинец - для меня было недостаточно…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Цели </a:t>
            </a:r>
            <a:r>
              <a:rPr lang="en-US" b="1" dirty="0" err="1" smtClean="0">
                <a:solidFill>
                  <a:srgbClr val="0070C0"/>
                </a:solidFill>
              </a:rPr>
              <a:t>педсовета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Осознание  основных критериев современного урока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Повышение интереса педагогов к современным технологиям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Осознание необходимости повышения уровня самообразования 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Рассмотрение способов моделирования современного урока в контексте профессиональной деятельности учителя, необходимые для реализации ФГОС 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Рассмотрение основных составляющих современного урока, влияющие на качество обучения учащихся.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Повышение мотивации педагогов на применение современных технологий на уроках.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Способствовать повышению эффективности взаимодействия учителя и учащихся на уроке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 Урок – это зеркало общей и</a:t>
            </a:r>
            <a:br>
              <a:rPr lang="ru-RU" dirty="0" smtClean="0"/>
            </a:br>
            <a:r>
              <a:rPr lang="ru-RU" dirty="0" smtClean="0"/>
              <a:t>педагогической культуры учителя,</a:t>
            </a:r>
            <a:br>
              <a:rPr lang="ru-RU" dirty="0" smtClean="0"/>
            </a:br>
            <a:r>
              <a:rPr lang="ru-RU" dirty="0" smtClean="0"/>
              <a:t>мерило его интеллектуального богатства,</a:t>
            </a:r>
            <a:br>
              <a:rPr lang="ru-RU" dirty="0" smtClean="0"/>
            </a:br>
            <a:r>
              <a:rPr lang="ru-RU" dirty="0" smtClean="0"/>
              <a:t>показатель его кругозора, эрудиции»</a:t>
            </a:r>
            <a:br>
              <a:rPr lang="ru-RU" dirty="0" smtClean="0"/>
            </a:br>
            <a:r>
              <a:rPr lang="ru-RU" dirty="0" smtClean="0"/>
              <a:t>                       Сухомлинский В.А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Проект </a:t>
            </a:r>
            <a:r>
              <a:rPr lang="ru-RU" sz="2800" b="1" dirty="0">
                <a:solidFill>
                  <a:srgbClr val="0070C0"/>
                </a:solidFill>
              </a:rPr>
              <a:t>национальной образовательной инициативы “Наша новая школа”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Обновление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образовательных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стандартов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2. Система поддержки талантливых детей</a:t>
            </a:r>
          </a:p>
          <a:p>
            <a:pPr marL="514350" indent="-51435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3. Развитие учительского потенциала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4. Современная школьная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инфраструктура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5. Здоровье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школьника</a:t>
            </a:r>
          </a:p>
          <a:p>
            <a:pPr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Модернизация системы образования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«Плюсы и минусы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традиционного </a:t>
            </a:r>
            <a:r>
              <a:rPr lang="ru-RU" b="1" dirty="0">
                <a:solidFill>
                  <a:srgbClr val="0070C0"/>
                </a:solidFill>
              </a:rPr>
              <a:t>урока»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/>
              <a:t>     </a:t>
            </a:r>
            <a:r>
              <a:rPr lang="ru-RU" sz="15000" dirty="0" smtClean="0">
                <a:solidFill>
                  <a:srgbClr val="F50B75"/>
                </a:solidFill>
              </a:rPr>
              <a:t>? ? ?</a:t>
            </a:r>
            <a:endParaRPr lang="ru-RU" sz="15000" dirty="0">
              <a:solidFill>
                <a:srgbClr val="F50B75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65527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0044608" y="5445224"/>
            <a:ext cx="72008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188639"/>
          <a:ext cx="8640960" cy="6743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447533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«Защитники»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«Нападающие»</a:t>
                      </a:r>
                      <a:endParaRPr lang="ru-RU" dirty="0"/>
                    </a:p>
                  </a:txBody>
                  <a:tcPr/>
                </a:tc>
              </a:tr>
              <a:tr h="145448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Меняющиеся времена не могут изменить лучшее в уроке. То, что накапливалось веками, остается ценным всегда. Нельзя обойтись без прочных, глубоких знаний. Нельзя обойтись без привычки к дисциплине и порядку на традиционном уроке.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Очень высокая утомляемость учителя, особенно на последних уроках, т.к. большую часть урока проводит сам учитель.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5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Всю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жизнь проводили традиционные уроки и вырастили нормальных учеников.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Надоедает одно и то же, жалко «сильных учеников», т.к. «низкий» уровень подтягиваем до «среднего», а с «сильными» работать некогда.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95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традиционного урока проста, привычна, хорошо известна и отработана до мелочей.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Скука на уроке снижает мотивацию к учению, снижается интерес к предмету, снижается успеваемость.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41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Меньше тратиться времени при подготовке к уроку, т.к. готовится чаще всего учитель.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Репродуктивные методы преподавания не отвечают современным требованиям общества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1696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Недовольство родителей преподаванием в школе.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95042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Учащиеся не отвечают современным требованиям, им труднее найти себя в жизни, они не умеют учиться и не умеют брать на себя ответственность.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70C0"/>
                </a:solidFill>
              </a:rPr>
              <a:t>Современные педагогические технологии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560840" cy="496855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Технология исследовательского обучения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</a:rPr>
              <a:t>Использование </a:t>
            </a:r>
            <a:r>
              <a:rPr lang="ru-RU" dirty="0">
                <a:solidFill>
                  <a:srgbClr val="0070C0"/>
                </a:solidFill>
              </a:rPr>
              <a:t>проектной методики 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Технология развития критического мышления 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Применение ИКТ 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Проблемное обучение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 err="1">
                <a:solidFill>
                  <a:srgbClr val="0070C0"/>
                </a:solidFill>
              </a:rPr>
              <a:t>Разноуровневое</a:t>
            </a:r>
            <a:r>
              <a:rPr lang="ru-RU" dirty="0">
                <a:solidFill>
                  <a:srgbClr val="0070C0"/>
                </a:solidFill>
              </a:rPr>
              <a:t> обучение 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Технология использования в обучении игровых методов: 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</a:p>
          <a:p>
            <a:pPr lvl="0" algn="l"/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ролевых</a:t>
            </a:r>
            <a:r>
              <a:rPr lang="ru-RU" dirty="0">
                <a:solidFill>
                  <a:srgbClr val="0070C0"/>
                </a:solidFill>
              </a:rPr>
              <a:t>, деловых, и других видов обучающих игр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Обучение в сотрудничестве (командная, групповая работа)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 err="1">
                <a:solidFill>
                  <a:srgbClr val="0070C0"/>
                </a:solidFill>
              </a:rPr>
              <a:t>Здоровьесберегающие</a:t>
            </a:r>
            <a:r>
              <a:rPr lang="ru-RU" dirty="0">
                <a:solidFill>
                  <a:srgbClr val="0070C0"/>
                </a:solidFill>
              </a:rPr>
              <a:t> технологии</a:t>
            </a:r>
          </a:p>
          <a:p>
            <a:pPr lvl="0" algn="l">
              <a:buFont typeface="Wingdings" pitchFamily="2" charset="2"/>
              <a:buChar char="v"/>
            </a:pPr>
            <a:r>
              <a:rPr lang="ru-RU" dirty="0">
                <a:solidFill>
                  <a:srgbClr val="0070C0"/>
                </a:solidFill>
              </a:rPr>
              <a:t>Система инновационной оценки «</a:t>
            </a:r>
            <a:r>
              <a:rPr lang="ru-RU" dirty="0" err="1">
                <a:solidFill>
                  <a:srgbClr val="0070C0"/>
                </a:solidFill>
              </a:rPr>
              <a:t>портфолио</a:t>
            </a:r>
            <a:r>
              <a:rPr lang="ru-RU" dirty="0" smtClean="0">
                <a:solidFill>
                  <a:srgbClr val="0070C0"/>
                </a:solidFill>
              </a:rPr>
              <a:t>»    и т.д.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401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        ПЕДСОВЕТ  «Современные подходы к преподаванию в условиях введения и реализации  ФГОС ООО»  </vt:lpstr>
      <vt:lpstr>План проведения педсовета </vt:lpstr>
      <vt:lpstr>Цели педсовета </vt:lpstr>
      <vt:lpstr>Слайд 4</vt:lpstr>
      <vt:lpstr>« Урок – это зеркало общей и педагогической культуры учителя, мерило его интеллектуального богатства, показатель его кругозора, эрудиции»                        Сухомлинский В.А</vt:lpstr>
      <vt:lpstr>Проект национальной образовательной инициативы “Наша новая школа”</vt:lpstr>
      <vt:lpstr>«Плюсы и минусы  традиционного урока»</vt:lpstr>
      <vt:lpstr>Слайд 8</vt:lpstr>
      <vt:lpstr>Современные педагогические технологии </vt:lpstr>
      <vt:lpstr>Сравнительные результаты анкетирования учащихся  «Я и учитель»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  Критерии эффективности  современного урока </vt:lpstr>
      <vt:lpstr>Рефлексия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  «Современные подходы к преподаванию в условиях введения и реализации ФГОС ООО»  2012 – 2013 уч. год</dc:title>
  <dc:creator>User</dc:creator>
  <cp:lastModifiedBy>Пользователь Windows</cp:lastModifiedBy>
  <cp:revision>10</cp:revision>
  <dcterms:created xsi:type="dcterms:W3CDTF">2012-11-06T19:22:48Z</dcterms:created>
  <dcterms:modified xsi:type="dcterms:W3CDTF">2013-04-10T04:05:45Z</dcterms:modified>
</cp:coreProperties>
</file>