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82" r:id="rId2"/>
    <p:sldId id="285" r:id="rId3"/>
    <p:sldId id="290" r:id="rId4"/>
    <p:sldId id="291" r:id="rId5"/>
    <p:sldId id="292" r:id="rId6"/>
    <p:sldId id="262" r:id="rId7"/>
    <p:sldId id="263" r:id="rId8"/>
    <p:sldId id="266" r:id="rId9"/>
    <p:sldId id="269" r:id="rId10"/>
    <p:sldId id="274" r:id="rId11"/>
    <p:sldId id="264" r:id="rId12"/>
    <p:sldId id="270" r:id="rId13"/>
    <p:sldId id="271" r:id="rId14"/>
    <p:sldId id="272" r:id="rId15"/>
    <p:sldId id="273" r:id="rId16"/>
    <p:sldId id="256" r:id="rId17"/>
    <p:sldId id="260" r:id="rId18"/>
    <p:sldId id="259" r:id="rId19"/>
    <p:sldId id="261" r:id="rId20"/>
    <p:sldId id="278" r:id="rId21"/>
    <p:sldId id="281" r:id="rId22"/>
    <p:sldId id="279" r:id="rId23"/>
    <p:sldId id="286" r:id="rId24"/>
    <p:sldId id="280" r:id="rId25"/>
    <p:sldId id="287" r:id="rId26"/>
    <p:sldId id="296" r:id="rId27"/>
    <p:sldId id="284" r:id="rId28"/>
    <p:sldId id="297" r:id="rId29"/>
    <p:sldId id="293" r:id="rId30"/>
    <p:sldId id="294" r:id="rId31"/>
    <p:sldId id="295" r:id="rId32"/>
    <p:sldId id="299" r:id="rId33"/>
    <p:sldId id="277" r:id="rId34"/>
    <p:sldId id="298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481" autoAdjust="0"/>
    <p:restoredTop sz="94660"/>
  </p:normalViewPr>
  <p:slideViewPr>
    <p:cSldViewPr>
      <p:cViewPr>
        <p:scale>
          <a:sx n="90" d="100"/>
          <a:sy n="90" d="100"/>
        </p:scale>
        <p:origin x="-7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77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21F4E-7D1F-41DE-9C95-891875D261B3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70B1E-1631-4764-9B96-0A6C6A3C6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C013E-1496-48D3-AAD4-8155F3A965D1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816D0-0051-4E11-8E69-6A5BDF679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816D0-0051-4E11-8E69-6A5BDF67999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445EF-E2A8-4521-876A-EDABD1990778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F251-4CB1-40DD-8488-AD535E1BA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445EF-E2A8-4521-876A-EDABD1990778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F251-4CB1-40DD-8488-AD535E1BA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445EF-E2A8-4521-876A-EDABD1990778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F251-4CB1-40DD-8488-AD535E1BA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445EF-E2A8-4521-876A-EDABD1990778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F251-4CB1-40DD-8488-AD535E1BA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445EF-E2A8-4521-876A-EDABD1990778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F251-4CB1-40DD-8488-AD535E1BA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445EF-E2A8-4521-876A-EDABD1990778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F251-4CB1-40DD-8488-AD535E1BA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445EF-E2A8-4521-876A-EDABD1990778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F251-4CB1-40DD-8488-AD535E1BA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445EF-E2A8-4521-876A-EDABD1990778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F251-4CB1-40DD-8488-AD535E1BA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445EF-E2A8-4521-876A-EDABD1990778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F251-4CB1-40DD-8488-AD535E1BA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445EF-E2A8-4521-876A-EDABD1990778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F251-4CB1-40DD-8488-AD535E1BA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445EF-E2A8-4521-876A-EDABD1990778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F251-4CB1-40DD-8488-AD535E1BA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445EF-E2A8-4521-876A-EDABD1990778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7F251-4CB1-40DD-8488-AD535E1BA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-289048" y="260648"/>
            <a:ext cx="9433048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Формирование образовательной компетенции  учащихся на уроках </a:t>
            </a:r>
            <a:endParaRPr lang="ru-RU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естественно-математического цикла</a:t>
            </a:r>
            <a:endParaRPr lang="ru-RU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21009" y="5572140"/>
            <a:ext cx="53229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Выступала:Хруцкая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Н.А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2969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079104" y="0"/>
            <a:ext cx="806489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2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Математическая</a:t>
            </a:r>
          </a:p>
          <a:p>
            <a:pPr algn="r"/>
            <a:r>
              <a:rPr lang="ru-RU" sz="32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компетентность</a:t>
            </a:r>
            <a:endParaRPr lang="ru-RU" sz="3200" b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1988840"/>
            <a:ext cx="8172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Строится на репродуктивной деятельности по решению задач, которые, хотя и не являются типичными, но все же знакомы учащимся или выходят за рамки известного лишь в очень малой степени. Содержание задачи подсказывает, материал какого раздела математики надо использовать и какие известные методы применить. 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268760"/>
            <a:ext cx="601216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УСТАНОВЛЕНИЕ    СВЯЗЕЙ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Tm="28234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079104" y="0"/>
            <a:ext cx="806489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2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Математическая</a:t>
            </a:r>
          </a:p>
          <a:p>
            <a:pPr algn="r"/>
            <a:r>
              <a:rPr lang="ru-RU" sz="32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компетентность</a:t>
            </a:r>
            <a:endParaRPr lang="ru-RU" sz="3200" b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124744"/>
            <a:ext cx="4572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РАЗМЫШЛЕНИЯ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1916832"/>
            <a:ext cx="82444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Строится как развитие предыдущего уровня.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решения задач этого уровня требуются определенная интуиция, размышления и творчество в выборе математического инструментария, интегрирование знаний из разных разделов курса математики, самостоятельная разработка алгоритма действий.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1328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755576" y="0"/>
            <a:ext cx="83884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sz="3600" b="1" i="0" u="none" strike="noStrike" cap="none" spc="300" normalizeH="0" baseline="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Ценностно-смысловая компетенция</a:t>
            </a:r>
            <a:r>
              <a:rPr kumimoji="0" lang="ru-RU" sz="3600" b="1" i="0" u="none" strike="noStrike" cap="none" spc="300" normalizeH="0" baseline="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3600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1124744"/>
            <a:ext cx="35719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Работая в группах, дети берут ответственность на себя (становятся лидером в группе), принимают решение.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83768" y="2996952"/>
            <a:ext cx="37147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работе над проектом, обосновывая выбор темы, её актуальность, определяя цели и задачи, намечая план работы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14976" y="4549676"/>
            <a:ext cx="34290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  <a:tabLst>
                <a:tab pos="254000" algn="l"/>
              </a:tabLst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Практическую значимость предмета учащиеся видят, решая, например задачи, представленные в ГИА и ЕГЭ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advTm="47516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755576" y="0"/>
            <a:ext cx="838842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Общекультурная </a:t>
            </a:r>
            <a:r>
              <a:rPr kumimoji="0" lang="ru-RU" sz="3600" b="1" i="0" u="none" strike="noStrike" cap="none" spc="300" normalizeH="0" baseline="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компетенция</a:t>
            </a:r>
            <a:r>
              <a:rPr kumimoji="0" lang="ru-RU" sz="3600" b="1" i="0" u="none" strike="noStrike" cap="none" spc="300" normalizeH="0" baseline="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3600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980728"/>
            <a:ext cx="1785918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Уроки  математики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43808" y="2060848"/>
            <a:ext cx="200026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Внеурочная деятельность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88024" y="980728"/>
            <a:ext cx="18002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Предметная неделя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96136" y="2132856"/>
            <a:ext cx="266429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Интеллектуальный марафон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3861048"/>
            <a:ext cx="69847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254000" algn="l"/>
              </a:tabLs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Знакомство с историей развития математики, эволюцией математических идей. Учащиеся получают представление не только о русских старинных задачах, но и о задачах других стран.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016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755576" y="0"/>
            <a:ext cx="83884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Учебно-познавательная </a:t>
            </a:r>
            <a:r>
              <a:rPr kumimoji="0" lang="ru-RU" sz="3600" b="1" i="0" u="none" strike="noStrike" cap="none" spc="300" normalizeH="0" baseline="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компетенция</a:t>
            </a:r>
            <a:r>
              <a:rPr kumimoji="0" lang="ru-RU" sz="3600" b="1" i="0" u="none" strike="noStrike" cap="none" spc="300" normalizeH="0" baseline="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3600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1196752"/>
            <a:ext cx="7704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254000" algn="l"/>
              </a:tabLst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процессе решения учебной задачи или проблемы выдвигают гипотезы, оценивают начальные данные и предполагаемый результат, обучающиеся  учатся давать самооценку своей деятельности.</a:t>
            </a:r>
            <a:r>
              <a:rPr lang="ru-RU" sz="2800" dirty="0" smtClean="0"/>
              <a:t> 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254000" algn="l"/>
              </a:tabLs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Так же одним из способов реализации данной компетенции является проведение проверочных работ в форме теста.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254000" algn="l"/>
              </a:tabLst>
            </a:pPr>
            <a:endParaRPr lang="ru-RU" sz="28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advTm="161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971600" y="0"/>
            <a:ext cx="838842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Информационная </a:t>
            </a:r>
            <a:r>
              <a:rPr kumimoji="0" lang="ru-RU" sz="3600" b="1" i="0" u="none" strike="noStrike" cap="none" spc="300" normalizeH="0" baseline="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компетенция</a:t>
            </a:r>
            <a:r>
              <a:rPr kumimoji="0" lang="ru-RU" sz="3600" b="1" i="0" u="none" strike="noStrike" cap="none" spc="300" normalizeH="0" baseline="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3600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043608" y="1304764"/>
            <a:ext cx="8100392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40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ходе изучения математики возникает потребность в получении новой информации.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40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этой целью привлекаются различные источники информации: Интернет-ресурсы, справочники, энциклопедии, словари.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40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Использование компьютера на уроках вызывает интерес и оживление учащихся. Также на уроках используется информация полученная из других учебных предметов.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40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Tm="1391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899592" y="0"/>
            <a:ext cx="838842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Коммуникативная </a:t>
            </a:r>
            <a:r>
              <a:rPr kumimoji="0" lang="ru-RU" sz="3600" b="1" i="0" u="none" strike="noStrike" cap="none" spc="300" normalizeH="0" baseline="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компетенция</a:t>
            </a:r>
            <a:r>
              <a:rPr kumimoji="0" lang="ru-RU" sz="3600" b="1" i="0" u="none" strike="noStrike" cap="none" spc="300" normalizeH="0" baseline="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3600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113304" y="1164133"/>
            <a:ext cx="803069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40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Работая в группе школьники общаются друг с другом, с учителем, более уверенно владеют монологической и диалогической речью, приводят примеры, подбирают аргументы, перефразируют мысль, формулируют выводы.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40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Учащиеся учатся развёрнуто обосновывать суждения, давать определения, приводить доказательства, объяснять изученные положения на самостоятельно подобранных примерах, владеть видами публичных выступлений (например, участвуя в защите проекта).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Tm="1031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755576" y="0"/>
            <a:ext cx="86764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Социально-трудовая </a:t>
            </a:r>
            <a:r>
              <a:rPr kumimoji="0" lang="ru-RU" sz="3600" b="1" i="0" u="none" strike="noStrike" cap="none" spc="300" normalizeH="0" baseline="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компетенция</a:t>
            </a:r>
            <a:r>
              <a:rPr kumimoji="0" lang="ru-RU" sz="3600" b="1" i="0" u="none" strike="noStrike" cap="none" spc="300" normalizeH="0" baseline="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3600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00100" y="1228978"/>
            <a:ext cx="792961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2540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процессе обучения математике ученик приобретает знания, которые помогут ему осознанно подойти к выбору профессии, связанной с математикой.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2540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Использование на уроках систематически  различных вариантов моделей устного счёта, в результате  получаем обратную связь с хорошими результатами.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4000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734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23528" y="0"/>
            <a:ext cx="88204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sz="3600" b="1" i="0" u="none" strike="noStrike" cap="none" spc="300" normalizeH="0" baseline="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Компетенция личностного самосовершенствования</a:t>
            </a:r>
            <a:r>
              <a:rPr kumimoji="0" lang="ru-RU" sz="3600" b="1" i="0" u="none" strike="noStrike" cap="none" spc="300" normalizeH="0" baseline="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3600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1340768"/>
            <a:ext cx="79928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уроках это отстаивание своей точки зрения, своего способа решения задачи, отличного от общего.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внеурочной деятельности – наличие способности действовать в собственных интересах (участие в олимпиадах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конкурсах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719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043608" y="1268760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1.Проверка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домашнего задания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0"/>
            <a:ext cx="88204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sz="3600" b="1" i="0" u="none" strike="noStrike" cap="none" spc="300" normalizeH="0" baseline="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компетенций на разных этапах урока</a:t>
            </a:r>
            <a:endParaRPr lang="ru-RU" sz="3600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18448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формирование учебно-познавательной компетенции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60032" y="3068960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формирование компетенции личного самосовершенствования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508104" y="51571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формирование общекультурной компетенции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99592" y="1844824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Рецензирование ответов -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9592" y="2996952"/>
            <a:ext cx="40507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Математический диктант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99592" y="48691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Доказательство теорем, лемм, составление математического словаря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endParaRPr lang="ru-RU" sz="2400" dirty="0"/>
          </a:p>
        </p:txBody>
      </p:sp>
    </p:spTree>
  </p:cSld>
  <p:clrMapOvr>
    <a:masterClrMapping/>
  </p:clrMapOvr>
  <p:transition advTm="745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817297" y="620688"/>
            <a:ext cx="8326703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Плохой учитель преподносит истину,</a:t>
            </a:r>
            <a:endParaRPr kumimoji="0" lang="ru-RU" sz="2800" b="1" i="0" u="none" strike="noStrike" cap="all" spc="0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Хороший – учит ее находить.</a:t>
            </a:r>
            <a:endParaRPr kumimoji="0" lang="ru-RU" sz="2800" b="1" i="0" u="none" strike="noStrike" cap="all" spc="0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all" spc="0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А.Дистерверг</a:t>
            </a:r>
            <a:endParaRPr kumimoji="0" lang="en-US" sz="2800" b="1" i="1" u="none" strike="noStrike" cap="all" spc="0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all" spc="0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all" spc="0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all" spc="0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all" spc="0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564904"/>
            <a:ext cx="8748464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Школа должна дать учащимся не только определенную сумму знаний, но и привить умение самостоятельно пополнять свой запас знаний, чтобы ориентироваться в стремительном потоке современной научно – технической информации» </a:t>
            </a:r>
            <a:endParaRPr lang="en-US" sz="2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Академик А. Александров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Tm="14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23528" y="0"/>
            <a:ext cx="88204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sz="3600" b="1" i="0" u="none" strike="noStrike" cap="none" spc="300" normalizeH="0" baseline="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компетенций на разных этапах урока</a:t>
            </a:r>
            <a:endParaRPr lang="ru-RU" sz="3600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340768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2.Объяснение нового материала: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22048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Лекция с использованием приобретенной учениками информации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20072" y="2276872"/>
            <a:ext cx="3923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формирование информационной, ценностно-смысловой компетенции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3429000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Коллективная экспериментальная работа, исследование  -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60032" y="335699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формирование компетенций учебно-познавательной, личного самосовершенствования, социально-трудовой, коммуникативной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43608" y="4653136"/>
            <a:ext cx="3635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3.Творческая работа: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187624" y="5229200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проектов –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211960" y="5229200"/>
            <a:ext cx="4932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формирование общекультурной компетенции</a:t>
            </a:r>
            <a:endParaRPr lang="ru-RU" b="1" dirty="0"/>
          </a:p>
        </p:txBody>
      </p:sp>
    </p:spTree>
  </p:cSld>
  <p:clrMapOvr>
    <a:masterClrMapping/>
  </p:clrMapOvr>
  <p:transition advTm="2079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23528" y="0"/>
            <a:ext cx="88204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sz="3600" b="1" i="0" u="none" strike="noStrike" cap="none" spc="300" normalizeH="0" baseline="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Технологии, формирующие ключевые компетенции</a:t>
            </a:r>
            <a:endParaRPr lang="ru-RU" sz="3600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1268761"/>
            <a:ext cx="669674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Технологии уровневой дифференциации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357290" y="1928802"/>
            <a:ext cx="58218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Технологии групповой деятельности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57290" y="2500306"/>
            <a:ext cx="58280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Технология развивающего обучения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57290" y="3071810"/>
            <a:ext cx="35792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Проблемное обучение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357290" y="3714752"/>
            <a:ext cx="7524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Технология современного проектного обучения</a:t>
            </a:r>
            <a:endParaRPr lang="ru-RU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428728" y="4357694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Интерактивные технологии</a:t>
            </a:r>
            <a:endParaRPr lang="ru-RU" sz="2800" dirty="0"/>
          </a:p>
        </p:txBody>
      </p:sp>
    </p:spTree>
  </p:cSld>
  <p:clrMapOvr>
    <a:masterClrMapping/>
  </p:clrMapOvr>
  <p:transition advTm="171312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827584" y="908720"/>
            <a:ext cx="831641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sz="4400" b="1" i="0" u="none" strike="noStrike" cap="none" spc="0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РЕАЛИЗАЦИЯ ПРЕДМЕТНЫХ ОБРАЗОВАТЕЛЬНЫХ КОМПЕТЕНЦИЙ НА УРОКАХ ТЕХНОЛОГИИ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/>
            </a:endParaRPr>
          </a:p>
        </p:txBody>
      </p:sp>
    </p:spTree>
  </p:cSld>
  <p:clrMapOvr>
    <a:masterClrMapping/>
  </p:clrMapOvr>
  <p:transition advTm="15984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043608" y="1124744"/>
            <a:ext cx="77768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Специфика образовательной области «Технология» позволяет педагогам успешно развивать познавательную активность учащихся, особенно этому способствует метод проектов. Проектная деятельность является эффективным педагогическим средством развития познавательной активности.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0"/>
            <a:ext cx="838842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spc="300" dirty="0" smtClean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Проектная деятельность</a:t>
            </a:r>
            <a:endParaRPr lang="ru-RU" sz="3600" b="1" cap="none" spc="300" dirty="0">
              <a:ln w="1143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9766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827584" y="908720"/>
            <a:ext cx="831641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sz="4400" b="1" i="0" u="none" strike="noStrike" cap="none" spc="0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РЕАЛИЗАЦИЯ ПРЕДМЕТНЫХ ОБРАЗОВАТЕЛЬНЫХ КОМПЕТЕНЦИЙ НА УРОКАХ ГЕОГРАФИИ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</a:endParaRPr>
          </a:p>
        </p:txBody>
      </p:sp>
    </p:spTree>
  </p:cSld>
  <p:clrMapOvr>
    <a:masterClrMapping/>
  </p:clrMapOvr>
  <p:transition advTm="9047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142976" y="733246"/>
            <a:ext cx="800102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Различные формы самостоятельного использования системы заданий и упражнений по географии дают возможность учащимся применить свои теоретические знания на практике, в процессе непосредственной учебной деятельности и формировать необходимые им географические умения.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подхода в процессе преподавания географии позволяет добиться высокого качества географического образования и подготовить учащихся к использованию своих географических знаний в реальной жизни и практической деятельности.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0"/>
            <a:ext cx="838842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spc="300" dirty="0" err="1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3600" b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подход</a:t>
            </a:r>
            <a:endParaRPr lang="ru-RU" sz="3600" b="1" cap="none" spc="300" dirty="0">
              <a:ln w="11430" cmpd="sng">
                <a:solidFill>
                  <a:srgbClr val="FF0000"/>
                </a:solidFill>
                <a:prstDash val="solid"/>
                <a:miter lim="800000"/>
              </a:ln>
              <a:solidFill>
                <a:schemeClr val="accent6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20063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23528" y="1988840"/>
            <a:ext cx="882047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</a:t>
            </a:r>
            <a:r>
              <a:rPr kumimoji="0" lang="ru-RU" sz="3600" b="1" i="0" u="none" strike="noStrike" cap="none" spc="300" normalizeH="0" baseline="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блемы при реализации предметных образовательных  компетенций на уроках</a:t>
            </a:r>
            <a:r>
              <a:rPr kumimoji="0" lang="ru-RU" sz="3600" b="1" i="0" u="none" strike="noStrike" cap="none" spc="300" normalizeH="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естественно-математического цикла</a:t>
            </a:r>
            <a:r>
              <a:rPr kumimoji="0" lang="ru-RU" sz="3600" b="1" i="0" u="none" strike="noStrike" cap="none" spc="300" normalizeH="0" baseline="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</a:t>
            </a:r>
            <a:endParaRPr lang="ru-RU" sz="3600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2172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flipH="1">
            <a:off x="3684588" y="692150"/>
            <a:ext cx="2687637" cy="3906838"/>
            <a:chOff x="2049" y="930"/>
            <a:chExt cx="1693" cy="2461"/>
          </a:xfrm>
        </p:grpSpPr>
        <p:pic>
          <p:nvPicPr>
            <p:cNvPr id="1436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49" y="930"/>
              <a:ext cx="1663" cy="2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68" name="Rectangle 4"/>
            <p:cNvSpPr>
              <a:spLocks noChangeArrowheads="1"/>
            </p:cNvSpPr>
            <p:nvPr/>
          </p:nvSpPr>
          <p:spPr bwMode="auto">
            <a:xfrm>
              <a:off x="3424" y="2069"/>
              <a:ext cx="318" cy="7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4369" name="Rectangle 5"/>
            <p:cNvSpPr>
              <a:spLocks noChangeArrowheads="1"/>
            </p:cNvSpPr>
            <p:nvPr/>
          </p:nvSpPr>
          <p:spPr bwMode="auto">
            <a:xfrm>
              <a:off x="3424" y="1752"/>
              <a:ext cx="318" cy="1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 flipH="1">
            <a:off x="2532063" y="1196975"/>
            <a:ext cx="2687637" cy="3978275"/>
            <a:chOff x="2049" y="930"/>
            <a:chExt cx="1693" cy="2461"/>
          </a:xfrm>
        </p:grpSpPr>
        <p:pic>
          <p:nvPicPr>
            <p:cNvPr id="14364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2049" y="930"/>
              <a:ext cx="1663" cy="2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65" name="Rectangle 8"/>
            <p:cNvSpPr>
              <a:spLocks noChangeArrowheads="1"/>
            </p:cNvSpPr>
            <p:nvPr/>
          </p:nvSpPr>
          <p:spPr bwMode="auto">
            <a:xfrm>
              <a:off x="3424" y="2069"/>
              <a:ext cx="318" cy="7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4366" name="Rectangle 9"/>
            <p:cNvSpPr>
              <a:spLocks noChangeArrowheads="1"/>
            </p:cNvSpPr>
            <p:nvPr/>
          </p:nvSpPr>
          <p:spPr bwMode="auto">
            <a:xfrm>
              <a:off x="3424" y="1752"/>
              <a:ext cx="318" cy="1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 flipH="1">
            <a:off x="6276975" y="1052513"/>
            <a:ext cx="2687638" cy="3906837"/>
            <a:chOff x="2049" y="930"/>
            <a:chExt cx="1693" cy="2461"/>
          </a:xfrm>
        </p:grpSpPr>
        <p:pic>
          <p:nvPicPr>
            <p:cNvPr id="14361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49" y="930"/>
              <a:ext cx="1663" cy="2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62" name="Rectangle 12"/>
            <p:cNvSpPr>
              <a:spLocks noChangeArrowheads="1"/>
            </p:cNvSpPr>
            <p:nvPr/>
          </p:nvSpPr>
          <p:spPr bwMode="auto">
            <a:xfrm>
              <a:off x="3424" y="2069"/>
              <a:ext cx="318" cy="7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4363" name="Rectangle 13"/>
            <p:cNvSpPr>
              <a:spLocks noChangeArrowheads="1"/>
            </p:cNvSpPr>
            <p:nvPr/>
          </p:nvSpPr>
          <p:spPr bwMode="auto">
            <a:xfrm>
              <a:off x="3424" y="1752"/>
              <a:ext cx="318" cy="1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 flipH="1">
            <a:off x="-60325" y="1125538"/>
            <a:ext cx="2687638" cy="3978275"/>
            <a:chOff x="2049" y="930"/>
            <a:chExt cx="1693" cy="2461"/>
          </a:xfrm>
        </p:grpSpPr>
        <p:pic>
          <p:nvPicPr>
            <p:cNvPr id="14358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2049" y="930"/>
              <a:ext cx="1663" cy="2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9" name="Rectangle 16"/>
            <p:cNvSpPr>
              <a:spLocks noChangeArrowheads="1"/>
            </p:cNvSpPr>
            <p:nvPr/>
          </p:nvSpPr>
          <p:spPr bwMode="auto">
            <a:xfrm>
              <a:off x="3424" y="2069"/>
              <a:ext cx="318" cy="7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4360" name="Rectangle 17"/>
            <p:cNvSpPr>
              <a:spLocks noChangeArrowheads="1"/>
            </p:cNvSpPr>
            <p:nvPr/>
          </p:nvSpPr>
          <p:spPr bwMode="auto">
            <a:xfrm>
              <a:off x="3424" y="1752"/>
              <a:ext cx="318" cy="1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4343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2708920"/>
            <a:ext cx="531495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20"/>
          <p:cNvGrpSpPr>
            <a:grpSpLocks/>
          </p:cNvGrpSpPr>
          <p:nvPr/>
        </p:nvGrpSpPr>
        <p:grpSpPr bwMode="auto">
          <a:xfrm flipH="1">
            <a:off x="6443663" y="2762250"/>
            <a:ext cx="2687637" cy="3906838"/>
            <a:chOff x="2049" y="930"/>
            <a:chExt cx="1693" cy="2461"/>
          </a:xfrm>
        </p:grpSpPr>
        <p:pic>
          <p:nvPicPr>
            <p:cNvPr id="14355" name="Picture 2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49" y="930"/>
              <a:ext cx="1663" cy="2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6" name="Rectangle 22"/>
            <p:cNvSpPr>
              <a:spLocks noChangeArrowheads="1"/>
            </p:cNvSpPr>
            <p:nvPr/>
          </p:nvSpPr>
          <p:spPr bwMode="auto">
            <a:xfrm>
              <a:off x="3424" y="2069"/>
              <a:ext cx="318" cy="7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4357" name="Rectangle 23"/>
            <p:cNvSpPr>
              <a:spLocks noChangeArrowheads="1"/>
            </p:cNvSpPr>
            <p:nvPr/>
          </p:nvSpPr>
          <p:spPr bwMode="auto">
            <a:xfrm>
              <a:off x="3424" y="1752"/>
              <a:ext cx="318" cy="1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5080" name="Text Box 24"/>
          <p:cNvSpPr txBox="1">
            <a:spLocks noChangeArrowheads="1"/>
          </p:cNvSpPr>
          <p:nvPr/>
        </p:nvSpPr>
        <p:spPr bwMode="auto">
          <a:xfrm rot="-1550313">
            <a:off x="5693792" y="2691129"/>
            <a:ext cx="22721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FF3300"/>
                </a:solidFill>
              </a:rPr>
              <a:t>ИНФОРМАТИК</a:t>
            </a:r>
            <a:endParaRPr lang="ru-RU" sz="2400" b="1" dirty="0">
              <a:solidFill>
                <a:srgbClr val="FF3300"/>
              </a:solidFill>
            </a:endParaRPr>
          </a:p>
        </p:txBody>
      </p:sp>
      <p:sp>
        <p:nvSpPr>
          <p:cNvPr id="14346" name="Text Box 25"/>
          <p:cNvSpPr txBox="1">
            <a:spLocks noChangeArrowheads="1"/>
          </p:cNvSpPr>
          <p:nvPr/>
        </p:nvSpPr>
        <p:spPr bwMode="auto">
          <a:xfrm rot="-1900346">
            <a:off x="179388" y="5059363"/>
            <a:ext cx="1801812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2B03F5"/>
                </a:solidFill>
              </a:rPr>
              <a:t>ФИЗИК</a:t>
            </a:r>
            <a:endParaRPr lang="ru-RU" sz="2400" b="1" dirty="0">
              <a:solidFill>
                <a:srgbClr val="2B03F5"/>
              </a:solidFill>
            </a:endParaRPr>
          </a:p>
        </p:txBody>
      </p:sp>
      <p:sp>
        <p:nvSpPr>
          <p:cNvPr id="45082" name="Text Box 26"/>
          <p:cNvSpPr txBox="1">
            <a:spLocks noChangeArrowheads="1"/>
          </p:cNvSpPr>
          <p:nvPr/>
        </p:nvSpPr>
        <p:spPr bwMode="auto">
          <a:xfrm rot="1699894">
            <a:off x="1763713" y="2781300"/>
            <a:ext cx="1512887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299410"/>
                </a:solidFill>
              </a:rPr>
              <a:t>БИОЛОГ</a:t>
            </a:r>
          </a:p>
        </p:txBody>
      </p:sp>
      <p:sp>
        <p:nvSpPr>
          <p:cNvPr id="45083" name="Text Box 27"/>
          <p:cNvSpPr txBox="1">
            <a:spLocks noChangeArrowheads="1"/>
          </p:cNvSpPr>
          <p:nvPr/>
        </p:nvSpPr>
        <p:spPr bwMode="auto">
          <a:xfrm rot="-1709563">
            <a:off x="5868988" y="4724400"/>
            <a:ext cx="215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9900"/>
                </a:solidFill>
              </a:rPr>
              <a:t>МАТЕМАТИК</a:t>
            </a:r>
          </a:p>
        </p:txBody>
      </p:sp>
      <p:sp>
        <p:nvSpPr>
          <p:cNvPr id="45084" name="Text Box 28"/>
          <p:cNvSpPr txBox="1">
            <a:spLocks noChangeArrowheads="1"/>
          </p:cNvSpPr>
          <p:nvPr/>
        </p:nvSpPr>
        <p:spPr bwMode="auto">
          <a:xfrm rot="1409213">
            <a:off x="3203575" y="2755900"/>
            <a:ext cx="165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accent2"/>
                </a:solidFill>
              </a:rPr>
              <a:t>ГЕОГРАФ</a:t>
            </a:r>
          </a:p>
        </p:txBody>
      </p:sp>
      <p:sp>
        <p:nvSpPr>
          <p:cNvPr id="45085" name="Text Box 29"/>
          <p:cNvSpPr txBox="1">
            <a:spLocks noChangeArrowheads="1"/>
          </p:cNvSpPr>
          <p:nvPr/>
        </p:nvSpPr>
        <p:spPr bwMode="auto">
          <a:xfrm rot="-3173436">
            <a:off x="4187825" y="1868488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folHlink"/>
                </a:solidFill>
              </a:rPr>
              <a:t>ХИМИК</a:t>
            </a:r>
          </a:p>
        </p:txBody>
      </p:sp>
      <p:sp>
        <p:nvSpPr>
          <p:cNvPr id="14351" name="Line 30"/>
          <p:cNvSpPr>
            <a:spLocks noChangeShapeType="1"/>
          </p:cNvSpPr>
          <p:nvPr/>
        </p:nvSpPr>
        <p:spPr bwMode="auto">
          <a:xfrm>
            <a:off x="3132138" y="3357563"/>
            <a:ext cx="935037" cy="503237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2" name="Text Box 33"/>
          <p:cNvSpPr txBox="1">
            <a:spLocks noChangeArrowheads="1"/>
          </p:cNvSpPr>
          <p:nvPr/>
        </p:nvSpPr>
        <p:spPr bwMode="auto">
          <a:xfrm>
            <a:off x="1692275" y="6092825"/>
            <a:ext cx="575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51203" name="Picture 3" descr="L3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3284538"/>
            <a:ext cx="92551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Прямоугольник 33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Нет согласованности в образовательных программах по предметам</a:t>
            </a:r>
            <a:endParaRPr lang="ru-RU" sz="2800" b="1" cap="all" spc="0" dirty="0">
              <a:ln w="0"/>
              <a:solidFill>
                <a:schemeClr val="accent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95219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23528" y="0"/>
            <a:ext cx="882047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sz="3600" b="1" i="0" u="none" strike="noStrike" cap="none" spc="300" normalizeH="0" baseline="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Результаты :</a:t>
            </a:r>
            <a:endParaRPr lang="ru-RU" sz="3600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43608" y="2428868"/>
            <a:ext cx="810039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Математика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(учитель Петрашова В.Н.)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 класс: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средний балл  54,7.                               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Физика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(учитель Конюхова О.М.)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 класс  9учеников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средний балл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55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Биология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(учитель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Сырова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Н.М.)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 класс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учениц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 средний балл  55.        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Информатика (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Бишимова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А.К.)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Иванова А. -67 баллов.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571480"/>
            <a:ext cx="7416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Государственная (итоговая) аттестация  в форме ЕГЭ в 11 классе.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44031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899592" y="1124744"/>
            <a:ext cx="748883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Алгебра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(учитель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Хруцкая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Н.А.,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Галимова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Н.В.)   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кач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успев. – 89%                           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Геометрия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(учитель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Хруцкая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Н.А.,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Галимова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Н.В.)   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кач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успев. – 94%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Физика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(учитель Конюхова О.М.) – Лапшин П. оценка «3». (средний балл 16)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География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(учитель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Бажурова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Н.И.)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3  ученика  -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оценки «5». (средний балл 29)  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</a:t>
            </a:r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Биология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(учитель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Сырова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Н.М.)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 ученика  -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оценки «4». (средний балл 25)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Информатика (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Бишимова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А.К.)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- 4 ученика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кач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успев. 75% (средний балл 13,75)                                                                                                                                               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Технология (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Орехова Н.Н.)  все защитили свои проекты на отлично.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0"/>
            <a:ext cx="7416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Государственная (итоговая) аттестация  в новой форме в 9 классе.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7922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928662" y="571480"/>
            <a:ext cx="8215338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Учить обучающихся :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ставить цели и планировать деятельность по их достижению.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добывать нужную информацию, используя доступные источники (справочники, учебники, словари, СМИ), передавать ее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совершенствовать навыки работы в команде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учить высказывать и аргументировано отстаивать своё мнение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анализировать полученный результат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брать на себя ответственность при руководстве мини-группой.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прививать навыки самостоятельной творческой работы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грамотно использовать в речи предметные термины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применять полученные знания и умения в реальных ситуациях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прививать навыки самоконтроля и взаимоконтроля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0"/>
            <a:ext cx="93610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200" b="1" cap="all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Задачи перед учителями кафедры:</a:t>
            </a:r>
            <a:endParaRPr lang="ru-RU" sz="3200" b="1" cap="all" spc="0" dirty="0">
              <a:ln/>
              <a:solidFill>
                <a:schemeClr val="accent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7187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1071538" y="928670"/>
            <a:ext cx="788436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математике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: Головина К. 2 балла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Барсукова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К. 1 балл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6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географии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Рожкова К.17 баллов - 7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Кива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А. 17 баллов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9кл.,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Алибаева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А.22 балла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6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биологии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 Кирсанова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Т.47 баллов -6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Гибадулин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А.56 балов и Бородулина Е.55 балов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7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.,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Файзулина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Л.74 балла - 8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Заметалова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А. 64 балла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10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Сабирова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А. 61,5 балл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11кл.,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Знабацкий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82 балла.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информатике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Кислицин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И.18,7 баллов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0"/>
            <a:ext cx="817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Городские олимпиады по предметам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2012-2013 учебный год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7078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971600" y="1124744"/>
            <a:ext cx="8172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Участие приняли 4 ученика: Адлер А. 7 баллов и  </a:t>
            </a:r>
            <a:r>
              <a:rPr lang="ru-RU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Дамендарова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К. 14 баллов (учитель Петрашова В.Н.), </a:t>
            </a:r>
            <a:r>
              <a:rPr lang="ru-RU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Гимадиева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Д. 7 баллов  и Котельников Н. 7 баллов (учитель </a:t>
            </a:r>
            <a:r>
              <a:rPr lang="ru-RU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Хруцкая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Н.А.).</a:t>
            </a:r>
            <a:endParaRPr lang="ru-RU" sz="2800" dirty="0" smtClean="0"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0"/>
            <a:ext cx="8172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VIII</a:t>
            </a:r>
            <a:r>
              <a:rPr lang="ru-RU" sz="3600" b="1" u="sng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городская открытая олимпиада по математике среди пятиклассников</a:t>
            </a:r>
            <a:r>
              <a:rPr lang="ru-RU" sz="28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050" dirty="0" smtClean="0">
              <a:latin typeface="Arial" pitchFamily="34" charset="0"/>
            </a:endParaRPr>
          </a:p>
          <a:p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4005064"/>
            <a:ext cx="83164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 классы -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средний балл по школе 52,2 (по России 45,6)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 класс –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средний балл по школе 40 (по России 45,2).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Лучший результат показала 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Логинова Т. 11класс - 97 баллов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(учитель Петрашова В.Н.)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5088" y="2852936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u="sng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Международная математическая игра-конкурс </a:t>
            </a:r>
            <a:r>
              <a:rPr lang="ru-RU" sz="3200" b="1" u="sng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3200" b="1" u="sng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Кенгуру-выпускникам</a:t>
            </a:r>
            <a:r>
              <a:rPr lang="ru-RU" sz="3200" b="1" u="sng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3200" b="1" u="sng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3200" dirty="0" smtClean="0">
              <a:solidFill>
                <a:srgbClr val="0070C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advTm="19313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000068" y="0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Выписка из публичного отчета за 2012-2013 учебный год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142984"/>
            <a:ext cx="7572428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078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23528" y="117693"/>
            <a:ext cx="8820472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 :</a:t>
            </a:r>
            <a:endParaRPr lang="ru-RU" sz="3600" b="1" spc="300" dirty="0" smtClean="0">
              <a:ln w="1143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Частично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компетентностный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подход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школе существует и реализуется,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 его полная реализация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представляется возможной.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Дальнейшая «жизнь» подхода </a:t>
            </a: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зависит только уже от самих </a:t>
            </a: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учителей, от их готовности его </a:t>
            </a: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принять и реализовывать.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828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417a5dcf646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-1"/>
            <a:ext cx="8820472" cy="6858001"/>
          </a:xfrm>
          <a:prstGeom prst="rect">
            <a:avLst/>
          </a:prstGeom>
        </p:spPr>
      </p:pic>
    </p:spTree>
  </p:cSld>
  <p:clrMapOvr>
    <a:masterClrMapping/>
  </p:clrMapOvr>
  <p:transition advTm="594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928662" y="1071546"/>
            <a:ext cx="799288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Обучающиеся используют знания, умения и навыки, полученные на уроках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естественно- математического цикла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практической деятельности.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Формируются навыки, позволяющие продолжить обучение в техникуме, колледже или профильном классе.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Приобретается навык работы со справочной литературой, проводятся необходимые измерения, подбираются доступные приборы, анализируются полученные результаты.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Учащиеся адекватно оценивают деятельность одноклассников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(с помощью консультантов, при взаимопроверке, слушая доклады, работая в группах)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Изменяется поведение детей в коллективе: они начинают прислушиваться к мнению других, без боязни высказывают свое собственное мнение.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0"/>
            <a:ext cx="806489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200" b="1" cap="all" spc="0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РЕЗУЛЬТАТ:</a:t>
            </a:r>
            <a:endParaRPr lang="ru-RU" sz="3200" b="1" cap="all" spc="0" dirty="0">
              <a:ln/>
              <a:solidFill>
                <a:schemeClr val="accent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9016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0_95831_dce5776e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3501008"/>
            <a:ext cx="2017392" cy="2061768"/>
          </a:xfrm>
          <a:prstGeom prst="rect">
            <a:avLst/>
          </a:prstGeom>
        </p:spPr>
      </p:pic>
      <p:sp>
        <p:nvSpPr>
          <p:cNvPr id="13" name="Выноска-облако 12"/>
          <p:cNvSpPr/>
          <p:nvPr/>
        </p:nvSpPr>
        <p:spPr>
          <a:xfrm>
            <a:off x="0" y="3429000"/>
            <a:ext cx="3563888" cy="1944216"/>
          </a:xfrm>
          <a:prstGeom prst="cloudCallout">
            <a:avLst>
              <a:gd name="adj1" fmla="val 68052"/>
              <a:gd name="adj2" fmla="val -39985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Выноска-облако 13"/>
          <p:cNvSpPr/>
          <p:nvPr/>
        </p:nvSpPr>
        <p:spPr>
          <a:xfrm>
            <a:off x="3923928" y="0"/>
            <a:ext cx="3563888" cy="1944216"/>
          </a:xfrm>
          <a:prstGeom prst="cloudCallout">
            <a:avLst>
              <a:gd name="adj1" fmla="val -35472"/>
              <a:gd name="adj2" fmla="val 121345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Физика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Выноска-облако 14"/>
          <p:cNvSpPr/>
          <p:nvPr/>
        </p:nvSpPr>
        <p:spPr>
          <a:xfrm>
            <a:off x="107504" y="764704"/>
            <a:ext cx="4032448" cy="1944216"/>
          </a:xfrm>
          <a:prstGeom prst="cloudCallout">
            <a:avLst>
              <a:gd name="adj1" fmla="val 69246"/>
              <a:gd name="adj2" fmla="val 90173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Информатика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Выноска-облако 15"/>
          <p:cNvSpPr/>
          <p:nvPr/>
        </p:nvSpPr>
        <p:spPr>
          <a:xfrm>
            <a:off x="5796136" y="3861048"/>
            <a:ext cx="3563888" cy="1944216"/>
          </a:xfrm>
          <a:prstGeom prst="cloudCallout">
            <a:avLst>
              <a:gd name="adj1" fmla="val -72168"/>
              <a:gd name="adj2" fmla="val -63501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Технология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Выноска-облако 16"/>
          <p:cNvSpPr/>
          <p:nvPr/>
        </p:nvSpPr>
        <p:spPr>
          <a:xfrm>
            <a:off x="5436096" y="1772816"/>
            <a:ext cx="3563888" cy="1944216"/>
          </a:xfrm>
          <a:prstGeom prst="cloudCallout">
            <a:avLst>
              <a:gd name="adj1" fmla="val -69782"/>
              <a:gd name="adj2" fmla="val 37671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География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6969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827584" y="908720"/>
            <a:ext cx="831641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sz="4400" b="1" i="0" u="none" strike="noStrike" cap="none" spc="0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ea typeface="Times New Roman" pitchFamily="18" charset="0"/>
              </a:rPr>
              <a:t>РЕАЛИЗАЦИЯ ПРЕДМЕТНЫХ ОБРАЗОВАТЕЛЬНЫХ КОМПЕТЕНЦИЙ НА УРОКАХ МАТЕМАТИКИ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advTm="1016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99592" y="1556792"/>
            <a:ext cx="842968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способность структурировать данные (ситуацию);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вычленять математические отношения;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создавать математическую модель ситуации;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анализировать и преобразовывать ее;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интерпретировать полученные результаты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9104" y="116632"/>
            <a:ext cx="806489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2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Математическая</a:t>
            </a:r>
          </a:p>
          <a:p>
            <a:pPr algn="r"/>
            <a:r>
              <a:rPr lang="ru-RU" sz="32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компетентность</a:t>
            </a:r>
            <a:endParaRPr lang="ru-RU" sz="3200" b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4234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079104" y="116632"/>
            <a:ext cx="806489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2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Математическая</a:t>
            </a:r>
          </a:p>
          <a:p>
            <a:pPr algn="r"/>
            <a:r>
              <a:rPr lang="ru-RU" sz="32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компетентность</a:t>
            </a:r>
            <a:endParaRPr lang="ru-RU" sz="3200" b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142984"/>
            <a:ext cx="4572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ВОСПРОИЗВЕДЕНИЕ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857496"/>
            <a:ext cx="601216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УСТАНОВЛЕНИЕ    СВЯЗЕЙ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072074"/>
            <a:ext cx="4572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РАЗМЫШЛЕНИЯ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Tm="5797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079104" y="0"/>
            <a:ext cx="806489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2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Математическая</a:t>
            </a:r>
          </a:p>
          <a:p>
            <a:pPr algn="r"/>
            <a:r>
              <a:rPr lang="ru-RU" sz="32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компетентность</a:t>
            </a:r>
            <a:endParaRPr lang="ru-RU" sz="3200" b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1700808"/>
            <a:ext cx="74888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Прямое применение в знакомой ситуации известных фактов, стандартных приемов, распознавание математических объектов и свойств, выполнение стандартных процедур, применение известных алгоритмов и технических навыков, работа со стандартными, знакомыми выражениями и формулами, непосредственное выполнение вычислений.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142984"/>
            <a:ext cx="4572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ВОСПРОИЗВЕДЕНИЕ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Tm="19953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914</TotalTime>
  <Words>1452</Words>
  <Application>Microsoft Office PowerPoint</Application>
  <PresentationFormat>Экран (4:3)</PresentationFormat>
  <Paragraphs>178</Paragraphs>
  <Slides>34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Классный рук</cp:lastModifiedBy>
  <cp:revision>83</cp:revision>
  <dcterms:created xsi:type="dcterms:W3CDTF">2013-11-04T13:43:05Z</dcterms:created>
  <dcterms:modified xsi:type="dcterms:W3CDTF">2013-11-07T03:12:06Z</dcterms:modified>
</cp:coreProperties>
</file>