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19"/>
  </p:notesMasterIdLst>
  <p:sldIdLst>
    <p:sldId id="278" r:id="rId2"/>
    <p:sldId id="257" r:id="rId3"/>
    <p:sldId id="258" r:id="rId4"/>
    <p:sldId id="259" r:id="rId5"/>
    <p:sldId id="260" r:id="rId6"/>
    <p:sldId id="271" r:id="rId7"/>
    <p:sldId id="261" r:id="rId8"/>
    <p:sldId id="262" r:id="rId9"/>
    <p:sldId id="263" r:id="rId10"/>
    <p:sldId id="264" r:id="rId11"/>
    <p:sldId id="269" r:id="rId12"/>
    <p:sldId id="265" r:id="rId13"/>
    <p:sldId id="266" r:id="rId14"/>
    <p:sldId id="272" r:id="rId15"/>
    <p:sldId id="273" r:id="rId16"/>
    <p:sldId id="274" r:id="rId17"/>
    <p:sldId id="277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67" autoAdjust="0"/>
  </p:normalViewPr>
  <p:slideViewPr>
    <p:cSldViewPr>
      <p:cViewPr>
        <p:scale>
          <a:sx n="66" d="100"/>
          <a:sy n="66" d="100"/>
        </p:scale>
        <p:origin x="-127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CFA77-AFAD-4352-937A-DB57E6CC79AA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11845-47DF-4C20-B48A-B50AAAB88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11845-47DF-4C20-B48A-B50AAAB8862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788CEEB-4936-493F-AEF2-4FF3327A190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B08DEC-AF27-4DBA-9040-91624C82F41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B3BD3CC6-130E-4DDD-8F01-9FE7295A34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07606AE-D540-4BF0-81CE-7E127F0024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DB9A1B0-27FF-40D7-B123-D9F94D611B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C8DE2643-3EC7-46FE-904B-9C21F93119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9DC86FDE-D091-4D1F-AC43-F0EBB8DACE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CC37B72-7FB3-47CD-A153-458B1F5BA7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AD95503-7EB6-41C8-BC4C-20415B5996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57FDC9E-74A8-4AB1-94A9-166B6C1994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E9D6988A-0EEB-4F6D-BB1E-2B9878EA54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AE03CF5-D278-4278-824F-4FFC5347FD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8496944" cy="338437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МОНИТОРИНГ ФОРМИРОВАНИЯ ЗНАНИЙ, УМЕНИЙ, ЛИЧНОСТНЫХ КАЧЕСТВ БУДУЩИХ ПРОФЕССИОНАЛОВ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5517232"/>
            <a:ext cx="6872064" cy="1218605"/>
          </a:xfrm>
        </p:spPr>
        <p:txBody>
          <a:bodyPr>
            <a:normAutofit fontScale="25000" lnSpcReduction="20000"/>
          </a:bodyPr>
          <a:lstStyle/>
          <a:p>
            <a:pPr marL="320040" lvl="0" indent="-320040" algn="ctr">
              <a:buClr>
                <a:srgbClr val="DD8047"/>
              </a:buClr>
            </a:pPr>
            <a:r>
              <a:rPr lang="ru-RU" sz="9600" dirty="0" err="1" smtClean="0">
                <a:solidFill>
                  <a:prstClr val="black"/>
                </a:solidFill>
              </a:rPr>
              <a:t>Питленко</a:t>
            </a:r>
            <a:r>
              <a:rPr lang="ru-RU" sz="9600" dirty="0" smtClean="0">
                <a:solidFill>
                  <a:prstClr val="black"/>
                </a:solidFill>
              </a:rPr>
              <a:t> Г.Г. </a:t>
            </a:r>
          </a:p>
          <a:p>
            <a:pPr marL="320040" lvl="0" indent="-320040" algn="ctr">
              <a:buClr>
                <a:srgbClr val="DD8047"/>
              </a:buClr>
            </a:pPr>
            <a:r>
              <a:rPr lang="ru-RU" sz="5100" dirty="0" smtClean="0">
                <a:solidFill>
                  <a:prstClr val="black"/>
                </a:solidFill>
              </a:rPr>
              <a:t/>
            </a:r>
            <a:br>
              <a:rPr lang="ru-RU" sz="5100" dirty="0" smtClean="0">
                <a:solidFill>
                  <a:prstClr val="black"/>
                </a:solidFill>
              </a:rPr>
            </a:br>
            <a:r>
              <a:rPr lang="ru-RU" sz="7200" dirty="0" smtClean="0">
                <a:solidFill>
                  <a:prstClr val="black"/>
                </a:solidFill>
              </a:rPr>
              <a:t>ГБОУ СПО «Санкт-Петербургское училище олимпийского резерва №2 (техникум)»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563563" y="-2708"/>
            <a:ext cx="7608837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>
              <a:tabLst>
                <a:tab pos="219075" algn="l"/>
              </a:tabLst>
            </a:pPr>
            <a:r>
              <a:rPr lang="ru-RU" sz="1600" i="1" dirty="0"/>
              <a:t> </a:t>
            </a:r>
            <a:r>
              <a:rPr lang="ru-RU" sz="1600" b="1" dirty="0" smtClean="0"/>
              <a:t> Анкета студента </a:t>
            </a:r>
            <a:r>
              <a:rPr lang="ru-RU" sz="1600" i="1" dirty="0" smtClean="0"/>
              <a:t>                                                              </a:t>
            </a:r>
            <a:r>
              <a:rPr lang="ru-RU" sz="1600" i="1" dirty="0"/>
              <a:t>Анкета </a:t>
            </a:r>
            <a:r>
              <a:rPr lang="ru-RU" sz="1600" dirty="0"/>
              <a:t>№ </a:t>
            </a:r>
            <a:r>
              <a:rPr lang="ru-RU" sz="1600" i="1" dirty="0"/>
              <a:t>___</a:t>
            </a:r>
            <a:endParaRPr lang="ru-RU" sz="1600" dirty="0"/>
          </a:p>
          <a:p>
            <a:pPr marL="342900" indent="-342900">
              <a:tabLst>
                <a:tab pos="219075" algn="l"/>
              </a:tabLst>
            </a:pPr>
            <a:r>
              <a:rPr lang="ru-RU" sz="1600" i="1" dirty="0"/>
              <a:t>   </a:t>
            </a:r>
            <a:r>
              <a:rPr lang="ru-RU" sz="1600" b="1" i="1" dirty="0">
                <a:latin typeface="Arial" charset="0"/>
              </a:rPr>
              <a:t>Задание — выразите свое согласие (да) или несогласие (нет) со</a:t>
            </a:r>
            <a:br>
              <a:rPr lang="ru-RU" sz="1600" b="1" i="1" dirty="0">
                <a:latin typeface="Arial" charset="0"/>
              </a:rPr>
            </a:br>
            <a:r>
              <a:rPr lang="ru-RU" sz="1600" b="1" i="1" dirty="0">
                <a:latin typeface="Arial" charset="0"/>
              </a:rPr>
              <a:t>                      следующими утверждениями;</a:t>
            </a:r>
          </a:p>
          <a:p>
            <a:pPr marL="342900" indent="-342900">
              <a:buFontTx/>
              <a:buAutoNum type="arabicPeriod"/>
              <a:tabLst>
                <a:tab pos="219075" algn="l"/>
              </a:tabLst>
            </a:pPr>
            <a:r>
              <a:rPr lang="ru-RU" sz="1400" dirty="0"/>
              <a:t>Не понимаю объяснений </a:t>
            </a:r>
            <a:r>
              <a:rPr lang="ru-RU" sz="1400" dirty="0" smtClean="0"/>
              <a:t>преподавателя.</a:t>
            </a:r>
            <a:endParaRPr lang="ru-RU" sz="1400" dirty="0"/>
          </a:p>
          <a:p>
            <a:pPr marL="342900" indent="-342900">
              <a:buFontTx/>
              <a:buAutoNum type="arabicPeriod"/>
              <a:tabLst>
                <a:tab pos="219075" algn="l"/>
              </a:tabLst>
            </a:pPr>
            <a:r>
              <a:rPr lang="ru-RU" sz="1400" dirty="0"/>
              <a:t>Не понимаю требований, выдвигаемых </a:t>
            </a:r>
            <a:r>
              <a:rPr lang="ru-RU" sz="1400" dirty="0" smtClean="0"/>
              <a:t>преподавателем </a:t>
            </a:r>
            <a:r>
              <a:rPr lang="ru-RU" sz="1400" dirty="0"/>
              <a:t>для </a:t>
            </a:r>
            <a:r>
              <a:rPr lang="ru-RU" sz="1400" dirty="0" smtClean="0"/>
              <a:t>студентов и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задачи, которые он ставит.</a:t>
            </a:r>
          </a:p>
          <a:p>
            <a:pPr marL="342900" indent="-342900">
              <a:buFontTx/>
              <a:buAutoNum type="arabicPeriod"/>
              <a:tabLst>
                <a:tab pos="219075" algn="l"/>
              </a:tabLst>
            </a:pPr>
            <a:r>
              <a:rPr lang="ru-RU" sz="1400" dirty="0"/>
              <a:t>Не донимаю сам предмет.</a:t>
            </a:r>
          </a:p>
          <a:p>
            <a:pPr marL="342900" indent="-342900">
              <a:buFontTx/>
              <a:buAutoNum type="arabicPeriod"/>
              <a:tabLst>
                <a:tab pos="219075" algn="l"/>
              </a:tabLst>
            </a:pPr>
            <a:r>
              <a:rPr lang="ru-RU" sz="1400" dirty="0"/>
              <a:t>Не умею решать даже те задачи, условия которых понимаю.</a:t>
            </a:r>
          </a:p>
          <a:p>
            <a:pPr marL="342900" indent="-342900">
              <a:buFontTx/>
              <a:buAutoNum type="arabicPeriod"/>
              <a:tabLst>
                <a:tab pos="219075" algn="l"/>
              </a:tabLst>
            </a:pPr>
            <a:r>
              <a:rPr lang="ru-RU" sz="1400" dirty="0"/>
              <a:t>Не испытываю потребности в изучении этого предмета.</a:t>
            </a:r>
          </a:p>
          <a:p>
            <a:pPr marL="342900" indent="-342900">
              <a:buFontTx/>
              <a:buAutoNum type="arabicPeriod"/>
              <a:tabLst>
                <a:tab pos="219075" algn="l"/>
              </a:tabLst>
            </a:pPr>
            <a:r>
              <a:rPr lang="ru-RU" sz="1400" dirty="0"/>
              <a:t>Не умею выполнять основные учебные действия.</a:t>
            </a:r>
          </a:p>
          <a:p>
            <a:pPr marL="342900" indent="-342900">
              <a:buFontTx/>
              <a:buAutoNum type="arabicPeriod"/>
              <a:tabLst>
                <a:tab pos="219075" algn="l"/>
              </a:tabLst>
            </a:pPr>
            <a:r>
              <a:rPr lang="ru-RU" sz="1400" dirty="0"/>
              <a:t>Не могу сосредоточиться.</a:t>
            </a:r>
          </a:p>
          <a:p>
            <a:pPr marL="342900" indent="-342900">
              <a:buFontTx/>
              <a:buAutoNum type="arabicPeriod"/>
              <a:tabLst>
                <a:tab pos="219075" algn="l"/>
              </a:tabLst>
            </a:pPr>
            <a:r>
              <a:rPr lang="ru-RU" sz="1400" dirty="0"/>
              <a:t>Редко готовлюсь к урокам.</a:t>
            </a:r>
          </a:p>
          <a:p>
            <a:pPr marL="342900" indent="-342900">
              <a:buFontTx/>
              <a:buAutoNum type="arabicPeriod"/>
              <a:tabLst>
                <a:tab pos="219075" algn="l"/>
              </a:tabLst>
            </a:pPr>
            <a:r>
              <a:rPr lang="ru-RU" sz="1400" dirty="0"/>
              <a:t>У меня плохая память.</a:t>
            </a:r>
          </a:p>
          <a:p>
            <a:pPr marL="342900" indent="-342900">
              <a:buFontTx/>
              <a:buAutoNum type="arabicPeriod"/>
              <a:tabLst>
                <a:tab pos="219075" algn="l"/>
              </a:tabLst>
            </a:pPr>
            <a:r>
              <a:rPr lang="ru-RU" sz="1400" dirty="0"/>
              <a:t>Готовлюсь к уроку, но не могу ответить.</a:t>
            </a:r>
          </a:p>
          <a:p>
            <a:pPr marL="342900" indent="-342900">
              <a:buFontTx/>
              <a:buAutoNum type="arabicPeriod"/>
              <a:tabLst>
                <a:tab pos="219075" algn="l"/>
              </a:tabLst>
            </a:pPr>
            <a:r>
              <a:rPr lang="ru-RU" sz="1400" dirty="0"/>
              <a:t>Никогда не готовлюсь к урокам.</a:t>
            </a:r>
          </a:p>
          <a:p>
            <a:pPr marL="342900" indent="-342900">
              <a:buFontTx/>
              <a:buAutoNum type="arabicPeriod"/>
              <a:tabLst>
                <a:tab pos="219075" algn="l"/>
              </a:tabLst>
            </a:pPr>
            <a:r>
              <a:rPr lang="ru-RU" sz="1400" dirty="0"/>
              <a:t>Нет интереса к предмету.</a:t>
            </a:r>
          </a:p>
          <a:p>
            <a:pPr marL="342900" indent="-342900">
              <a:buFontTx/>
              <a:buAutoNum type="arabicPeriod"/>
              <a:tabLst>
                <a:tab pos="219075" algn="l"/>
              </a:tabLst>
            </a:pPr>
            <a:r>
              <a:rPr lang="ru-RU" sz="1400" dirty="0"/>
              <a:t>Не успеваю готовить домашнее задание.</a:t>
            </a:r>
          </a:p>
          <a:p>
            <a:pPr marL="342900" indent="-342900">
              <a:buFontTx/>
              <a:buAutoNum type="arabicPeriod"/>
              <a:tabLst>
                <a:tab pos="219075" algn="l"/>
              </a:tabLst>
            </a:pPr>
            <a:r>
              <a:rPr lang="ru-RU" sz="1400" dirty="0"/>
              <a:t>Дома все шумят и мешают делать уроки.</a:t>
            </a:r>
          </a:p>
          <a:p>
            <a:pPr marL="342900" indent="-342900">
              <a:buFontTx/>
              <a:buAutoNum type="arabicPeriod"/>
              <a:tabLst>
                <a:tab pos="219075" algn="l"/>
              </a:tabLst>
            </a:pPr>
            <a:r>
              <a:rPr lang="ru-RU" sz="1400" dirty="0"/>
              <a:t>Домашние задания однообразны, скучны и неинтересны.</a:t>
            </a:r>
          </a:p>
          <a:p>
            <a:pPr marL="342900" indent="-342900">
              <a:buFontTx/>
              <a:buAutoNum type="arabicPeriod"/>
              <a:tabLst>
                <a:tab pos="219075" algn="l"/>
              </a:tabLst>
            </a:pPr>
            <a:r>
              <a:rPr lang="ru-RU" sz="1400" dirty="0"/>
              <a:t>Учеба не является для меня главной задачей.</a:t>
            </a:r>
          </a:p>
          <a:p>
            <a:pPr marL="342900" indent="-342900">
              <a:buFontTx/>
              <a:buAutoNum type="arabicPeriod"/>
              <a:tabLst>
                <a:tab pos="219075" algn="l"/>
              </a:tabLst>
            </a:pPr>
            <a:r>
              <a:rPr lang="ru-RU" sz="1400" dirty="0"/>
              <a:t>Я не люблю читать.</a:t>
            </a:r>
          </a:p>
          <a:p>
            <a:pPr marL="342900" indent="-342900">
              <a:buFontTx/>
              <a:buAutoNum type="arabicPeriod"/>
              <a:tabLst>
                <a:tab pos="219075" algn="l"/>
              </a:tabLst>
            </a:pPr>
            <a:r>
              <a:rPr lang="ru-RU" sz="1400" dirty="0"/>
              <a:t>Я крайне медленно читаю.</a:t>
            </a:r>
          </a:p>
          <a:p>
            <a:pPr marL="342900" indent="-342900">
              <a:buFontTx/>
              <a:buAutoNum type="arabicPeriod"/>
              <a:tabLst>
                <a:tab pos="219075" algn="l"/>
              </a:tabLst>
            </a:pPr>
            <a:r>
              <a:rPr lang="ru-RU" sz="1400" dirty="0"/>
              <a:t>Я очень быстро устаю, когда занимаюсь умственным трудом.</a:t>
            </a:r>
          </a:p>
          <a:p>
            <a:pPr marL="342900" indent="-342900">
              <a:buFontTx/>
              <a:buAutoNum type="arabicPeriod"/>
              <a:tabLst>
                <a:tab pos="219075" algn="l"/>
              </a:tabLst>
            </a:pPr>
            <a:r>
              <a:rPr lang="ru-RU" sz="1400" dirty="0"/>
              <a:t>У меня нет воли, и я никак не могу заставить себя делать </a:t>
            </a:r>
            <a:r>
              <a:rPr lang="ru-RU" sz="1400" dirty="0" smtClean="0"/>
              <a:t>домашние задания.</a:t>
            </a:r>
            <a:endParaRPr lang="ru-RU" sz="1400" dirty="0"/>
          </a:p>
          <a:p>
            <a:pPr marL="342900" indent="-342900">
              <a:buFontTx/>
              <a:buAutoNum type="arabicPeriod"/>
              <a:tabLst>
                <a:tab pos="219075" algn="l"/>
              </a:tabLst>
            </a:pPr>
            <a:r>
              <a:rPr lang="ru-RU" sz="1400" dirty="0"/>
              <a:t>Я быстро </a:t>
            </a:r>
            <a:r>
              <a:rPr lang="ru-RU" sz="1400" dirty="0" smtClean="0"/>
              <a:t>утомляюсь </a:t>
            </a:r>
            <a:r>
              <a:rPr lang="ru-RU" sz="1400" dirty="0"/>
              <a:t>и у меня часто болят глаза.</a:t>
            </a:r>
          </a:p>
          <a:p>
            <a:pPr marL="342900" indent="-342900">
              <a:buFontTx/>
              <a:buAutoNum type="arabicPeriod"/>
              <a:tabLst>
                <a:tab pos="219075" algn="l"/>
              </a:tabLst>
            </a:pPr>
            <a:r>
              <a:rPr lang="ru-RU" sz="1400" dirty="0"/>
              <a:t>Я не люблю, когда на меня кричат и постоянно чего-то требуют.</a:t>
            </a:r>
          </a:p>
          <a:p>
            <a:pPr marL="342900" indent="-342900">
              <a:buFontTx/>
              <a:buAutoNum type="arabicPeriod"/>
              <a:tabLst>
                <a:tab pos="219075" algn="l"/>
              </a:tabLst>
            </a:pPr>
            <a:r>
              <a:rPr lang="ru-RU" sz="1400" dirty="0"/>
              <a:t>Когда мне объясняет новый материал или задачу товарищ по группе,</a:t>
            </a:r>
            <a:br>
              <a:rPr lang="ru-RU" sz="1400" dirty="0"/>
            </a:br>
            <a:r>
              <a:rPr lang="ru-RU" sz="1400" dirty="0"/>
              <a:t>я понимаю быстрее.</a:t>
            </a:r>
          </a:p>
          <a:p>
            <a:pPr marL="342900" indent="-342900">
              <a:buFontTx/>
              <a:buAutoNum type="arabicPeriod"/>
              <a:tabLst>
                <a:tab pos="219075" algn="l"/>
              </a:tabLst>
            </a:pPr>
            <a:r>
              <a:rPr lang="ru-RU" sz="1400" dirty="0"/>
              <a:t>Я стесняюсь отвечать у доски..</a:t>
            </a:r>
          </a:p>
          <a:p>
            <a:pPr marL="342900" indent="-342900">
              <a:buFontTx/>
              <a:buAutoNum type="arabicPeriod"/>
              <a:tabLst>
                <a:tab pos="219075" algn="l"/>
              </a:tabLst>
            </a:pPr>
            <a:r>
              <a:rPr lang="ru-RU" sz="1400" dirty="0"/>
              <a:t>Мне часто на уроках часто хочется спать, потому что не высыпаюсь ночью.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dirty="0" smtClean="0"/>
              <a:t>Почему они плохо учатся?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ru-RU" sz="3200" dirty="0" smtClean="0"/>
              <a:t>Не сформированы основные приемы учебной деятельности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ru-RU" sz="3200" dirty="0" smtClean="0"/>
              <a:t>Недостаточно развита память, внимание, мыслительная деятельность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ru-RU" sz="3200" dirty="0" smtClean="0"/>
              <a:t>Неадекватно используется тип нервной системы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ru-RU" sz="3200" dirty="0" smtClean="0"/>
              <a:t>Не развит интерес к учебе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ru-RU" sz="3200" dirty="0" smtClean="0"/>
              <a:t>Неуверенность в своих силах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ru-RU" sz="3200" dirty="0" smtClean="0"/>
              <a:t>Нет мотивации на успех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0" y="-2379663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>
              <a:latin typeface="Arial" charset="0"/>
            </a:endParaRPr>
          </a:p>
        </p:txBody>
      </p:sp>
      <p:graphicFrame>
        <p:nvGraphicFramePr>
          <p:cNvPr id="16931" name="Group 547"/>
          <p:cNvGraphicFramePr>
            <a:graphicFrameLocks noGrp="1"/>
          </p:cNvGraphicFramePr>
          <p:nvPr/>
        </p:nvGraphicFramePr>
        <p:xfrm>
          <a:off x="107503" y="615735"/>
          <a:ext cx="8928994" cy="6197642"/>
        </p:xfrm>
        <a:graphic>
          <a:graphicData uri="http://schemas.openxmlformats.org/drawingml/2006/table">
            <a:tbl>
              <a:tblPr/>
              <a:tblGrid>
                <a:gridCol w="603116"/>
                <a:gridCol w="6741701"/>
                <a:gridCol w="1584177"/>
              </a:tblGrid>
              <a:tr h="31153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Категории учебной деятельности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педагога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008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ts val="19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Пробелы в знаниях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008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ts val="19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Непонимание сущности изучаемых правил, явлений и законов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6075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80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Несформированность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элементарных умений и навыков письма, счета, чтения, устной речи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587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1.4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ts val="19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Непонимание необходимости теоретических знаний для овладения профессией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008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ts val="19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Отсутствие познавательного интереса к приобретению знаний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008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ts val="19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Замедленность, пассивность протекания интеллектуально-психических реакций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008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2.2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ts val="19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Неумение выделить главное, отбросить несущественное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008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2.3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ts val="19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Неумение рассмотреть ситуацию с разных сторон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008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2.4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ts val="19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Неумение устанавливать причинно-следственные связи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008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2.5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ts val="19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Отсутствие гибкости мышления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008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2.6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ts val="19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Рассеянное внимание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008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2.7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ts val="19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Использование приемов механического запоминания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008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2.8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ts val="19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Неразвитость речи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008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ts val="19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Неумение спланировать и организовать свою учебную деятельность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008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3.2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ts val="19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Неумение анализировать и контролировать результаты своей деятельности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8139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3.3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ts val="19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Неумение самостоятельно организовать работу по извлечению</a:t>
                      </a:r>
                      <a:b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информации из справочной и дополнительной литературы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341" name="Rectangle 425"/>
          <p:cNvSpPr>
            <a:spLocks noChangeArrowheads="1"/>
          </p:cNvSpPr>
          <p:nvPr/>
        </p:nvSpPr>
        <p:spPr bwMode="auto">
          <a:xfrm>
            <a:off x="0" y="9525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11342" name="Rectangle 429"/>
          <p:cNvSpPr>
            <a:spLocks noChangeArrowheads="1"/>
          </p:cNvSpPr>
          <p:nvPr/>
        </p:nvSpPr>
        <p:spPr bwMode="auto">
          <a:xfrm>
            <a:off x="107504" y="1"/>
            <a:ext cx="9036496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u="sng" dirty="0">
                <a:solidFill>
                  <a:srgbClr val="000000"/>
                </a:solidFill>
              </a:rPr>
              <a:t>Мониторинг качества профессионального </a:t>
            </a:r>
            <a:r>
              <a:rPr lang="ru-RU" u="sng" dirty="0" smtClean="0">
                <a:solidFill>
                  <a:srgbClr val="000000"/>
                </a:solidFill>
              </a:rPr>
              <a:t>обучения </a:t>
            </a:r>
            <a:r>
              <a:rPr lang="ru-RU" dirty="0" smtClean="0">
                <a:solidFill>
                  <a:srgbClr val="000000"/>
                </a:solidFill>
              </a:rPr>
              <a:t>             </a:t>
            </a:r>
            <a:r>
              <a:rPr lang="ru-RU" sz="1400" b="1" i="1" dirty="0" smtClean="0">
                <a:solidFill>
                  <a:srgbClr val="000000"/>
                </a:solidFill>
              </a:rPr>
              <a:t>Анкета № ____</a:t>
            </a:r>
            <a:endParaRPr lang="ru-RU" dirty="0"/>
          </a:p>
          <a:p>
            <a:r>
              <a:rPr lang="ru-RU" sz="1400" b="1" dirty="0" smtClean="0">
                <a:solidFill>
                  <a:srgbClr val="000000"/>
                </a:solidFill>
              </a:rPr>
              <a:t>Задание </a:t>
            </a:r>
            <a:r>
              <a:rPr lang="ru-RU" sz="1400" b="1" dirty="0">
                <a:solidFill>
                  <a:srgbClr val="000000"/>
                </a:solidFill>
              </a:rPr>
              <a:t>— определите десять недостатков (отметить знаком +), </a:t>
            </a:r>
            <a:r>
              <a:rPr lang="ru-RU" sz="1400" b="1" dirty="0" smtClean="0">
                <a:solidFill>
                  <a:srgbClr val="000000"/>
                </a:solidFill>
              </a:rPr>
              <a:t>характерных для </a:t>
            </a:r>
            <a:endParaRPr lang="ru-RU" sz="1400" dirty="0"/>
          </a:p>
          <a:p>
            <a:r>
              <a:rPr lang="ru-RU" sz="1400" b="1" dirty="0" smtClean="0">
                <a:solidFill>
                  <a:srgbClr val="000000"/>
                </a:solidFill>
              </a:rPr>
              <a:t> </a:t>
            </a:r>
            <a:r>
              <a:rPr lang="ru-RU" sz="1400" b="1" dirty="0">
                <a:solidFill>
                  <a:srgbClr val="000000"/>
                </a:solidFill>
              </a:rPr>
              <a:t>учебной деятельности </a:t>
            </a:r>
            <a:r>
              <a:rPr lang="ru-RU" sz="1400" b="1" dirty="0" smtClean="0">
                <a:solidFill>
                  <a:srgbClr val="000000"/>
                </a:solidFill>
              </a:rPr>
              <a:t>студентов.</a:t>
            </a:r>
            <a:endParaRPr lang="ru-RU" sz="1400" dirty="0"/>
          </a:p>
          <a:p>
            <a:pPr eaLnBrk="0" hangingPunct="0">
              <a:spcBef>
                <a:spcPct val="50000"/>
              </a:spcBef>
            </a:pPr>
            <a:endParaRPr lang="ru-RU" sz="1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ChangeArrowheads="1"/>
          </p:cNvSpPr>
          <p:nvPr/>
        </p:nvSpPr>
        <p:spPr bwMode="auto">
          <a:xfrm>
            <a:off x="107504" y="-202867"/>
            <a:ext cx="8784976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/>
            <a:r>
              <a:rPr lang="ru-RU" sz="1100" b="1" i="1" dirty="0">
                <a:solidFill>
                  <a:srgbClr val="000000"/>
                </a:solidFill>
              </a:rPr>
              <a:t>                                                                                                                                            </a:t>
            </a:r>
            <a:r>
              <a:rPr lang="ru-RU" sz="1600" b="1" i="1" dirty="0">
                <a:solidFill>
                  <a:srgbClr val="000000"/>
                </a:solidFill>
                <a:cs typeface="Times New Roman" pitchFamily="18" charset="0"/>
              </a:rPr>
              <a:t>Анкета № </a:t>
            </a:r>
            <a:r>
              <a:rPr lang="ru-RU" sz="1600" b="1" i="1" dirty="0" smtClean="0">
                <a:solidFill>
                  <a:srgbClr val="000000"/>
                </a:solidFill>
                <a:cs typeface="Times New Roman" pitchFamily="18" charset="0"/>
              </a:rPr>
              <a:t>__</a:t>
            </a:r>
            <a:endParaRPr lang="ru-RU" sz="1600" b="1" dirty="0" smtClean="0"/>
          </a:p>
          <a:p>
            <a:pPr eaLnBrk="0" hangingPunct="0"/>
            <a:r>
              <a:rPr lang="ru-RU" sz="1600" b="1" i="1" dirty="0" smtClean="0">
                <a:solidFill>
                  <a:srgbClr val="000000"/>
                </a:solidFill>
                <a:cs typeface="Times New Roman" pitchFamily="18" charset="0"/>
              </a:rPr>
              <a:t>Задание </a:t>
            </a:r>
            <a:r>
              <a:rPr lang="ru-RU" sz="1600" b="1" dirty="0" smtClean="0">
                <a:solidFill>
                  <a:srgbClr val="000000"/>
                </a:solidFill>
                <a:cs typeface="Times New Roman" pitchFamily="18" charset="0"/>
              </a:rPr>
              <a:t>— </a:t>
            </a:r>
            <a:r>
              <a:rPr lang="ru-RU" sz="1600" b="1" i="1" dirty="0" err="1" smtClean="0">
                <a:solidFill>
                  <a:srgbClr val="000000"/>
                </a:solidFill>
                <a:cs typeface="Times New Roman" pitchFamily="18" charset="0"/>
              </a:rPr>
              <a:t>проранжируйте</a:t>
            </a:r>
            <a:r>
              <a:rPr lang="ru-RU" sz="1600" b="1" i="1" dirty="0" smtClean="0">
                <a:solidFill>
                  <a:srgbClr val="000000"/>
                </a:solidFill>
                <a:cs typeface="Times New Roman" pitchFamily="18" charset="0"/>
              </a:rPr>
              <a:t> цифрами от 1 до 11 задачи педагога по</a:t>
            </a:r>
            <a:r>
              <a:rPr lang="ru-RU" sz="1600" b="1" i="1" dirty="0" smtClean="0">
                <a:solidFill>
                  <a:srgbClr val="000000"/>
                </a:solidFill>
              </a:rPr>
              <a:t> </a:t>
            </a:r>
            <a:r>
              <a:rPr lang="ru-RU" sz="1600" b="1" i="1" dirty="0" smtClean="0">
                <a:solidFill>
                  <a:srgbClr val="000000"/>
                </a:solidFill>
                <a:cs typeface="Times New Roman" pitchFamily="18" charset="0"/>
              </a:rPr>
              <a:t>мере убывания их важности</a:t>
            </a:r>
            <a:r>
              <a:rPr lang="ru-RU" sz="1400" b="1" i="1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.</a:t>
            </a:r>
            <a:endParaRPr lang="ru-RU" sz="1400" b="1" dirty="0" smtClean="0">
              <a:latin typeface="Arial" charset="0"/>
            </a:endParaRPr>
          </a:p>
          <a:p>
            <a:pPr eaLnBrk="0" hangingPunct="0"/>
            <a:endParaRPr lang="ru-RU" dirty="0">
              <a:latin typeface="Arial" charset="0"/>
            </a:endParaRPr>
          </a:p>
        </p:txBody>
      </p:sp>
      <p:graphicFrame>
        <p:nvGraphicFramePr>
          <p:cNvPr id="18756" name="Group 324"/>
          <p:cNvGraphicFramePr>
            <a:graphicFrameLocks noGrp="1"/>
          </p:cNvGraphicFramePr>
          <p:nvPr/>
        </p:nvGraphicFramePr>
        <p:xfrm>
          <a:off x="323528" y="762244"/>
          <a:ext cx="8568952" cy="6095756"/>
        </p:xfrm>
        <a:graphic>
          <a:graphicData uri="http://schemas.openxmlformats.org/drawingml/2006/table">
            <a:tbl>
              <a:tblPr/>
              <a:tblGrid>
                <a:gridCol w="4608512"/>
                <a:gridCol w="1291422"/>
                <a:gridCol w="1334509"/>
                <a:gridCol w="1334509"/>
              </a:tblGrid>
              <a:tr h="3351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Объект внимания</a:t>
                      </a: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Ранг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Место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17930">
                <a:tc>
                  <a:txBody>
                    <a:bodyPr/>
                    <a:lstStyle/>
                    <a:p>
                      <a:pPr marL="25200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личности студента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17930">
                <a:tc>
                  <a:txBody>
                    <a:bodyPr/>
                    <a:lstStyle/>
                    <a:p>
                      <a:pPr marL="25200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условий для работы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17930">
                <a:tc>
                  <a:txBody>
                    <a:bodyPr/>
                    <a:lstStyle/>
                    <a:p>
                      <a:pPr marL="25200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Творческий поиск педагога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17930">
                <a:tc>
                  <a:txBody>
                    <a:bodyPr/>
                    <a:lstStyle/>
                    <a:p>
                      <a:pPr marL="25200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Воспитательная работа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48396">
                <a:tc>
                  <a:txBody>
                    <a:bodyPr/>
                    <a:lstStyle/>
                    <a:p>
                      <a:pPr marL="25200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познавательной активности студентов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17930">
                <a:tc>
                  <a:txBody>
                    <a:bodyPr/>
                    <a:lstStyle/>
                    <a:p>
                      <a:pPr marL="25200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Самообразование, повышение квалификации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17930">
                <a:tc>
                  <a:txBody>
                    <a:bodyPr/>
                    <a:lstStyle/>
                    <a:p>
                      <a:pPr marL="25200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Исполнительность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17930">
                <a:tc>
                  <a:txBody>
                    <a:bodyPr/>
                    <a:lstStyle/>
                    <a:p>
                      <a:pPr marL="25200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Четкое планирование работы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48396">
                <a:tc>
                  <a:txBody>
                    <a:bodyPr/>
                    <a:lstStyle/>
                    <a:p>
                      <a:pPr marL="25200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Ведение рабочей учебно-программной документации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17930">
                <a:tc>
                  <a:txBody>
                    <a:bodyPr/>
                    <a:lstStyle/>
                    <a:p>
                      <a:pPr marL="25200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Учет успеваемости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17930">
                <a:tc>
                  <a:txBody>
                    <a:bodyPr/>
                    <a:lstStyle/>
                    <a:p>
                      <a:pPr marL="25200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знаний студента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Обработка результатов мониторинга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indent="320040">
              <a:buNone/>
            </a:pPr>
            <a:r>
              <a:rPr lang="ru-RU" dirty="0" smtClean="0"/>
              <a:t>Результаты мониторинга рассматриваются  в динамике в течение учебного года и  сравниваются с результатами  предыдущих периодов.</a:t>
            </a:r>
          </a:p>
          <a:p>
            <a:pPr algn="ctr">
              <a:buNone/>
            </a:pPr>
            <a:r>
              <a:rPr lang="ru-RU" dirty="0" smtClean="0"/>
              <a:t>Анализ результатов производится: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По каждому студенту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По группе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По предмету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По училищу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По каждому преподавателю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900" dirty="0" smtClean="0"/>
              <a:t>Сравнительный</a:t>
            </a:r>
            <a:r>
              <a:rPr lang="ru-RU" dirty="0" smtClean="0"/>
              <a:t> анализ мониторинга  производится: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sz="4000" dirty="0" smtClean="0"/>
              <a:t>По итогам текущего контроля</a:t>
            </a:r>
          </a:p>
          <a:p>
            <a:pPr>
              <a:buFont typeface="Wingdings" pitchFamily="2" charset="2"/>
              <a:buChar char="q"/>
            </a:pPr>
            <a:r>
              <a:rPr lang="ru-RU" sz="4000" dirty="0" smtClean="0"/>
              <a:t>По итогам триместра</a:t>
            </a:r>
          </a:p>
          <a:p>
            <a:pPr>
              <a:buFont typeface="Wingdings" pitchFamily="2" charset="2"/>
              <a:buChar char="q"/>
            </a:pPr>
            <a:r>
              <a:rPr lang="ru-RU" sz="4000" dirty="0" smtClean="0"/>
              <a:t>По итогам учебного года</a:t>
            </a:r>
          </a:p>
          <a:p>
            <a:pPr>
              <a:buFont typeface="Wingdings" pitchFamily="2" charset="2"/>
              <a:buChar char="q"/>
            </a:pPr>
            <a:r>
              <a:rPr lang="ru-RU" sz="4000" dirty="0" smtClean="0"/>
              <a:t>По итогам промежуточной и итоговой аттестации</a:t>
            </a:r>
          </a:p>
          <a:p>
            <a:pPr>
              <a:buFont typeface="Wingdings" pitchFamily="2" charset="2"/>
              <a:buChar char="q"/>
            </a:pPr>
            <a:r>
              <a:rPr lang="ru-RU" sz="4000" dirty="0" smtClean="0"/>
              <a:t>По итогам независимой аттестации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Показатели эффективности мониторинга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endParaRPr lang="ru-RU" dirty="0" smtClean="0"/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dirty="0" smtClean="0"/>
              <a:t>Повышение качества обучения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dirty="0" smtClean="0"/>
              <a:t>Тенденция  к повышению педагогического мастерства преподавателя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dirty="0" smtClean="0"/>
              <a:t>Повышение мотивации обучения студентов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dirty="0" smtClean="0"/>
              <a:t>Наличие в училище банка диагностических   и мониторинговых работ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dirty="0" smtClean="0"/>
              <a:t> Организация накопления и оформления практических знаний и опыта в области мониторинга в </a:t>
            </a:r>
            <a:br>
              <a:rPr lang="ru-RU" dirty="0" smtClean="0"/>
            </a:br>
            <a:r>
              <a:rPr lang="ru-RU" dirty="0" smtClean="0"/>
              <a:t>виде тематических материалов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dirty="0" smtClean="0"/>
              <a:t>Повышение информированности администрации учебного заведения и педагогического коллектива о результатах совместной работы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Зачем училищу нужен мониторинг?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036496" cy="5141168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pPr indent="320040">
              <a:buNone/>
            </a:pPr>
            <a:r>
              <a:rPr lang="ru-RU" sz="8000" dirty="0" smtClean="0">
                <a:latin typeface="Calibri" pitchFamily="34" charset="0"/>
              </a:rPr>
              <a:t>Мониторинг – предполагает </a:t>
            </a:r>
            <a:r>
              <a:rPr lang="ru-RU" sz="8000" b="1" i="1" dirty="0" smtClean="0">
                <a:latin typeface="Calibri" pitchFamily="34" charset="0"/>
              </a:rPr>
              <a:t>не единый</a:t>
            </a:r>
            <a:r>
              <a:rPr lang="ru-RU" sz="8000" dirty="0" smtClean="0">
                <a:latin typeface="Calibri" pitchFamily="34" charset="0"/>
              </a:rPr>
              <a:t> сбор информации, </a:t>
            </a:r>
            <a:r>
              <a:rPr lang="ru-RU" sz="8000" b="1" dirty="0" smtClean="0">
                <a:latin typeface="Calibri" pitchFamily="34" charset="0"/>
              </a:rPr>
              <a:t>а </a:t>
            </a:r>
            <a:r>
              <a:rPr lang="ru-RU" sz="8000" b="1" i="1" dirty="0" smtClean="0">
                <a:latin typeface="Calibri" pitchFamily="34" charset="0"/>
              </a:rPr>
              <a:t>постоянный</a:t>
            </a:r>
            <a:r>
              <a:rPr lang="ru-RU" sz="8000" dirty="0" smtClean="0">
                <a:latin typeface="Calibri" pitchFamily="34" charset="0"/>
              </a:rPr>
              <a:t> по </a:t>
            </a:r>
            <a:r>
              <a:rPr lang="ru-RU" sz="8000" b="1" i="1" dirty="0" smtClean="0">
                <a:latin typeface="Calibri" pitchFamily="34" charset="0"/>
              </a:rPr>
              <a:t>одним и тем же</a:t>
            </a:r>
            <a:r>
              <a:rPr lang="ru-RU" sz="8000" dirty="0" smtClean="0">
                <a:latin typeface="Calibri" pitchFamily="34" charset="0"/>
              </a:rPr>
              <a:t> показателям с целью выявления </a:t>
            </a:r>
            <a:r>
              <a:rPr lang="ru-RU" sz="8000" b="1" i="1" dirty="0" smtClean="0">
                <a:latin typeface="Calibri" pitchFamily="34" charset="0"/>
              </a:rPr>
              <a:t>динамики</a:t>
            </a:r>
            <a:r>
              <a:rPr lang="ru-RU" sz="8000" b="1" dirty="0" smtClean="0">
                <a:latin typeface="Calibri" pitchFamily="34" charset="0"/>
              </a:rPr>
              <a:t> </a:t>
            </a:r>
            <a:r>
              <a:rPr lang="ru-RU" sz="8000" dirty="0" smtClean="0">
                <a:latin typeface="Calibri" pitchFamily="34" charset="0"/>
              </a:rPr>
              <a:t>изменений.</a:t>
            </a:r>
          </a:p>
          <a:p>
            <a:pPr indent="320040">
              <a:buNone/>
            </a:pPr>
            <a:r>
              <a:rPr lang="ru-RU" sz="8000" b="1" dirty="0" smtClean="0">
                <a:latin typeface="Calibri" pitchFamily="34" charset="0"/>
              </a:rPr>
              <a:t>Система  мониторинга</a:t>
            </a:r>
            <a:r>
              <a:rPr lang="ru-RU" sz="8000" dirty="0" smtClean="0">
                <a:latin typeface="Calibri" pitchFamily="34" charset="0"/>
              </a:rPr>
              <a:t> – это совокупность методических и технических средств, процедур сбора, анализа и хранения информации, обеспечивающих постоянное наблюдение за динамикой учебно-образовательного процесса, результатов освоения учебной программы, степени удовлетворения образовательных потребностей. </a:t>
            </a:r>
          </a:p>
          <a:p>
            <a:pPr indent="320040">
              <a:buNone/>
            </a:pPr>
            <a:endParaRPr lang="ru-RU" sz="8000" dirty="0" smtClean="0">
              <a:latin typeface="Calibri" pitchFamily="34" charset="0"/>
            </a:endParaRPr>
          </a:p>
          <a:p>
            <a:pPr marL="288000" indent="320040">
              <a:lnSpc>
                <a:spcPts val="24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sz="8000" dirty="0" smtClean="0">
                <a:latin typeface="Calibri" pitchFamily="34" charset="0"/>
              </a:rPr>
              <a:t>Мониторинг – есть общий способ внутренней экспертной оценки преподавателя своей педагогической деятельности для системной работы по ее коррекции </a:t>
            </a:r>
          </a:p>
          <a:p>
            <a:pPr marL="288000" indent="320040">
              <a:lnSpc>
                <a:spcPts val="24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sz="8000" dirty="0" smtClean="0">
                <a:latin typeface="Calibri" pitchFamily="34" charset="0"/>
              </a:rPr>
              <a:t>Для руководителя образовательного учреждения такая система становится мощным аналитическим инструментом для формирования и принятия управленческих решений, связанных со всем спектром как системных, так и частных проблем — от изменения ценностного ряда миссии школы до определения уровня профессиональной компетентности отдельных учителей 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ru-RU" sz="8000" dirty="0" smtClean="0">
                <a:latin typeface="Calibri" pitchFamily="34" charset="0"/>
              </a:rPr>
              <a:t>. </a:t>
            </a:r>
            <a:r>
              <a:rPr lang="ru-RU" sz="8000" dirty="0" smtClean="0">
                <a:latin typeface="+mj-lt"/>
              </a:rPr>
              <a:t/>
            </a:r>
            <a:br>
              <a:rPr lang="ru-RU" sz="8000" dirty="0" smtClean="0">
                <a:latin typeface="+mj-lt"/>
              </a:rPr>
            </a:br>
            <a:r>
              <a:rPr lang="ru-RU" sz="8000" dirty="0" smtClean="0">
                <a:latin typeface="+mj-lt"/>
              </a:rPr>
              <a:t/>
            </a:r>
            <a:br>
              <a:rPr lang="ru-RU" sz="8000" dirty="0" smtClean="0">
                <a:latin typeface="+mj-lt"/>
              </a:rPr>
            </a:br>
            <a:r>
              <a:rPr lang="ru-RU" sz="6200" dirty="0" smtClean="0"/>
              <a:t/>
            </a:r>
            <a:br>
              <a:rPr lang="ru-RU" sz="62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МОНИТОРИНГ 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1700808"/>
            <a:ext cx="8568952" cy="4896544"/>
          </a:xfrm>
        </p:spPr>
        <p:txBody>
          <a:bodyPr/>
          <a:lstStyle/>
          <a:p>
            <a:pPr indent="320040" eaLnBrk="1" hangingPunct="1">
              <a:buFontTx/>
              <a:buNone/>
            </a:pPr>
            <a:r>
              <a:rPr lang="ru-RU" sz="3600" dirty="0" smtClean="0"/>
              <a:t>Мониторинг– контроль, слежение. Постоянное наблюдение за каким-либо процессом в целях выявления его соответствия желаемому результату, исходному положению с последующим анализом полученной информации и выдачей соответствующих рекомендаций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dirty="0" smtClean="0"/>
              <a:t>Объекты мониторинга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1556792"/>
            <a:ext cx="8856984" cy="4752528"/>
          </a:xfrm>
        </p:spPr>
        <p:txBody>
          <a:bodyPr>
            <a:noAutofit/>
          </a:bodyPr>
          <a:lstStyle/>
          <a:p>
            <a:pPr eaLnBrk="1" hangingPunct="1">
              <a:buFontTx/>
              <a:buBlip>
                <a:blip r:embed="rId2"/>
              </a:buBlip>
            </a:pPr>
            <a:endParaRPr lang="ru-RU" sz="3600" dirty="0" smtClean="0"/>
          </a:p>
          <a:p>
            <a:pPr algn="ctr" eaLnBrk="1" hangingPunct="1">
              <a:buFontTx/>
              <a:buBlip>
                <a:blip r:embed="rId2"/>
              </a:buBlip>
            </a:pPr>
            <a:r>
              <a:rPr lang="ru-RU" sz="3600" dirty="0" smtClean="0"/>
              <a:t>Образовательный процесс</a:t>
            </a:r>
          </a:p>
          <a:p>
            <a:pPr algn="ctr" eaLnBrk="1" hangingPunct="1">
              <a:buFontTx/>
              <a:buBlip>
                <a:blip r:embed="rId2"/>
              </a:buBlip>
            </a:pPr>
            <a:r>
              <a:rPr lang="ru-RU" sz="3600" dirty="0" smtClean="0"/>
              <a:t>Учебные достижения обучаемых</a:t>
            </a:r>
          </a:p>
          <a:p>
            <a:pPr algn="ctr" eaLnBrk="1" hangingPunct="1">
              <a:buFontTx/>
              <a:buBlip>
                <a:blip r:embed="rId2"/>
              </a:buBlip>
            </a:pPr>
            <a:r>
              <a:rPr lang="ru-RU" sz="3600" dirty="0" smtClean="0"/>
              <a:t>Педагогическая деятельность преподавателя (качество преподавания)</a:t>
            </a:r>
          </a:p>
          <a:p>
            <a:pPr algn="ctr" eaLnBrk="1" hangingPunct="1">
              <a:buFontTx/>
              <a:buBlip>
                <a:blip r:embed="rId2"/>
              </a:buBlip>
            </a:pPr>
            <a:r>
              <a:rPr lang="ru-RU" sz="3600" dirty="0" smtClean="0"/>
              <a:t>Педагогические технологии</a:t>
            </a:r>
          </a:p>
          <a:p>
            <a:pPr algn="ctr" eaLnBrk="1" hangingPunct="1">
              <a:buFontTx/>
              <a:buBlip>
                <a:blip r:embed="rId2"/>
              </a:buBlip>
            </a:pPr>
            <a:r>
              <a:rPr lang="ru-RU" sz="3600" dirty="0" smtClean="0"/>
              <a:t>Ресурсная база (кадры, МТБ)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dirty="0" smtClean="0"/>
              <a:t>Основные задачи мониторинга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1628800"/>
            <a:ext cx="8568952" cy="4968552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Blip>
                <a:blip r:embed="rId2"/>
              </a:buBlip>
            </a:pPr>
            <a:r>
              <a:rPr lang="ru-RU" sz="3200" dirty="0" smtClean="0"/>
              <a:t>Отслеживание трудностей, возникающих при усвоении обучающимися новых знаний.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ru-RU" sz="3200" dirty="0" smtClean="0"/>
              <a:t>Получение информации об уровне </a:t>
            </a:r>
            <a:r>
              <a:rPr lang="ru-RU" sz="3200" dirty="0" err="1" smtClean="0"/>
              <a:t>сформированности</a:t>
            </a:r>
            <a:r>
              <a:rPr lang="ru-RU" sz="3200" dirty="0" smtClean="0"/>
              <a:t> способов учебно-познавательной деятельности.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ru-RU" sz="3200" dirty="0" smtClean="0"/>
              <a:t>Определение результативности тех или иных технологий, наблюдение за динамикой качественных результатов обучения, выявление образовательных и развивающих эффектов.</a:t>
            </a:r>
          </a:p>
          <a:p>
            <a:pPr eaLnBrk="1" hangingPunct="1">
              <a:buFontTx/>
              <a:buBlip>
                <a:blip r:embed="rId2"/>
              </a:buBlip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dirty="0" smtClean="0"/>
              <a:t>Этапы мониторинга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ru-RU" sz="3200" dirty="0" smtClean="0"/>
              <a:t>Определение объектов мониторинга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ru-RU" sz="3200" dirty="0" smtClean="0"/>
              <a:t>Создание рабочей группы, организация методических семинаров для участников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ru-RU" sz="3200" dirty="0" smtClean="0"/>
              <a:t>Разработка и утверждение контрольно-измерительных материалов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ru-RU" sz="3200" dirty="0" smtClean="0"/>
              <a:t>Проведение измерений, сбор данных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ru-RU" sz="3200" dirty="0" smtClean="0"/>
              <a:t>Разработка комплекса мероприятий по коррекции педагогической деятельности с целью ее осуществления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Направления мониторинга образовательного процесса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ru-RU" sz="3200" b="1" dirty="0" smtClean="0">
                <a:solidFill>
                  <a:schemeClr val="folHlink"/>
                </a:solidFill>
              </a:rPr>
              <a:t>Отслеживание успеваемости студентов</a:t>
            </a:r>
            <a:endParaRPr lang="en-US" sz="3200" b="1" dirty="0" smtClean="0">
              <a:solidFill>
                <a:schemeClr val="folHlink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3200" b="1" dirty="0" smtClean="0">
                <a:solidFill>
                  <a:schemeClr val="folHlink"/>
                </a:solidFill>
              </a:rPr>
              <a:t>Выявление качества знаний</a:t>
            </a:r>
          </a:p>
          <a:p>
            <a:pPr>
              <a:lnSpc>
                <a:spcPct val="80000"/>
              </a:lnSpc>
            </a:pPr>
            <a:r>
              <a:rPr lang="ru-RU" sz="3200" dirty="0" smtClean="0"/>
              <a:t>Выявление уровня </a:t>
            </a:r>
            <a:r>
              <a:rPr lang="ru-RU" sz="3200" dirty="0" err="1" smtClean="0"/>
              <a:t>сформированности</a:t>
            </a:r>
            <a:r>
              <a:rPr lang="ru-RU" sz="3200" dirty="0" smtClean="0"/>
              <a:t> умений по отдельным предметам</a:t>
            </a:r>
          </a:p>
          <a:p>
            <a:pPr>
              <a:lnSpc>
                <a:spcPct val="80000"/>
              </a:lnSpc>
            </a:pPr>
            <a:r>
              <a:rPr lang="ru-RU" sz="3200" b="1" dirty="0" smtClean="0">
                <a:solidFill>
                  <a:schemeClr val="folHlink"/>
                </a:solidFill>
              </a:rPr>
              <a:t>Контроль за выполнением программ</a:t>
            </a:r>
          </a:p>
          <a:p>
            <a:pPr>
              <a:lnSpc>
                <a:spcPct val="80000"/>
              </a:lnSpc>
            </a:pPr>
            <a:r>
              <a:rPr lang="ru-RU" sz="3200" dirty="0" smtClean="0"/>
              <a:t>Изучение особенностей работы с неуспевающими студентами</a:t>
            </a:r>
            <a:endParaRPr lang="en-US" sz="3200" dirty="0" smtClean="0"/>
          </a:p>
          <a:p>
            <a:pPr>
              <a:lnSpc>
                <a:spcPct val="80000"/>
              </a:lnSpc>
            </a:pPr>
            <a:r>
              <a:rPr lang="ru-RU" sz="3200" b="1" dirty="0" smtClean="0">
                <a:solidFill>
                  <a:schemeClr val="folHlink"/>
                </a:solidFill>
              </a:rPr>
              <a:t>Анализ методической работы</a:t>
            </a:r>
            <a:endParaRPr lang="en-US" sz="3200" b="1" dirty="0" smtClean="0">
              <a:solidFill>
                <a:schemeClr val="folHlink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3200" dirty="0" smtClean="0"/>
              <a:t>Анализ деятельности  подразделений</a:t>
            </a:r>
            <a:endParaRPr lang="en-US" sz="3200" b="1" dirty="0" smtClean="0"/>
          </a:p>
          <a:p>
            <a:pPr>
              <a:lnSpc>
                <a:spcPct val="80000"/>
              </a:lnSpc>
            </a:pPr>
            <a:r>
              <a:rPr lang="ru-RU" sz="3200" dirty="0" smtClean="0"/>
              <a:t>Определение удовлетворенности студентов и их родителей качеством обучения в училище</a:t>
            </a:r>
          </a:p>
          <a:p>
            <a:pPr>
              <a:lnSpc>
                <a:spcPct val="80000"/>
              </a:lnSpc>
            </a:pPr>
            <a:r>
              <a:rPr lang="ru-RU" sz="3200" b="1" dirty="0" smtClean="0">
                <a:solidFill>
                  <a:schemeClr val="folHlink"/>
                </a:solidFill>
              </a:rPr>
              <a:t>Отношение студентов к различным учебным предметам</a:t>
            </a:r>
          </a:p>
          <a:p>
            <a:pPr>
              <a:lnSpc>
                <a:spcPct val="80000"/>
              </a:lnSpc>
            </a:pPr>
            <a:r>
              <a:rPr lang="ru-RU" sz="3200" dirty="0" smtClean="0"/>
              <a:t>Психологическая комфортность обучения</a:t>
            </a:r>
          </a:p>
          <a:p>
            <a:pPr>
              <a:lnSpc>
                <a:spcPct val="80000"/>
              </a:lnSpc>
            </a:pPr>
            <a:r>
              <a:rPr lang="ru-RU" sz="3200" b="1" dirty="0" smtClean="0">
                <a:solidFill>
                  <a:schemeClr val="folHlink"/>
                </a:solidFill>
              </a:rPr>
              <a:t>Адаптация студентов при поступлении в училище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3600" dirty="0" smtClean="0">
              <a:solidFill>
                <a:schemeClr val="folHlink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dirty="0" smtClean="0"/>
              <a:t>Формы мониторинга качества обучения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ctr" eaLnBrk="1" hangingPunct="1">
              <a:buFontTx/>
              <a:buBlip>
                <a:blip r:embed="rId2"/>
              </a:buBlip>
            </a:pPr>
            <a:endParaRPr lang="ru-RU" sz="3600" dirty="0" smtClean="0"/>
          </a:p>
          <a:p>
            <a:pPr algn="ctr" eaLnBrk="1" hangingPunct="1">
              <a:buFontTx/>
              <a:buBlip>
                <a:blip r:embed="rId2"/>
              </a:buBlip>
            </a:pPr>
            <a:r>
              <a:rPr lang="ru-RU" sz="3600" dirty="0" smtClean="0"/>
              <a:t>Входная диагностика «0» срез</a:t>
            </a:r>
          </a:p>
          <a:p>
            <a:pPr algn="ctr" eaLnBrk="1" hangingPunct="1">
              <a:buFontTx/>
              <a:buBlip>
                <a:blip r:embed="rId2"/>
              </a:buBlip>
            </a:pPr>
            <a:r>
              <a:rPr lang="ru-RU" sz="3600" dirty="0" smtClean="0"/>
              <a:t>Промежуточная диагностика (ДКР,</a:t>
            </a:r>
            <a:r>
              <a:rPr lang="en-US" sz="3600" dirty="0" smtClean="0"/>
              <a:t> </a:t>
            </a:r>
            <a:r>
              <a:rPr lang="ru-RU" sz="3600" dirty="0" smtClean="0"/>
              <a:t>1 и 2 </a:t>
            </a:r>
            <a:r>
              <a:rPr lang="ru-RU" sz="3600" dirty="0" err="1" smtClean="0"/>
              <a:t>п</a:t>
            </a:r>
            <a:r>
              <a:rPr lang="ru-RU" sz="3600" dirty="0" smtClean="0"/>
              <a:t>/г)</a:t>
            </a:r>
          </a:p>
          <a:p>
            <a:pPr algn="ctr" eaLnBrk="1" hangingPunct="1">
              <a:buFontTx/>
              <a:buBlip>
                <a:blip r:embed="rId2"/>
              </a:buBlip>
            </a:pPr>
            <a:r>
              <a:rPr lang="ru-RU" sz="3600" dirty="0" smtClean="0"/>
              <a:t>Финишная диагностика (итоги года, курса обучения</a:t>
            </a:r>
            <a:r>
              <a:rPr lang="ru-RU" dirty="0" smtClean="0"/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dirty="0" smtClean="0"/>
              <a:t>Методы мониторинга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 eaLnBrk="1" hangingPunct="1">
              <a:buFontTx/>
              <a:buBlip>
                <a:blip r:embed="rId2"/>
              </a:buBlip>
            </a:pPr>
            <a:endParaRPr lang="ru-RU" sz="3600" dirty="0" smtClean="0"/>
          </a:p>
          <a:p>
            <a:pPr algn="ctr" eaLnBrk="1" hangingPunct="1">
              <a:buFontTx/>
              <a:buBlip>
                <a:blip r:embed="rId2"/>
              </a:buBlip>
            </a:pPr>
            <a:r>
              <a:rPr lang="ru-RU" sz="3600" dirty="0" smtClean="0"/>
              <a:t>Анкетирование</a:t>
            </a:r>
          </a:p>
          <a:p>
            <a:pPr algn="ctr" eaLnBrk="1" hangingPunct="1">
              <a:buFontTx/>
              <a:buBlip>
                <a:blip r:embed="rId2"/>
              </a:buBlip>
            </a:pPr>
            <a:r>
              <a:rPr lang="ru-RU" sz="3600" dirty="0" smtClean="0"/>
              <a:t>Экспресс диагностика</a:t>
            </a:r>
          </a:p>
          <a:p>
            <a:pPr algn="ctr" eaLnBrk="1" hangingPunct="1">
              <a:buFontTx/>
              <a:buBlip>
                <a:blip r:embed="rId2"/>
              </a:buBlip>
            </a:pPr>
            <a:r>
              <a:rPr lang="ru-RU" sz="3600" dirty="0" smtClean="0"/>
              <a:t>ДКР</a:t>
            </a:r>
          </a:p>
          <a:p>
            <a:pPr algn="ctr" eaLnBrk="1" hangingPunct="1">
              <a:buFontTx/>
              <a:buBlip>
                <a:blip r:embed="rId2"/>
              </a:buBlip>
            </a:pPr>
            <a:r>
              <a:rPr lang="ru-RU" sz="3600" dirty="0" smtClean="0"/>
              <a:t>Письменные, устные, практические работы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ChangeArrowheads="1"/>
          </p:cNvSpPr>
          <p:nvPr/>
        </p:nvSpPr>
        <p:spPr bwMode="auto">
          <a:xfrm>
            <a:off x="1" y="68859"/>
            <a:ext cx="8820472" cy="677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265113">
              <a:tabLst>
                <a:tab pos="1833563" algn="l"/>
                <a:tab pos="3908425" algn="l"/>
              </a:tabLst>
            </a:pPr>
            <a:r>
              <a:rPr lang="ru-RU" b="1" dirty="0" smtClean="0"/>
              <a:t>Мониторинг </a:t>
            </a:r>
            <a:r>
              <a:rPr lang="ru-RU" b="1" dirty="0"/>
              <a:t>качества учебного </a:t>
            </a:r>
            <a:r>
              <a:rPr lang="ru-RU" b="1" dirty="0" smtClean="0"/>
              <a:t>занятия                 </a:t>
            </a:r>
            <a:r>
              <a:rPr lang="ru-RU" i="1" dirty="0" smtClean="0"/>
              <a:t>Анкета </a:t>
            </a:r>
            <a:r>
              <a:rPr lang="ru-RU" dirty="0" smtClean="0"/>
              <a:t>№ </a:t>
            </a:r>
            <a:r>
              <a:rPr lang="ru-RU" i="1" dirty="0" smtClean="0"/>
              <a:t>___</a:t>
            </a:r>
            <a:endParaRPr lang="ru-RU" dirty="0"/>
          </a:p>
          <a:p>
            <a:pPr indent="265113">
              <a:tabLst>
                <a:tab pos="1833563" algn="l"/>
                <a:tab pos="3908425" algn="l"/>
              </a:tabLst>
            </a:pPr>
            <a:r>
              <a:rPr lang="ru-RU" sz="1600" dirty="0"/>
              <a:t>Инструкция: </a:t>
            </a:r>
            <a:r>
              <a:rPr lang="ru-RU" sz="1600" i="1" dirty="0"/>
              <a:t>Отметить кружком номера тех проявлений, которые имели место </a:t>
            </a:r>
          </a:p>
          <a:p>
            <a:pPr indent="265113">
              <a:tabLst>
                <a:tab pos="1833563" algn="l"/>
                <a:tab pos="3908425" algn="l"/>
              </a:tabLst>
            </a:pPr>
            <a:r>
              <a:rPr lang="ru-RU" sz="1600" i="1" dirty="0"/>
              <a:t>при</a:t>
            </a:r>
            <a:r>
              <a:rPr lang="ru-RU" sz="1600" dirty="0"/>
              <a:t> </a:t>
            </a:r>
            <a:r>
              <a:rPr lang="ru-RU" sz="1600" i="1" dirty="0"/>
              <a:t>проведении занятия _________________________________________  	</a:t>
            </a:r>
            <a:endParaRPr lang="ru-RU" sz="1600" dirty="0"/>
          </a:p>
          <a:p>
            <a:pPr indent="265113">
              <a:tabLst>
                <a:tab pos="1833563" algn="l"/>
                <a:tab pos="3908425" algn="l"/>
              </a:tabLst>
            </a:pPr>
            <a:r>
              <a:rPr lang="ru-RU" sz="1600" i="1" dirty="0"/>
              <a:t>                                             (вписать предмет, вид занятия, номера групп)</a:t>
            </a:r>
            <a:endParaRPr lang="ru-RU" sz="1600" dirty="0"/>
          </a:p>
          <a:p>
            <a:pPr indent="265113">
              <a:tabLst>
                <a:tab pos="1833563" algn="l"/>
                <a:tab pos="3908425" algn="l"/>
              </a:tabLst>
            </a:pPr>
            <a:r>
              <a:rPr lang="ru-RU" sz="1600" dirty="0"/>
              <a:t>Педагогом ___________________________________________________ 	</a:t>
            </a:r>
          </a:p>
          <a:p>
            <a:pPr indent="265113">
              <a:tabLst>
                <a:tab pos="1833563" algn="l"/>
                <a:tab pos="3908425" algn="l"/>
              </a:tabLst>
            </a:pPr>
            <a:r>
              <a:rPr lang="ru-RU" sz="1600" i="1" dirty="0"/>
              <a:t>                                            (вписать фамилию, и.о. педагога)</a:t>
            </a:r>
            <a:endParaRPr lang="ru-RU" sz="1600" dirty="0"/>
          </a:p>
          <a:p>
            <a:pPr indent="265113">
              <a:buFontTx/>
              <a:buAutoNum type="arabicPeriod"/>
              <a:tabLst>
                <a:tab pos="1833563" algn="l"/>
                <a:tab pos="3908425" algn="l"/>
              </a:tabLst>
            </a:pPr>
            <a:r>
              <a:rPr lang="ru-RU" sz="1400" dirty="0"/>
              <a:t>Ставит цели обучения (развитие личностных качеств, профессиональных навыков) и придерживается их в течение всего занятия.</a:t>
            </a:r>
          </a:p>
          <a:p>
            <a:pPr indent="265113">
              <a:buFontTx/>
              <a:buAutoNum type="arabicPeriod"/>
              <a:tabLst>
                <a:tab pos="1833563" algn="l"/>
                <a:tab pos="3908425" algn="l"/>
              </a:tabLst>
            </a:pPr>
            <a:r>
              <a:rPr lang="ru-RU" sz="1400" dirty="0"/>
              <a:t>Учитывает уровень понимания студентами учебного материала.</a:t>
            </a:r>
          </a:p>
          <a:p>
            <a:pPr indent="265113">
              <a:buFontTx/>
              <a:buAutoNum type="arabicPeriod"/>
              <a:tabLst>
                <a:tab pos="1833563" algn="l"/>
                <a:tab pos="3908425" algn="l"/>
              </a:tabLst>
            </a:pPr>
            <a:r>
              <a:rPr lang="ru-RU" sz="1400" dirty="0"/>
              <a:t>Уверенно владеет учебным материалом.</a:t>
            </a:r>
          </a:p>
          <a:p>
            <a:pPr indent="265113">
              <a:buFontTx/>
              <a:buAutoNum type="arabicPeriod"/>
              <a:tabLst>
                <a:tab pos="1833563" algn="l"/>
                <a:tab pos="3908425" algn="l"/>
              </a:tabLst>
            </a:pPr>
            <a:r>
              <a:rPr lang="ru-RU" sz="1400" dirty="0"/>
              <a:t>Излагает учебный материал в соответствии с утвержденной программой.</a:t>
            </a:r>
          </a:p>
          <a:p>
            <a:pPr indent="265113">
              <a:buFontTx/>
              <a:buAutoNum type="arabicPeriod"/>
              <a:tabLst>
                <a:tab pos="1833563" algn="l"/>
                <a:tab pos="3908425" algn="l"/>
              </a:tabLst>
            </a:pPr>
            <a:r>
              <a:rPr lang="ru-RU" sz="1400" dirty="0"/>
              <a:t>Знакомит с сущностью альтернативных теорий, методик, дает им оценку.</a:t>
            </a:r>
          </a:p>
          <a:p>
            <a:pPr indent="265113">
              <a:buFontTx/>
              <a:buAutoNum type="arabicPeriod"/>
              <a:tabLst>
                <a:tab pos="1833563" algn="l"/>
                <a:tab pos="3908425" algn="l"/>
              </a:tabLst>
            </a:pPr>
            <a:r>
              <a:rPr lang="ru-RU" sz="1400" dirty="0"/>
              <a:t>Организует практику для усвоения нового учебного материала (на лекциях),</a:t>
            </a:r>
            <a:br>
              <a:rPr lang="ru-RU" sz="1400" dirty="0"/>
            </a:br>
            <a:r>
              <a:rPr lang="ru-RU" sz="1400" dirty="0"/>
              <a:t>повторение теоретического материала (на практических занятиях).</a:t>
            </a:r>
          </a:p>
          <a:p>
            <a:pPr indent="265113">
              <a:buFontTx/>
              <a:buAutoNum type="arabicPeriod"/>
              <a:tabLst>
                <a:tab pos="1833563" algn="l"/>
                <a:tab pos="3908425" algn="l"/>
              </a:tabLst>
            </a:pPr>
            <a:r>
              <a:rPr lang="ru-RU" sz="1400" dirty="0"/>
              <a:t>Уместно использует материал других дисциплин.</a:t>
            </a:r>
          </a:p>
          <a:p>
            <a:pPr indent="265113">
              <a:buFontTx/>
              <a:buAutoNum type="arabicPeriod"/>
              <a:tabLst>
                <a:tab pos="1833563" algn="l"/>
                <a:tab pos="3908425" algn="l"/>
              </a:tabLst>
            </a:pPr>
            <a:r>
              <a:rPr lang="ru-RU" sz="1400" dirty="0"/>
              <a:t>Уместно использует материал из разных сфер жизнедеятельности.</a:t>
            </a:r>
          </a:p>
          <a:p>
            <a:pPr indent="265113">
              <a:buFontTx/>
              <a:buAutoNum type="arabicPeriod"/>
              <a:tabLst>
                <a:tab pos="1833563" algn="l"/>
                <a:tab pos="3908425" algn="l"/>
              </a:tabLst>
            </a:pPr>
            <a:r>
              <a:rPr lang="ru-RU" sz="1400" dirty="0"/>
              <a:t>Уместно связывает учебные цели о профессией, специальностью.</a:t>
            </a:r>
          </a:p>
          <a:p>
            <a:pPr indent="265113">
              <a:buFontTx/>
              <a:buAutoNum type="arabicPeriod"/>
              <a:tabLst>
                <a:tab pos="1833563" algn="l"/>
                <a:tab pos="3908425" algn="l"/>
              </a:tabLst>
            </a:pPr>
            <a:r>
              <a:rPr lang="ru-RU" sz="1400" dirty="0"/>
              <a:t>Использует раздаточные материалы (пособия, ксерокопии и т.п.).</a:t>
            </a:r>
          </a:p>
          <a:p>
            <a:pPr indent="265113">
              <a:buFontTx/>
              <a:buAutoNum type="arabicPeriod"/>
              <a:tabLst>
                <a:tab pos="1833563" algn="l"/>
                <a:tab pos="3908425" algn="l"/>
              </a:tabLst>
            </a:pPr>
            <a:r>
              <a:rPr lang="ru-RU" sz="1400" dirty="0"/>
              <a:t>Использует динамические дидактические материалы (аудио-, видеозаписи,</a:t>
            </a:r>
            <a:br>
              <a:rPr lang="ru-RU" sz="1400" dirty="0"/>
            </a:br>
            <a:r>
              <a:rPr lang="ru-RU" sz="1400" dirty="0"/>
              <a:t>компьютерные демонстрации и т.п.).</a:t>
            </a:r>
          </a:p>
          <a:p>
            <a:pPr indent="265113">
              <a:buFontTx/>
              <a:buAutoNum type="arabicPeriod"/>
              <a:tabLst>
                <a:tab pos="1833563" algn="l"/>
                <a:tab pos="3908425" algn="l"/>
              </a:tabLst>
            </a:pPr>
            <a:r>
              <a:rPr lang="ru-RU" sz="1400" dirty="0"/>
              <a:t>Проводит рефлексию по осмыслению студентами пройденного материала.</a:t>
            </a:r>
          </a:p>
          <a:p>
            <a:pPr indent="265113">
              <a:buFontTx/>
              <a:buAutoNum type="arabicPeriod"/>
              <a:tabLst>
                <a:tab pos="1833563" algn="l"/>
                <a:tab pos="3908425" algn="l"/>
              </a:tabLst>
            </a:pPr>
            <a:r>
              <a:rPr lang="ru-RU" sz="1400" dirty="0"/>
              <a:t>Активизирует высокую работоспособность студентов.</a:t>
            </a:r>
          </a:p>
          <a:p>
            <a:pPr indent="265113">
              <a:buFontTx/>
              <a:buAutoNum type="arabicPeriod"/>
              <a:tabLst>
                <a:tab pos="1833563" algn="l"/>
                <a:tab pos="3908425" algn="l"/>
              </a:tabLst>
            </a:pPr>
            <a:r>
              <a:rPr lang="ru-RU" sz="1400" dirty="0"/>
              <a:t>Демонстрирует правильную, выразительную, краткую, точную, ясную, </a:t>
            </a:r>
            <a:r>
              <a:rPr lang="ru-RU" sz="1400" dirty="0" smtClean="0"/>
              <a:t>уместную речь.</a:t>
            </a:r>
            <a:endParaRPr lang="ru-RU" sz="1400" dirty="0"/>
          </a:p>
          <a:p>
            <a:pPr indent="265113">
              <a:buFontTx/>
              <a:buAutoNum type="arabicPeriod"/>
              <a:tabLst>
                <a:tab pos="1833563" algn="l"/>
                <a:tab pos="3908425" algn="l"/>
              </a:tabLst>
            </a:pPr>
            <a:r>
              <a:rPr lang="ru-RU" sz="1400" dirty="0"/>
              <a:t>Темп учебного занятия позволяет студентам вести конспект, выполнять учебные задания.</a:t>
            </a:r>
          </a:p>
          <a:p>
            <a:pPr indent="265113">
              <a:buFontTx/>
              <a:buAutoNum type="arabicPeriod"/>
              <a:tabLst>
                <a:tab pos="1833563" algn="l"/>
                <a:tab pos="3908425" algn="l"/>
              </a:tabLst>
            </a:pPr>
            <a:r>
              <a:rPr lang="ru-RU" sz="1400" dirty="0"/>
              <a:t>Демонстрирует ненасильственные приемы обучения (не перебивает, не </a:t>
            </a:r>
            <a:r>
              <a:rPr lang="ru-RU" sz="1400" dirty="0" smtClean="0"/>
              <a:t>проявляет </a:t>
            </a:r>
            <a:r>
              <a:rPr lang="ru-RU" sz="1400" dirty="0"/>
              <a:t>неприятия, раздражения, гнева, не навязывает точку зрения).</a:t>
            </a:r>
          </a:p>
          <a:p>
            <a:pPr indent="265113">
              <a:buFontTx/>
              <a:buAutoNum type="arabicPeriod"/>
              <a:tabLst>
                <a:tab pos="1833563" algn="l"/>
                <a:tab pos="3908425" algn="l"/>
              </a:tabLst>
            </a:pPr>
            <a:r>
              <a:rPr lang="ru-RU" sz="1400" dirty="0"/>
              <a:t>Поощряет инициативу и самостоятельность студентов.</a:t>
            </a:r>
          </a:p>
          <a:p>
            <a:pPr indent="265113">
              <a:buFontTx/>
              <a:buAutoNum type="arabicPeriod"/>
              <a:tabLst>
                <a:tab pos="1833563" algn="l"/>
                <a:tab pos="3908425" algn="l"/>
              </a:tabLst>
            </a:pPr>
            <a:r>
              <a:rPr lang="ru-RU" sz="1400" dirty="0"/>
              <a:t>Без задержки заканчивает занятие.</a:t>
            </a:r>
          </a:p>
          <a:p>
            <a:pPr indent="265113">
              <a:tabLst>
                <a:tab pos="1833563" algn="l"/>
                <a:tab pos="3908425" algn="l"/>
              </a:tabLst>
            </a:pPr>
            <a:r>
              <a:rPr lang="ru-RU" sz="1600" i="1" dirty="0"/>
              <a:t>                     Дата _____________</a:t>
            </a:r>
            <a:r>
              <a:rPr lang="ru-RU" sz="1600" dirty="0"/>
              <a:t>         </a:t>
            </a:r>
            <a:r>
              <a:rPr lang="ru-RU" sz="1600" i="1" dirty="0"/>
              <a:t>Эксперт _____________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239</TotalTime>
  <Words>740</Words>
  <Application>Microsoft Office PowerPoint</Application>
  <PresentationFormat>Экран (4:3)</PresentationFormat>
  <Paragraphs>190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Обычная</vt:lpstr>
      <vt:lpstr>МОНИТОРИНГ ФОРМИРОВАНИЯ ЗНАНИЙ, УМЕНИЙ, ЛИЧНОСТНЫХ КАЧЕСТВ БУДУЩИХ ПРОФЕССИОНАЛОВ</vt:lpstr>
      <vt:lpstr>МОНИТОРИНГ  </vt:lpstr>
      <vt:lpstr>Объекты мониторинга</vt:lpstr>
      <vt:lpstr>Основные задачи мониторинга</vt:lpstr>
      <vt:lpstr>Этапы мониторинга</vt:lpstr>
      <vt:lpstr>Направления мониторинга образовательного процесса </vt:lpstr>
      <vt:lpstr>Формы мониторинга качества обучения</vt:lpstr>
      <vt:lpstr>Методы мониторинга</vt:lpstr>
      <vt:lpstr>Слайд 9</vt:lpstr>
      <vt:lpstr>Слайд 10</vt:lpstr>
      <vt:lpstr>Почему они плохо учатся? </vt:lpstr>
      <vt:lpstr>Слайд 12</vt:lpstr>
      <vt:lpstr>Слайд 13</vt:lpstr>
      <vt:lpstr>Обработка результатов мониторинга </vt:lpstr>
      <vt:lpstr>Сравнительный анализ мониторинга  производится:</vt:lpstr>
      <vt:lpstr>Показатели эффективности мониторинга</vt:lpstr>
      <vt:lpstr>Зачем училищу нужен мониторинг?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ФОРМИРОВАНИЯ ЗНАНИЙ, УМЕНИЙ, ЛИЧНОСТНЫХ КАЧЕСТВ БУДУЩИХ ПРОФЕССИОНАЛОВ</dc:title>
  <dc:creator>Ираклий;Евгения Ивановна</dc:creator>
  <cp:lastModifiedBy>Галина</cp:lastModifiedBy>
  <cp:revision>39</cp:revision>
  <dcterms:created xsi:type="dcterms:W3CDTF">2012-09-08T05:03:27Z</dcterms:created>
  <dcterms:modified xsi:type="dcterms:W3CDTF">2013-11-08T07:39:50Z</dcterms:modified>
</cp:coreProperties>
</file>