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59" r:id="rId5"/>
    <p:sldId id="268" r:id="rId6"/>
    <p:sldId id="264" r:id="rId7"/>
    <p:sldId id="265" r:id="rId8"/>
    <p:sldId id="260" r:id="rId9"/>
    <p:sldId id="272" r:id="rId10"/>
    <p:sldId id="263" r:id="rId11"/>
    <p:sldId id="261" r:id="rId12"/>
    <p:sldId id="266" r:id="rId13"/>
    <p:sldId id="267" r:id="rId14"/>
    <p:sldId id="273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4008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9" autoAdjust="0"/>
    <p:restoredTop sz="61851" autoAdjust="0"/>
  </p:normalViewPr>
  <p:slideViewPr>
    <p:cSldViewPr snapToObjects="1">
      <p:cViewPr>
        <p:scale>
          <a:sx n="100" d="100"/>
          <a:sy n="100" d="100"/>
        </p:scale>
        <p:origin x="-372" y="1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6300000 w 3985"/>
              <a:gd name="T1" fmla="*/ 0 h 3619"/>
              <a:gd name="T2" fmla="*/ 0 w 3985"/>
              <a:gd name="T3" fmla="*/ 1826667 h 3619"/>
              <a:gd name="T4" fmla="*/ 4842204 w 3985"/>
              <a:gd name="T5" fmla="*/ 6780213 h 3619"/>
              <a:gd name="T6" fmla="*/ 8896350 w 3985"/>
              <a:gd name="T7" fmla="*/ 2107693 h 3619"/>
              <a:gd name="T8" fmla="*/ 6300000 w 3985"/>
              <a:gd name="T9" fmla="*/ 0 h 3619"/>
              <a:gd name="T10" fmla="*/ 6300000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250 w 794"/>
                <a:gd name="T1" fmla="*/ 970 h 414"/>
                <a:gd name="T2" fmla="*/ 2012 w 794"/>
                <a:gd name="T3" fmla="*/ 781 h 414"/>
                <a:gd name="T4" fmla="*/ 1576 w 794"/>
                <a:gd name="T5" fmla="*/ 516 h 414"/>
                <a:gd name="T6" fmla="*/ 201 w 794"/>
                <a:gd name="T7" fmla="*/ 0 h 414"/>
                <a:gd name="T8" fmla="*/ 65 w 794"/>
                <a:gd name="T9" fmla="*/ 49 h 414"/>
                <a:gd name="T10" fmla="*/ 0 w 794"/>
                <a:gd name="T11" fmla="*/ 204 h 414"/>
                <a:gd name="T12" fmla="*/ 79 w 794"/>
                <a:gd name="T13" fmla="*/ 381 h 414"/>
                <a:gd name="T14" fmla="*/ 1615 w 794"/>
                <a:gd name="T15" fmla="*/ 1005 h 414"/>
                <a:gd name="T16" fmla="*/ 1952 w 794"/>
                <a:gd name="T17" fmla="*/ 965 h 414"/>
                <a:gd name="T18" fmla="*/ 2224 w 794"/>
                <a:gd name="T19" fmla="*/ 1017 h 414"/>
                <a:gd name="T20" fmla="*/ 2250 w 794"/>
                <a:gd name="T21" fmla="*/ 970 h 414"/>
                <a:gd name="T22" fmla="*/ 2250 w 794"/>
                <a:gd name="T23" fmla="*/ 9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94 w 1586"/>
                <a:gd name="T1" fmla="*/ 0 h 821"/>
                <a:gd name="T2" fmla="*/ 1883 w 1586"/>
                <a:gd name="T3" fmla="*/ 637 h 821"/>
                <a:gd name="T4" fmla="*/ 2020 w 1586"/>
                <a:gd name="T5" fmla="*/ 783 h 821"/>
                <a:gd name="T6" fmla="*/ 2244 w 1586"/>
                <a:gd name="T7" fmla="*/ 971 h 821"/>
                <a:gd name="T8" fmla="*/ 2214 w 1586"/>
                <a:gd name="T9" fmla="*/ 1007 h 821"/>
                <a:gd name="T10" fmla="*/ 1910 w 1586"/>
                <a:gd name="T11" fmla="*/ 965 h 821"/>
                <a:gd name="T12" fmla="*/ 1620 w 1586"/>
                <a:gd name="T13" fmla="*/ 995 h 821"/>
                <a:gd name="T14" fmla="*/ 59 w 1586"/>
                <a:gd name="T15" fmla="*/ 366 h 821"/>
                <a:gd name="T16" fmla="*/ 0 w 1586"/>
                <a:gd name="T17" fmla="*/ 184 h 821"/>
                <a:gd name="T18" fmla="*/ 65 w 1586"/>
                <a:gd name="T19" fmla="*/ 39 h 821"/>
                <a:gd name="T20" fmla="*/ 194 w 1586"/>
                <a:gd name="T21" fmla="*/ 0 h 821"/>
                <a:gd name="T22" fmla="*/ 19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00 h 747"/>
                <a:gd name="T2" fmla="*/ 1308 w 1049"/>
                <a:gd name="T3" fmla="*/ 919 h 747"/>
                <a:gd name="T4" fmla="*/ 1332 w 1049"/>
                <a:gd name="T5" fmla="*/ 657 h 747"/>
                <a:gd name="T6" fmla="*/ 1488 w 1049"/>
                <a:gd name="T7" fmla="*/ 519 h 747"/>
                <a:gd name="T8" fmla="*/ 111 w 1049"/>
                <a:gd name="T9" fmla="*/ 0 h 747"/>
                <a:gd name="T10" fmla="*/ 0 w 1049"/>
                <a:gd name="T11" fmla="*/ 156 h 747"/>
                <a:gd name="T12" fmla="*/ 0 w 1049"/>
                <a:gd name="T13" fmla="*/ 400 h 747"/>
                <a:gd name="T14" fmla="*/ 0 w 1049"/>
                <a:gd name="T15" fmla="*/ 40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55 w 150"/>
                  <a:gd name="T1" fmla="*/ 0 h 173"/>
                  <a:gd name="T2" fmla="*/ 57 w 150"/>
                  <a:gd name="T3" fmla="*/ 82 h 173"/>
                  <a:gd name="T4" fmla="*/ 0 w 150"/>
                  <a:gd name="T5" fmla="*/ 214 h 173"/>
                  <a:gd name="T6" fmla="*/ 113 w 150"/>
                  <a:gd name="T7" fmla="*/ 198 h 173"/>
                  <a:gd name="T8" fmla="*/ 146 w 150"/>
                  <a:gd name="T9" fmla="*/ 104 h 173"/>
                  <a:gd name="T10" fmla="*/ 212 w 150"/>
                  <a:gd name="T11" fmla="*/ 33 h 173"/>
                  <a:gd name="T12" fmla="*/ 155 w 150"/>
                  <a:gd name="T13" fmla="*/ 0 h 173"/>
                  <a:gd name="T14" fmla="*/ 15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21 w 1684"/>
                  <a:gd name="T1" fmla="*/ 0 h 880"/>
                  <a:gd name="T2" fmla="*/ 89 w 1684"/>
                  <a:gd name="T3" fmla="*/ 64 h 880"/>
                  <a:gd name="T4" fmla="*/ 0 w 1684"/>
                  <a:gd name="T5" fmla="*/ 256 h 880"/>
                  <a:gd name="T6" fmla="*/ 95 w 1684"/>
                  <a:gd name="T7" fmla="*/ 440 h 880"/>
                  <a:gd name="T8" fmla="*/ 1675 w 1684"/>
                  <a:gd name="T9" fmla="*/ 1065 h 880"/>
                  <a:gd name="T10" fmla="*/ 2015 w 1684"/>
                  <a:gd name="T11" fmla="*/ 1026 h 880"/>
                  <a:gd name="T12" fmla="*/ 2290 w 1684"/>
                  <a:gd name="T13" fmla="*/ 1081 h 880"/>
                  <a:gd name="T14" fmla="*/ 2386 w 1684"/>
                  <a:gd name="T15" fmla="*/ 993 h 880"/>
                  <a:gd name="T16" fmla="*/ 2128 w 1684"/>
                  <a:gd name="T17" fmla="*/ 816 h 880"/>
                  <a:gd name="T18" fmla="*/ 2023 w 1684"/>
                  <a:gd name="T19" fmla="*/ 629 h 880"/>
                  <a:gd name="T20" fmla="*/ 1940 w 1684"/>
                  <a:gd name="T21" fmla="*/ 647 h 880"/>
                  <a:gd name="T22" fmla="*/ 2039 w 1684"/>
                  <a:gd name="T23" fmla="*/ 816 h 880"/>
                  <a:gd name="T24" fmla="*/ 2236 w 1684"/>
                  <a:gd name="T25" fmla="*/ 995 h 880"/>
                  <a:gd name="T26" fmla="*/ 2002 w 1684"/>
                  <a:gd name="T27" fmla="*/ 967 h 880"/>
                  <a:gd name="T28" fmla="*/ 1727 w 1684"/>
                  <a:gd name="T29" fmla="*/ 1000 h 880"/>
                  <a:gd name="T30" fmla="*/ 1778 w 1684"/>
                  <a:gd name="T31" fmla="*/ 798 h 880"/>
                  <a:gd name="T32" fmla="*/ 1896 w 1684"/>
                  <a:gd name="T33" fmla="*/ 661 h 880"/>
                  <a:gd name="T34" fmla="*/ 1758 w 1684"/>
                  <a:gd name="T35" fmla="*/ 678 h 880"/>
                  <a:gd name="T36" fmla="*/ 1651 w 1684"/>
                  <a:gd name="T37" fmla="*/ 808 h 880"/>
                  <a:gd name="T38" fmla="*/ 1614 w 1684"/>
                  <a:gd name="T39" fmla="*/ 972 h 880"/>
                  <a:gd name="T40" fmla="*/ 152 w 1684"/>
                  <a:gd name="T41" fmla="*/ 381 h 880"/>
                  <a:gd name="T42" fmla="*/ 113 w 1684"/>
                  <a:gd name="T43" fmla="*/ 264 h 880"/>
                  <a:gd name="T44" fmla="*/ 146 w 1684"/>
                  <a:gd name="T45" fmla="*/ 117 h 880"/>
                  <a:gd name="T46" fmla="*/ 307 w 1684"/>
                  <a:gd name="T47" fmla="*/ 0 h 880"/>
                  <a:gd name="T48" fmla="*/ 221 w 1684"/>
                  <a:gd name="T49" fmla="*/ 0 h 880"/>
                  <a:gd name="T50" fmla="*/ 22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42 w 1190"/>
                  <a:gd name="T1" fmla="*/ 0 h 500"/>
                  <a:gd name="T2" fmla="*/ 1686 w 1190"/>
                  <a:gd name="T3" fmla="*/ 602 h 500"/>
                  <a:gd name="T4" fmla="*/ 1524 w 1190"/>
                  <a:gd name="T5" fmla="*/ 614 h 500"/>
                  <a:gd name="T6" fmla="*/ 0 w 1190"/>
                  <a:gd name="T7" fmla="*/ 33 h 500"/>
                  <a:gd name="T8" fmla="*/ 142 w 1190"/>
                  <a:gd name="T9" fmla="*/ 0 h 500"/>
                  <a:gd name="T10" fmla="*/ 14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65 w 160"/>
                  <a:gd name="T1" fmla="*/ 0 h 335"/>
                  <a:gd name="T2" fmla="*/ 27 w 160"/>
                  <a:gd name="T3" fmla="*/ 130 h 335"/>
                  <a:gd name="T4" fmla="*/ 0 w 160"/>
                  <a:gd name="T5" fmla="*/ 281 h 335"/>
                  <a:gd name="T6" fmla="*/ 47 w 160"/>
                  <a:gd name="T7" fmla="*/ 384 h 335"/>
                  <a:gd name="T8" fmla="*/ 133 w 160"/>
                  <a:gd name="T9" fmla="*/ 410 h 335"/>
                  <a:gd name="T10" fmla="*/ 108 w 160"/>
                  <a:gd name="T11" fmla="*/ 188 h 335"/>
                  <a:gd name="T12" fmla="*/ 227 w 160"/>
                  <a:gd name="T13" fmla="*/ 21 h 335"/>
                  <a:gd name="T14" fmla="*/ 165 w 160"/>
                  <a:gd name="T15" fmla="*/ 0 h 335"/>
                  <a:gd name="T16" fmla="*/ 16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0 w 489"/>
                  <a:gd name="T1" fmla="*/ 42 h 296"/>
                  <a:gd name="T2" fmla="*/ 226 w 489"/>
                  <a:gd name="T3" fmla="*/ 81 h 296"/>
                  <a:gd name="T4" fmla="*/ 458 w 489"/>
                  <a:gd name="T5" fmla="*/ 168 h 296"/>
                  <a:gd name="T6" fmla="*/ 622 w 489"/>
                  <a:gd name="T7" fmla="*/ 299 h 296"/>
                  <a:gd name="T8" fmla="*/ 461 w 489"/>
                  <a:gd name="T9" fmla="*/ 283 h 296"/>
                  <a:gd name="T10" fmla="*/ 196 w 489"/>
                  <a:gd name="T11" fmla="*/ 180 h 296"/>
                  <a:gd name="T12" fmla="*/ 71 w 489"/>
                  <a:gd name="T13" fmla="*/ 98 h 296"/>
                  <a:gd name="T14" fmla="*/ 151 w 489"/>
                  <a:gd name="T15" fmla="*/ 200 h 296"/>
                  <a:gd name="T16" fmla="*/ 384 w 489"/>
                  <a:gd name="T17" fmla="*/ 332 h 296"/>
                  <a:gd name="T18" fmla="*/ 658 w 489"/>
                  <a:gd name="T19" fmla="*/ 364 h 296"/>
                  <a:gd name="T20" fmla="*/ 691 w 489"/>
                  <a:gd name="T21" fmla="*/ 275 h 296"/>
                  <a:gd name="T22" fmla="*/ 557 w 489"/>
                  <a:gd name="T23" fmla="*/ 148 h 296"/>
                  <a:gd name="T24" fmla="*/ 240 w 489"/>
                  <a:gd name="T25" fmla="*/ 21 h 296"/>
                  <a:gd name="T26" fmla="*/ 0 w 489"/>
                  <a:gd name="T27" fmla="*/ 0 h 296"/>
                  <a:gd name="T28" fmla="*/ 20 w 489"/>
                  <a:gd name="T29" fmla="*/ 42 h 296"/>
                  <a:gd name="T30" fmla="*/ 20 w 489"/>
                  <a:gd name="T31" fmla="*/ 4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629 w 794"/>
                <a:gd name="T1" fmla="*/ 280 h 414"/>
                <a:gd name="T2" fmla="*/ 562 w 794"/>
                <a:gd name="T3" fmla="*/ 225 h 414"/>
                <a:gd name="T4" fmla="*/ 440 w 794"/>
                <a:gd name="T5" fmla="*/ 149 h 414"/>
                <a:gd name="T6" fmla="*/ 56 w 794"/>
                <a:gd name="T7" fmla="*/ 0 h 414"/>
                <a:gd name="T8" fmla="*/ 18 w 794"/>
                <a:gd name="T9" fmla="*/ 14 h 414"/>
                <a:gd name="T10" fmla="*/ 0 w 794"/>
                <a:gd name="T11" fmla="*/ 59 h 414"/>
                <a:gd name="T12" fmla="*/ 22 w 794"/>
                <a:gd name="T13" fmla="*/ 110 h 414"/>
                <a:gd name="T14" fmla="*/ 452 w 794"/>
                <a:gd name="T15" fmla="*/ 289 h 414"/>
                <a:gd name="T16" fmla="*/ 546 w 794"/>
                <a:gd name="T17" fmla="*/ 278 h 414"/>
                <a:gd name="T18" fmla="*/ 622 w 794"/>
                <a:gd name="T19" fmla="*/ 293 h 414"/>
                <a:gd name="T20" fmla="*/ 629 w 794"/>
                <a:gd name="T21" fmla="*/ 280 h 414"/>
                <a:gd name="T22" fmla="*/ 629 w 794"/>
                <a:gd name="T23" fmla="*/ 2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54 w 1586"/>
                <a:gd name="T1" fmla="*/ 0 h 821"/>
                <a:gd name="T2" fmla="*/ 526 w 1586"/>
                <a:gd name="T3" fmla="*/ 183 h 821"/>
                <a:gd name="T4" fmla="*/ 565 w 1586"/>
                <a:gd name="T5" fmla="*/ 225 h 821"/>
                <a:gd name="T6" fmla="*/ 627 w 1586"/>
                <a:gd name="T7" fmla="*/ 280 h 821"/>
                <a:gd name="T8" fmla="*/ 619 w 1586"/>
                <a:gd name="T9" fmla="*/ 290 h 821"/>
                <a:gd name="T10" fmla="*/ 534 w 1586"/>
                <a:gd name="T11" fmla="*/ 278 h 821"/>
                <a:gd name="T12" fmla="*/ 453 w 1586"/>
                <a:gd name="T13" fmla="*/ 286 h 821"/>
                <a:gd name="T14" fmla="*/ 17 w 1586"/>
                <a:gd name="T15" fmla="*/ 105 h 821"/>
                <a:gd name="T16" fmla="*/ 0 w 1586"/>
                <a:gd name="T17" fmla="*/ 53 h 821"/>
                <a:gd name="T18" fmla="*/ 18 w 1586"/>
                <a:gd name="T19" fmla="*/ 11 h 821"/>
                <a:gd name="T20" fmla="*/ 54 w 1586"/>
                <a:gd name="T21" fmla="*/ 0 h 821"/>
                <a:gd name="T22" fmla="*/ 5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115 h 747"/>
                <a:gd name="T2" fmla="*/ 366 w 1049"/>
                <a:gd name="T3" fmla="*/ 265 h 747"/>
                <a:gd name="T4" fmla="*/ 372 w 1049"/>
                <a:gd name="T5" fmla="*/ 189 h 747"/>
                <a:gd name="T6" fmla="*/ 416 w 1049"/>
                <a:gd name="T7" fmla="*/ 150 h 747"/>
                <a:gd name="T8" fmla="*/ 31 w 1049"/>
                <a:gd name="T9" fmla="*/ 0 h 747"/>
                <a:gd name="T10" fmla="*/ 0 w 1049"/>
                <a:gd name="T11" fmla="*/ 45 h 747"/>
                <a:gd name="T12" fmla="*/ 0 w 1049"/>
                <a:gd name="T13" fmla="*/ 115 h 747"/>
                <a:gd name="T14" fmla="*/ 0 w 1049"/>
                <a:gd name="T15" fmla="*/ 1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43 w 150"/>
                  <a:gd name="T1" fmla="*/ 0 h 173"/>
                  <a:gd name="T2" fmla="*/ 16 w 150"/>
                  <a:gd name="T3" fmla="*/ 23 h 173"/>
                  <a:gd name="T4" fmla="*/ 0 w 150"/>
                  <a:gd name="T5" fmla="*/ 61 h 173"/>
                  <a:gd name="T6" fmla="*/ 31 w 150"/>
                  <a:gd name="T7" fmla="*/ 56 h 173"/>
                  <a:gd name="T8" fmla="*/ 41 w 150"/>
                  <a:gd name="T9" fmla="*/ 30 h 173"/>
                  <a:gd name="T10" fmla="*/ 59 w 150"/>
                  <a:gd name="T11" fmla="*/ 10 h 173"/>
                  <a:gd name="T12" fmla="*/ 43 w 150"/>
                  <a:gd name="T13" fmla="*/ 0 h 173"/>
                  <a:gd name="T14" fmla="*/ 4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62 w 1684"/>
                  <a:gd name="T1" fmla="*/ 0 h 880"/>
                  <a:gd name="T2" fmla="*/ 25 w 1684"/>
                  <a:gd name="T3" fmla="*/ 18 h 880"/>
                  <a:gd name="T4" fmla="*/ 0 w 1684"/>
                  <a:gd name="T5" fmla="*/ 74 h 880"/>
                  <a:gd name="T6" fmla="*/ 27 w 1684"/>
                  <a:gd name="T7" fmla="*/ 127 h 880"/>
                  <a:gd name="T8" fmla="*/ 468 w 1684"/>
                  <a:gd name="T9" fmla="*/ 306 h 880"/>
                  <a:gd name="T10" fmla="*/ 563 w 1684"/>
                  <a:gd name="T11" fmla="*/ 295 h 880"/>
                  <a:gd name="T12" fmla="*/ 640 w 1684"/>
                  <a:gd name="T13" fmla="*/ 311 h 880"/>
                  <a:gd name="T14" fmla="*/ 667 w 1684"/>
                  <a:gd name="T15" fmla="*/ 286 h 880"/>
                  <a:gd name="T16" fmla="*/ 595 w 1684"/>
                  <a:gd name="T17" fmla="*/ 235 h 880"/>
                  <a:gd name="T18" fmla="*/ 566 w 1684"/>
                  <a:gd name="T19" fmla="*/ 181 h 880"/>
                  <a:gd name="T20" fmla="*/ 542 w 1684"/>
                  <a:gd name="T21" fmla="*/ 186 h 880"/>
                  <a:gd name="T22" fmla="*/ 570 w 1684"/>
                  <a:gd name="T23" fmla="*/ 235 h 880"/>
                  <a:gd name="T24" fmla="*/ 625 w 1684"/>
                  <a:gd name="T25" fmla="*/ 286 h 880"/>
                  <a:gd name="T26" fmla="*/ 560 w 1684"/>
                  <a:gd name="T27" fmla="*/ 278 h 880"/>
                  <a:gd name="T28" fmla="*/ 483 w 1684"/>
                  <a:gd name="T29" fmla="*/ 288 h 880"/>
                  <a:gd name="T30" fmla="*/ 497 w 1684"/>
                  <a:gd name="T31" fmla="*/ 230 h 880"/>
                  <a:gd name="T32" fmla="*/ 530 w 1684"/>
                  <a:gd name="T33" fmla="*/ 190 h 880"/>
                  <a:gd name="T34" fmla="*/ 492 w 1684"/>
                  <a:gd name="T35" fmla="*/ 195 h 880"/>
                  <a:gd name="T36" fmla="*/ 461 w 1684"/>
                  <a:gd name="T37" fmla="*/ 233 h 880"/>
                  <a:gd name="T38" fmla="*/ 451 w 1684"/>
                  <a:gd name="T39" fmla="*/ 280 h 880"/>
                  <a:gd name="T40" fmla="*/ 42 w 1684"/>
                  <a:gd name="T41" fmla="*/ 110 h 880"/>
                  <a:gd name="T42" fmla="*/ 32 w 1684"/>
                  <a:gd name="T43" fmla="*/ 76 h 880"/>
                  <a:gd name="T44" fmla="*/ 41 w 1684"/>
                  <a:gd name="T45" fmla="*/ 34 h 880"/>
                  <a:gd name="T46" fmla="*/ 86 w 1684"/>
                  <a:gd name="T47" fmla="*/ 0 h 880"/>
                  <a:gd name="T48" fmla="*/ 62 w 1684"/>
                  <a:gd name="T49" fmla="*/ 0 h 880"/>
                  <a:gd name="T50" fmla="*/ 6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40 w 1190"/>
                  <a:gd name="T1" fmla="*/ 0 h 500"/>
                  <a:gd name="T2" fmla="*/ 472 w 1190"/>
                  <a:gd name="T3" fmla="*/ 172 h 500"/>
                  <a:gd name="T4" fmla="*/ 427 w 1190"/>
                  <a:gd name="T5" fmla="*/ 176 h 500"/>
                  <a:gd name="T6" fmla="*/ 0 w 1190"/>
                  <a:gd name="T7" fmla="*/ 10 h 500"/>
                  <a:gd name="T8" fmla="*/ 40 w 1190"/>
                  <a:gd name="T9" fmla="*/ 0 h 500"/>
                  <a:gd name="T10" fmla="*/ 4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46 w 160"/>
                  <a:gd name="T1" fmla="*/ 0 h 335"/>
                  <a:gd name="T2" fmla="*/ 7 w 160"/>
                  <a:gd name="T3" fmla="*/ 37 h 335"/>
                  <a:gd name="T4" fmla="*/ 0 w 160"/>
                  <a:gd name="T5" fmla="*/ 81 h 335"/>
                  <a:gd name="T6" fmla="*/ 13 w 160"/>
                  <a:gd name="T7" fmla="*/ 111 h 335"/>
                  <a:gd name="T8" fmla="*/ 37 w 160"/>
                  <a:gd name="T9" fmla="*/ 118 h 335"/>
                  <a:gd name="T10" fmla="*/ 30 w 160"/>
                  <a:gd name="T11" fmla="*/ 54 h 335"/>
                  <a:gd name="T12" fmla="*/ 63 w 160"/>
                  <a:gd name="T13" fmla="*/ 6 h 335"/>
                  <a:gd name="T14" fmla="*/ 46 w 160"/>
                  <a:gd name="T15" fmla="*/ 0 h 335"/>
                  <a:gd name="T16" fmla="*/ 4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6 w 489"/>
                  <a:gd name="T1" fmla="*/ 12 h 296"/>
                  <a:gd name="T2" fmla="*/ 63 w 489"/>
                  <a:gd name="T3" fmla="*/ 23 h 296"/>
                  <a:gd name="T4" fmla="*/ 128 w 489"/>
                  <a:gd name="T5" fmla="*/ 48 h 296"/>
                  <a:gd name="T6" fmla="*/ 174 w 489"/>
                  <a:gd name="T7" fmla="*/ 85 h 296"/>
                  <a:gd name="T8" fmla="*/ 129 w 489"/>
                  <a:gd name="T9" fmla="*/ 81 h 296"/>
                  <a:gd name="T10" fmla="*/ 55 w 489"/>
                  <a:gd name="T11" fmla="*/ 51 h 296"/>
                  <a:gd name="T12" fmla="*/ 20 w 489"/>
                  <a:gd name="T13" fmla="*/ 28 h 296"/>
                  <a:gd name="T14" fmla="*/ 42 w 489"/>
                  <a:gd name="T15" fmla="*/ 57 h 296"/>
                  <a:gd name="T16" fmla="*/ 107 w 489"/>
                  <a:gd name="T17" fmla="*/ 95 h 296"/>
                  <a:gd name="T18" fmla="*/ 184 w 489"/>
                  <a:gd name="T19" fmla="*/ 104 h 296"/>
                  <a:gd name="T20" fmla="*/ 193 w 489"/>
                  <a:gd name="T21" fmla="*/ 79 h 296"/>
                  <a:gd name="T22" fmla="*/ 156 w 489"/>
                  <a:gd name="T23" fmla="*/ 42 h 296"/>
                  <a:gd name="T24" fmla="*/ 67 w 489"/>
                  <a:gd name="T25" fmla="*/ 6 h 296"/>
                  <a:gd name="T26" fmla="*/ 0 w 489"/>
                  <a:gd name="T27" fmla="*/ 0 h 296"/>
                  <a:gd name="T28" fmla="*/ 6 w 489"/>
                  <a:gd name="T29" fmla="*/ 12 h 296"/>
                  <a:gd name="T30" fmla="*/ 6 w 489"/>
                  <a:gd name="T31" fmla="*/ 1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1295400 w 4288"/>
              <a:gd name="T3" fmla="*/ 406400 h 459"/>
              <a:gd name="T4" fmla="*/ 2476500 w 4288"/>
              <a:gd name="T5" fmla="*/ 228600 h 459"/>
              <a:gd name="T6" fmla="*/ 2946400 w 4288"/>
              <a:gd name="T7" fmla="*/ 596900 h 459"/>
              <a:gd name="T8" fmla="*/ 3721100 w 4288"/>
              <a:gd name="T9" fmla="*/ 241300 h 459"/>
              <a:gd name="T10" fmla="*/ 5613400 w 4288"/>
              <a:gd name="T11" fmla="*/ 723900 h 459"/>
              <a:gd name="T12" fmla="*/ 6807200 w 4288"/>
              <a:gd name="T13" fmla="*/ 215900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50800 h 240"/>
              <a:gd name="T2" fmla="*/ 444500 w 560"/>
              <a:gd name="T3" fmla="*/ 228600 h 240"/>
              <a:gd name="T4" fmla="*/ 711200 w 560"/>
              <a:gd name="T5" fmla="*/ 25400 h 240"/>
              <a:gd name="T6" fmla="*/ 889000 w 560"/>
              <a:gd name="T7" fmla="*/ 3810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9D463A-314B-4034-B581-3D22C52AE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20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76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Arial" pitchFamily="34" charset="0"/>
              </a:defRPr>
            </a:lvl1pPr>
          </a:lstStyle>
          <a:p>
            <a:pPr>
              <a:defRPr/>
            </a:pPr>
            <a:fld id="{2BFFD080-8C15-412D-824A-1788B6D85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</p:sldLayoutIdLst>
  <p:transition spd="slow" advTm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node/792755" TargetMode="External"/><Relationship Id="rId2" Type="http://schemas.openxmlformats.org/officeDocument/2006/relationships/hyperlink" Target="http://nsportal.ru/shkola/korrektsionnaya-pedagogika/library/uchyot-psikhologicheskikh-osobennostey-umstvenno-otstalykh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nsportal.ru/shkola/korrektsionnaya-pedagogika/library/razvitie-vnimaniya-u-shkolnikov-s-narusheniem-intellekta-v" TargetMode="External"/><Relationship Id="rId4" Type="http://schemas.openxmlformats.org/officeDocument/2006/relationships/hyperlink" Target="http://nsportal.ru/shkola/korrektsionnaya-pedagogika/library/korrektsionnaya-rabota-po-razvitiyu-leksiko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3438" y="333375"/>
            <a:ext cx="4105275" cy="36004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Портфолио учителя</a:t>
            </a:r>
            <a:r>
              <a:rPr lang="en-US" sz="360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ru-RU" sz="360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МБОУ СОШ №30 г. Пензы </a:t>
            </a:r>
            <a:br>
              <a:rPr lang="ru-RU" sz="360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</a:br>
            <a:r>
              <a:rPr lang="ru-RU" sz="3600" smtClean="0">
                <a:solidFill>
                  <a:schemeClr val="tx1"/>
                </a:solidFill>
                <a:latin typeface="Comic Sans MS" pitchFamily="66" charset="0"/>
                <a:cs typeface="Arial" charset="0"/>
              </a:rPr>
              <a:t>Яцко Галины Николаевны.</a:t>
            </a:r>
          </a:p>
        </p:txBody>
      </p:sp>
      <p:pic>
        <p:nvPicPr>
          <p:cNvPr id="3078" name="Picture 6" descr="DSC001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5056188" cy="5932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1400" b="1" smtClean="0">
                <a:latin typeface="Comic Sans MS" pitchFamily="66" charset="0"/>
                <a:cs typeface="Arial" charset="0"/>
              </a:rPr>
              <a:t>Я считаю своей главнейшей задачей –  постоянное и заботливое наблюдение за интересами  учащихся, так как они показывают уровень развития, которого ребенок достиг. Интерес – это  всегда признак стоящей за ним способности.</a:t>
            </a:r>
          </a:p>
        </p:txBody>
      </p:sp>
      <p:pic>
        <p:nvPicPr>
          <p:cNvPr id="10249" name="Picture 9" descr="20130926_105355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063875" y="2276475"/>
            <a:ext cx="3446463" cy="3097213"/>
          </a:xfrm>
          <a:noFill/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71550" y="549275"/>
            <a:ext cx="7632700" cy="1368425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sz="1600" b="1" smtClean="0">
              <a:latin typeface="Comic Sans MS" pitchFamily="66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sz="16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8218" name="Rectangle 26"/>
          <p:cNvSpPr>
            <a:spLocks noGrp="1" noChangeArrowheads="1"/>
          </p:cNvSpPr>
          <p:nvPr>
            <p:ph idx="4294967295"/>
          </p:nvPr>
        </p:nvSpPr>
        <p:spPr>
          <a:xfrm>
            <a:off x="684213" y="2205038"/>
            <a:ext cx="7696200" cy="4217987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>
                <a:latin typeface="Comic Sans MS" pitchFamily="66" charset="0"/>
                <a:cs typeface="Arial" charset="0"/>
              </a:rPr>
              <a:t>"С детьми всегда должна быть рядом,</a:t>
            </a:r>
          </a:p>
          <a:p>
            <a:pPr>
              <a:buFontTx/>
              <a:buNone/>
            </a:pPr>
            <a:r>
              <a:rPr lang="ru-RU" smtClean="0">
                <a:latin typeface="Comic Sans MS" pitchFamily="66" charset="0"/>
                <a:cs typeface="Arial" charset="0"/>
              </a:rPr>
              <a:t>Даря тепло и согревая взглядом,</a:t>
            </a:r>
          </a:p>
          <a:p>
            <a:pPr>
              <a:buFontTx/>
              <a:buNone/>
            </a:pPr>
            <a:r>
              <a:rPr lang="ru-RU" smtClean="0">
                <a:latin typeface="Comic Sans MS" pitchFamily="66" charset="0"/>
                <a:cs typeface="Arial" charset="0"/>
              </a:rPr>
              <a:t>Их в мир прекрасного вести,</a:t>
            </a:r>
          </a:p>
          <a:p>
            <a:pPr>
              <a:buFontTx/>
              <a:buNone/>
            </a:pPr>
            <a:r>
              <a:rPr lang="ru-RU" smtClean="0">
                <a:latin typeface="Comic Sans MS" pitchFamily="66" charset="0"/>
                <a:cs typeface="Arial" charset="0"/>
              </a:rPr>
              <a:t>И помнить заповедь "Не навреди!"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2781300"/>
            <a:ext cx="6870700" cy="2339975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Comic Sans MS" pitchFamily="66" charset="0"/>
                <a:cs typeface="Arial" charset="0"/>
              </a:rPr>
              <a:t>Я считаю, что в школе следует начинать и продолжать те виды деятельности, с которыми ребенок уже был знаком в домашних условиях.</a:t>
            </a:r>
            <a:br>
              <a:rPr lang="ru-RU" sz="3200" b="1" smtClean="0">
                <a:latin typeface="Comic Sans MS" pitchFamily="66" charset="0"/>
                <a:cs typeface="Arial" charset="0"/>
              </a:rPr>
            </a:br>
            <a:endParaRPr lang="ru-RU" sz="3200" b="1" smtClean="0"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971550" y="1484313"/>
            <a:ext cx="6870700" cy="4464050"/>
          </a:xfrm>
        </p:spPr>
        <p:txBody>
          <a:bodyPr/>
          <a:lstStyle/>
          <a:p>
            <a:pPr eaLnBrk="1" hangingPunct="1"/>
            <a:r>
              <a:rPr lang="ru-RU" sz="2000" b="1" smtClean="0">
                <a:latin typeface="Comic Sans MS" pitchFamily="66" charset="0"/>
                <a:cs typeface="Arial" charset="0"/>
              </a:rPr>
              <a:t>Образовательный процесс имеет две стороны: психическую и социальную. </a:t>
            </a:r>
            <a:br>
              <a:rPr lang="ru-RU" sz="2000" b="1" smtClean="0">
                <a:latin typeface="Comic Sans MS" pitchFamily="66" charset="0"/>
                <a:cs typeface="Arial" charset="0"/>
              </a:rPr>
            </a:br>
            <a:r>
              <a:rPr lang="ru-RU" sz="2000" b="1" smtClean="0">
                <a:latin typeface="Comic Sans MS" pitchFamily="66" charset="0"/>
                <a:cs typeface="Arial" charset="0"/>
              </a:rPr>
              <a:t>Я считаю, что ни одна из сторон не может быть подчинена другой.</a:t>
            </a:r>
            <a:br>
              <a:rPr lang="ru-RU" sz="2000" b="1" smtClean="0">
                <a:latin typeface="Comic Sans MS" pitchFamily="66" charset="0"/>
                <a:cs typeface="Arial" charset="0"/>
              </a:rPr>
            </a:br>
            <a:r>
              <a:rPr lang="ru-RU" sz="2000" b="1" smtClean="0">
                <a:latin typeface="Comic Sans MS" pitchFamily="66" charset="0"/>
                <a:cs typeface="Arial" charset="0"/>
              </a:rPr>
              <a:t>Собственные инстинкты и способности ребенка являются исходным материалом и отправной точкой всего образования, но без пристального внимания к психическим процессам и деятельности личности, образовательный процесс будет стихийным и произвольным.</a:t>
            </a:r>
            <a:r>
              <a:rPr lang="ru-RU" sz="4000" b="1" smtClean="0">
                <a:latin typeface="Comic Sans MS" pitchFamily="66" charset="0"/>
                <a:cs typeface="Arial" charset="0"/>
              </a:rPr>
              <a:t/>
            </a:r>
            <a:br>
              <a:rPr lang="ru-RU" sz="4000" b="1" smtClean="0">
                <a:latin typeface="Comic Sans MS" pitchFamily="66" charset="0"/>
                <a:cs typeface="Arial" charset="0"/>
              </a:rPr>
            </a:br>
            <a:endParaRPr lang="ru-RU" sz="4000" b="1" smtClean="0"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smtClean="0">
                <a:latin typeface="Comic Sans MS" pitchFamily="66" charset="0"/>
                <a:cs typeface="Arial" charset="0"/>
              </a:rPr>
              <a:t>Подробнее о работе можно узнать в моем блоге по адресу:</a:t>
            </a:r>
            <a:br>
              <a:rPr lang="ru-RU" sz="2400" smtClean="0">
                <a:latin typeface="Comic Sans MS" pitchFamily="66" charset="0"/>
                <a:cs typeface="Arial" charset="0"/>
              </a:rPr>
            </a:br>
            <a:r>
              <a:rPr lang="ru-RU" sz="2400" smtClean="0">
                <a:latin typeface="Comic Sans MS" pitchFamily="66" charset="0"/>
                <a:cs typeface="Arial" charset="0"/>
              </a:rPr>
              <a:t>http://</a:t>
            </a:r>
            <a:r>
              <a:rPr lang="en-US" sz="2400" smtClean="0">
                <a:latin typeface="Comic Sans MS" pitchFamily="66" charset="0"/>
                <a:cs typeface="Arial" charset="0"/>
              </a:rPr>
              <a:t>nsportal.ru/galina-nikolaevna-yatsko</a:t>
            </a:r>
            <a:endParaRPr lang="ru-RU" sz="2400" smtClean="0">
              <a:latin typeface="Comic Sans MS" pitchFamily="66" charset="0"/>
              <a:cs typeface="Arial" charset="0"/>
            </a:endParaRPr>
          </a:p>
        </p:txBody>
      </p:sp>
      <p:pic>
        <p:nvPicPr>
          <p:cNvPr id="65540" name="Picture 4" descr="DSC00270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47938" y="2205038"/>
            <a:ext cx="3028950" cy="3097212"/>
          </a:xfrm>
          <a:noFill/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/>
          </p:cNvSpPr>
          <p:nvPr/>
        </p:nvSpPr>
        <p:spPr bwMode="auto">
          <a:xfrm>
            <a:off x="685800" y="1628775"/>
            <a:ext cx="7696200" cy="230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Заходите в гости на мой блог! </a:t>
            </a:r>
          </a:p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6870700" cy="755650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Comic Sans MS" pitchFamily="66" charset="0"/>
                <a:cs typeface="Arial" charset="0"/>
              </a:rPr>
              <a:t>Образование-высшее.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196975"/>
            <a:ext cx="8497888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Comic Sans MS" pitchFamily="66" charset="0"/>
                <a:cs typeface="Arial" charset="0"/>
              </a:rPr>
              <a:t>   В 1987г.окончила Городищенское педагогическое училище Пензенской области по специальности «Преподавание в начальных классах общеобразовательной школы.»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Comic Sans MS" pitchFamily="66" charset="0"/>
                <a:cs typeface="Arial" charset="0"/>
              </a:rPr>
              <a:t>   Квалификация: Учитель начальных классов.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smtClean="0">
              <a:latin typeface="Comic Sans MS" pitchFamily="66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latin typeface="Comic Sans MS" pitchFamily="66" charset="0"/>
                <a:cs typeface="Arial" charset="0"/>
              </a:rPr>
              <a:t> В 1992г. окончила Пензенский государственный институт им. В. Г. Белинского по специальности « Педагогика и методика начального обучения». Квалификация: учитель начальных классов.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Comic Sans MS" pitchFamily="66" charset="0"/>
                <a:cs typeface="Arial" charset="0"/>
              </a:rPr>
              <a:t>Педагогический стаж -24 года. Высшая квалификационная категория.</a:t>
            </a:r>
          </a:p>
        </p:txBody>
      </p:sp>
      <p:pic>
        <p:nvPicPr>
          <p:cNvPr id="5125" name="Picture 5" descr="DSC0nnn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0438" y="1700213"/>
            <a:ext cx="4254500" cy="48974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60350"/>
            <a:ext cx="7558088" cy="612775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Comic Sans MS" pitchFamily="66" charset="0"/>
                <a:cs typeface="Arial" charset="0"/>
              </a:rPr>
              <a:t>Система повышения квалификации.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052513"/>
            <a:ext cx="8135938" cy="43211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chemeClr val="folHlink"/>
                </a:solidFill>
                <a:latin typeface="Comic Sans MS" pitchFamily="66" charset="0"/>
                <a:cs typeface="Arial" charset="0"/>
              </a:rPr>
              <a:t>2008 г.</a:t>
            </a:r>
            <a:r>
              <a:rPr lang="ru-RU" sz="2000" smtClean="0">
                <a:latin typeface="Comic Sans MS" pitchFamily="66" charset="0"/>
                <a:cs typeface="Arial" charset="0"/>
              </a:rPr>
              <a:t> ГОУДПО ПИРО» Программа « Психолого- педагогическое обеспечение образовательного процесса»- 72 часа.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chemeClr val="folHlink"/>
                </a:solidFill>
                <a:latin typeface="Comic Sans MS" pitchFamily="66" charset="0"/>
                <a:cs typeface="Arial" charset="0"/>
              </a:rPr>
              <a:t>2013г.</a:t>
            </a:r>
            <a:r>
              <a:rPr lang="ru-RU" sz="2000" smtClean="0">
                <a:latin typeface="Comic Sans MS" pitchFamily="66" charset="0"/>
                <a:cs typeface="Arial" charset="0"/>
              </a:rPr>
              <a:t> Дистанционный курс « Игровые методы коррекции трудностей обучения младших школьников»Виртуального университета сети работников образования </a:t>
            </a:r>
            <a:r>
              <a:rPr lang="en-US" sz="2000" smtClean="0">
                <a:latin typeface="Comic Sans MS" pitchFamily="66" charset="0"/>
                <a:cs typeface="Arial" charset="0"/>
              </a:rPr>
              <a:t>nsportal.ru</a:t>
            </a:r>
            <a:endParaRPr lang="ru-RU" sz="2000" smtClean="0">
              <a:latin typeface="Comic Sans MS" pitchFamily="66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chemeClr val="folHlink"/>
                </a:solidFill>
                <a:latin typeface="Comic Sans MS" pitchFamily="66" charset="0"/>
                <a:cs typeface="Arial" charset="0"/>
              </a:rPr>
              <a:t>201</a:t>
            </a:r>
            <a:r>
              <a:rPr lang="en-US" sz="2000" smtClean="0">
                <a:solidFill>
                  <a:schemeClr val="folHlink"/>
                </a:solidFill>
                <a:latin typeface="Comic Sans MS" pitchFamily="66" charset="0"/>
                <a:cs typeface="Arial" charset="0"/>
              </a:rPr>
              <a:t>3</a:t>
            </a:r>
            <a:r>
              <a:rPr lang="ru-RU" sz="2000" smtClean="0">
                <a:solidFill>
                  <a:schemeClr val="folHlink"/>
                </a:solidFill>
                <a:latin typeface="Comic Sans MS" pitchFamily="66" charset="0"/>
                <a:cs typeface="Arial" charset="0"/>
              </a:rPr>
              <a:t> г.</a:t>
            </a:r>
            <a:r>
              <a:rPr lang="ru-RU" sz="2000" smtClean="0">
                <a:latin typeface="Comic Sans MS" pitchFamily="66" charset="0"/>
                <a:cs typeface="Arial" charset="0"/>
              </a:rPr>
              <a:t>Дистанционный курс « Практическая педагогика  в начальной школе: теория и технология дифференцированного обучения в начальной школе» Виртуального университета сети работников образования </a:t>
            </a:r>
            <a:r>
              <a:rPr lang="en-US" sz="2000" smtClean="0">
                <a:latin typeface="Comic Sans MS" pitchFamily="66" charset="0"/>
                <a:cs typeface="Arial" charset="0"/>
              </a:rPr>
              <a:t>nsportal.ru</a:t>
            </a:r>
            <a:endParaRPr lang="ru-RU" sz="2000" smtClean="0">
              <a:latin typeface="Comic Sans MS" pitchFamily="66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Comic Sans MS" pitchFamily="66" charset="0"/>
                <a:cs typeface="Arial" charset="0"/>
              </a:rPr>
              <a:t> </a:t>
            </a:r>
            <a:r>
              <a:rPr lang="ru-RU" sz="2000" smtClean="0">
                <a:solidFill>
                  <a:schemeClr val="folHlink"/>
                </a:solidFill>
                <a:latin typeface="Comic Sans MS" pitchFamily="66" charset="0"/>
                <a:cs typeface="Arial" charset="0"/>
              </a:rPr>
              <a:t>2013г. </a:t>
            </a:r>
            <a:r>
              <a:rPr lang="ru-RU" sz="2000" smtClean="0">
                <a:latin typeface="Comic Sans MS" pitchFamily="66" charset="0"/>
                <a:cs typeface="Arial" charset="0"/>
              </a:rPr>
              <a:t>Дистанционный курс « Текстовый редактор </a:t>
            </a:r>
            <a:r>
              <a:rPr lang="en-US" sz="2000" smtClean="0">
                <a:latin typeface="Comic Sans MS" pitchFamily="66" charset="0"/>
                <a:cs typeface="Arial" charset="0"/>
              </a:rPr>
              <a:t>MSWord2007</a:t>
            </a:r>
            <a:r>
              <a:rPr lang="ru-RU" sz="2000" smtClean="0">
                <a:latin typeface="Comic Sans MS" pitchFamily="66" charset="0"/>
                <a:cs typeface="Arial" charset="0"/>
              </a:rPr>
              <a:t>» Виртуального университета сети работников образования </a:t>
            </a:r>
            <a:r>
              <a:rPr lang="en-US" sz="2000" smtClean="0">
                <a:latin typeface="Comic Sans MS" pitchFamily="66" charset="0"/>
                <a:cs typeface="Arial" charset="0"/>
              </a:rPr>
              <a:t>nsportal.ru</a:t>
            </a:r>
            <a:endParaRPr lang="ru-RU" sz="2000" smtClean="0">
              <a:latin typeface="Comic Sans MS" pitchFamily="66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solidFill>
                  <a:schemeClr val="folHlink"/>
                </a:solidFill>
                <a:latin typeface="Comic Sans MS" pitchFamily="66" charset="0"/>
                <a:cs typeface="Arial" charset="0"/>
              </a:rPr>
              <a:t>2013г. </a:t>
            </a:r>
            <a:r>
              <a:rPr lang="ru-RU" sz="2000" smtClean="0">
                <a:latin typeface="Comic Sans MS" pitchFamily="66" charset="0"/>
                <a:cs typeface="Arial" charset="0"/>
              </a:rPr>
              <a:t>Дистанционный курс «Тренинг « Эффективный учитель» Виртуального университета сети работников образования </a:t>
            </a:r>
            <a:r>
              <a:rPr lang="en-US" sz="2000" smtClean="0">
                <a:latin typeface="Comic Sans MS" pitchFamily="66" charset="0"/>
                <a:cs typeface="Arial" charset="0"/>
              </a:rPr>
              <a:t>nsportal.ru</a:t>
            </a:r>
            <a:endParaRPr lang="ru-RU" sz="2000" smtClean="0">
              <a:latin typeface="Comic Sans MS" pitchFamily="66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>
              <a:latin typeface="Comic Sans MS" pitchFamily="66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smtClean="0"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6870700" cy="1044575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  <a:cs typeface="Arial" charset="0"/>
              </a:rPr>
              <a:t>Мои печатные работы.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solidFill>
            <a:schemeClr val="bg1"/>
          </a:solidFill>
          <a:ln>
            <a:solidFill>
              <a:schemeClr val="folHlink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600" smtClean="0">
                <a:solidFill>
                  <a:schemeClr val="hlink"/>
                </a:solidFill>
                <a:latin typeface="Comic Sans MS" pitchFamily="66" charset="0"/>
                <a:cs typeface="Arial" charset="0"/>
              </a:rPr>
              <a:t>1.</a:t>
            </a:r>
            <a:r>
              <a:rPr lang="ru-RU" sz="1600" smtClean="0">
                <a:solidFill>
                  <a:schemeClr val="hlink"/>
                </a:solidFill>
                <a:latin typeface="Comic Sans MS" pitchFamily="66" charset="0"/>
                <a:cs typeface="Arial" charset="0"/>
                <a:hlinkClick r:id="rId2"/>
              </a:rPr>
              <a:t>«Учёт психологических особенностей умственно отсталых школьников в учебной деятельности»</a:t>
            </a:r>
            <a:r>
              <a:rPr lang="ru-RU" sz="1600" smtClean="0">
                <a:solidFill>
                  <a:schemeClr val="hlink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1600" smtClean="0">
                <a:solidFill>
                  <a:schemeClr val="hlink"/>
                </a:solidFill>
                <a:latin typeface="Comic Sans MS" pitchFamily="66" charset="0"/>
                <a:cs typeface="Arial" charset="0"/>
                <a:hlinkClick r:id="rId3"/>
              </a:rPr>
              <a:t>http://nsportal.ru/node/792755</a:t>
            </a:r>
            <a:endParaRPr lang="en-US" sz="1600" smtClean="0">
              <a:solidFill>
                <a:schemeClr val="hlink"/>
              </a:solidFill>
              <a:latin typeface="Comic Sans MS" pitchFamily="66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sz="1600" smtClean="0">
                <a:solidFill>
                  <a:schemeClr val="hlink"/>
                </a:solidFill>
                <a:latin typeface="Comic Sans MS" pitchFamily="66" charset="0"/>
                <a:cs typeface="Arial" charset="0"/>
              </a:rPr>
              <a:t>2.«</a:t>
            </a:r>
            <a:r>
              <a:rPr lang="en-US" sz="1600" smtClean="0">
                <a:solidFill>
                  <a:schemeClr val="hlink"/>
                </a:solidFill>
                <a:latin typeface="Comic Sans MS" pitchFamily="66" charset="0"/>
                <a:cs typeface="Arial" charset="0"/>
                <a:hlinkClick r:id="rId4"/>
              </a:rPr>
              <a:t>Коррекционная работа по развитию лексико-грамматической стороны речи у умственно отсталых школьников.</a:t>
            </a:r>
            <a:r>
              <a:rPr lang="ru-RU" sz="1600" smtClean="0">
                <a:solidFill>
                  <a:schemeClr val="hlink"/>
                </a:solidFill>
                <a:latin typeface="Comic Sans MS" pitchFamily="66" charset="0"/>
                <a:cs typeface="Arial" charset="0"/>
              </a:rPr>
              <a:t>» </a:t>
            </a:r>
            <a:r>
              <a:rPr lang="en-US" sz="1600" smtClean="0">
                <a:solidFill>
                  <a:schemeClr val="hlink"/>
                </a:solidFill>
                <a:latin typeface="Comic Sans MS" pitchFamily="66" charset="0"/>
                <a:cs typeface="Arial" charset="0"/>
              </a:rPr>
              <a:t>http://nsportal.ru/node/79</a:t>
            </a:r>
            <a:r>
              <a:rPr lang="ru-RU" sz="1600" smtClean="0">
                <a:solidFill>
                  <a:schemeClr val="hlink"/>
                </a:solidFill>
                <a:latin typeface="Comic Sans MS" pitchFamily="66" charset="0"/>
                <a:cs typeface="Arial" charset="0"/>
              </a:rPr>
              <a:t>5601</a:t>
            </a:r>
            <a:endParaRPr lang="en-US" sz="1600" smtClean="0">
              <a:solidFill>
                <a:schemeClr val="hlink"/>
              </a:solidFill>
              <a:latin typeface="Comic Sans MS" pitchFamily="66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sz="1600" smtClean="0">
                <a:solidFill>
                  <a:schemeClr val="hlink"/>
                </a:solidFill>
                <a:latin typeface="Comic Sans MS" pitchFamily="66" charset="0"/>
                <a:cs typeface="Arial" charset="0"/>
              </a:rPr>
              <a:t>3.«Психолого-педагогическая характеристика ребенка с расстройствами аутистического спектра» </a:t>
            </a:r>
            <a:r>
              <a:rPr lang="en-US" sz="1600" smtClean="0">
                <a:solidFill>
                  <a:schemeClr val="hlink"/>
                </a:solidFill>
                <a:latin typeface="Comic Sans MS" pitchFamily="66" charset="0"/>
                <a:cs typeface="Arial" charset="0"/>
              </a:rPr>
              <a:t>http://nsportal.ru/node/79</a:t>
            </a:r>
            <a:r>
              <a:rPr lang="ru-RU" sz="1600" smtClean="0">
                <a:solidFill>
                  <a:schemeClr val="hlink"/>
                </a:solidFill>
                <a:latin typeface="Comic Sans MS" pitchFamily="66" charset="0"/>
                <a:cs typeface="Arial" charset="0"/>
              </a:rPr>
              <a:t>5642</a:t>
            </a:r>
            <a:endParaRPr lang="en-US" sz="1600" smtClean="0">
              <a:solidFill>
                <a:schemeClr val="hlink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ru-RU" sz="1600" smtClean="0">
                <a:solidFill>
                  <a:schemeClr val="hlink"/>
                </a:solidFill>
                <a:latin typeface="Comic Sans MS" pitchFamily="66" charset="0"/>
                <a:cs typeface="Arial" charset="0"/>
              </a:rPr>
              <a:t>4. «</a:t>
            </a:r>
            <a:r>
              <a:rPr lang="ru-RU" sz="1600" smtClean="0">
                <a:solidFill>
                  <a:schemeClr val="hlink"/>
                </a:solidFill>
                <a:latin typeface="Comic Sans MS" pitchFamily="66" charset="0"/>
                <a:cs typeface="Arial" charset="0"/>
                <a:hlinkClick r:id="rId5"/>
              </a:rPr>
              <a:t>Развитие внимания у школьников с нарушением интеллекта в процессе решения арифметических задач. </a:t>
            </a:r>
            <a:r>
              <a:rPr lang="ru-RU" sz="1600" smtClean="0">
                <a:solidFill>
                  <a:schemeClr val="hlink"/>
                </a:solidFill>
                <a:latin typeface="Comic Sans MS" pitchFamily="66" charset="0"/>
                <a:cs typeface="Arial" charset="0"/>
              </a:rPr>
              <a:t>«</a:t>
            </a:r>
            <a:r>
              <a:rPr lang="en-US" sz="1600" smtClean="0">
                <a:solidFill>
                  <a:schemeClr val="hlink"/>
                </a:solidFill>
                <a:latin typeface="Comic Sans MS" pitchFamily="66" charset="0"/>
                <a:cs typeface="Arial" charset="0"/>
              </a:rPr>
              <a:t>http://nsportal.ru/node/7</a:t>
            </a:r>
            <a:r>
              <a:rPr lang="ru-RU" sz="1600" smtClean="0">
                <a:solidFill>
                  <a:schemeClr val="hlink"/>
                </a:solidFill>
                <a:latin typeface="Comic Sans MS" pitchFamily="66" charset="0"/>
                <a:cs typeface="Arial" charset="0"/>
              </a:rPr>
              <a:t>94127</a:t>
            </a:r>
            <a:endParaRPr lang="en-US" sz="1600" smtClean="0">
              <a:solidFill>
                <a:schemeClr val="hlink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ru-RU" sz="1600" smtClean="0">
                <a:solidFill>
                  <a:schemeClr val="hlink"/>
                </a:solidFill>
                <a:latin typeface="Comic Sans MS" pitchFamily="66" charset="0"/>
                <a:cs typeface="Arial" charset="0"/>
              </a:rPr>
              <a:t>5. «Монтессори- технологии в развитии детей со сложным дефектом.» Сборник статей</a:t>
            </a:r>
            <a:r>
              <a:rPr lang="en-US" sz="1600" smtClean="0">
                <a:solidFill>
                  <a:schemeClr val="hlink"/>
                </a:solidFill>
                <a:latin typeface="Comic Sans MS" pitchFamily="66" charset="0"/>
                <a:cs typeface="Arial" charset="0"/>
              </a:rPr>
              <a:t> IX </a:t>
            </a:r>
            <a:r>
              <a:rPr lang="ru-RU" sz="1600" smtClean="0">
                <a:solidFill>
                  <a:schemeClr val="hlink"/>
                </a:solidFill>
                <a:latin typeface="Comic Sans MS" pitchFamily="66" charset="0"/>
                <a:cs typeface="Arial" charset="0"/>
              </a:rPr>
              <a:t>Всероссийской научно- практической конференции с международным участием « Артёмовские чтения» Пенза 2013г. 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188913"/>
            <a:ext cx="6407150" cy="936625"/>
          </a:xfrm>
        </p:spPr>
        <p:txBody>
          <a:bodyPr/>
          <a:lstStyle/>
          <a:p>
            <a:r>
              <a:rPr lang="en-US" sz="1800" b="1" smtClean="0">
                <a:latin typeface="Comic Sans MS" pitchFamily="66" charset="0"/>
                <a:cs typeface="Arial" charset="0"/>
              </a:rPr>
              <a:t> </a:t>
            </a:r>
            <a:r>
              <a:rPr lang="ru-RU" sz="1800" b="1" smtClean="0">
                <a:latin typeface="Comic Sans MS" pitchFamily="66" charset="0"/>
                <a:cs typeface="Arial" charset="0"/>
              </a:rPr>
              <a:t>Я считаю, что учитель перестает быть учителем, если не стремится к самообразованию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76600" y="1828800"/>
            <a:ext cx="2663825" cy="33289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b="1" smtClean="0">
              <a:latin typeface="Comic Sans MS" pitchFamily="66" charset="0"/>
              <a:cs typeface="Arial" charset="0"/>
            </a:endParaRPr>
          </a:p>
        </p:txBody>
      </p:sp>
      <p:pic>
        <p:nvPicPr>
          <p:cNvPr id="11273" name="Picture 9" descr="mm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844675"/>
            <a:ext cx="2652713" cy="33575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44675"/>
            <a:ext cx="7878763" cy="2663825"/>
          </a:xfrm>
        </p:spPr>
        <p:txBody>
          <a:bodyPr/>
          <a:lstStyle/>
          <a:p>
            <a:pPr eaLnBrk="1" hangingPunct="1"/>
            <a:r>
              <a:rPr lang="ru-RU" sz="1800" b="1" smtClean="0">
                <a:latin typeface="Comic Sans MS" pitchFamily="66" charset="0"/>
                <a:cs typeface="Arial" charset="0"/>
              </a:rPr>
              <a:t>Я считаю, что на уроке  должно сочетаться несколько творческих видов деятельности, которые позволят ребенку наиболее эффективно и полно усвоить необходимый материал и использовать свои достижения для дальнейшего обучения…</a:t>
            </a:r>
            <a:br>
              <a:rPr lang="ru-RU" sz="1800" b="1" smtClean="0">
                <a:latin typeface="Comic Sans MS" pitchFamily="66" charset="0"/>
                <a:cs typeface="Arial" charset="0"/>
              </a:rPr>
            </a:br>
            <a:endParaRPr lang="ru-RU" sz="1800" b="1" smtClean="0"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0" name="Rectangle 3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1400" b="1" i="1" smtClean="0">
                <a:latin typeface="Comic Sans MS" pitchFamily="66" charset="0"/>
                <a:cs typeface="Arial" charset="0"/>
              </a:rPr>
              <a:t>Если учитель имеет только любовь к делу, он будет хороший учитель. Если учитель имеет только любовь к ученику, как отец, мать, - он будет лучше того учителя, который прочел все книги, но не имеет любви ни к делу, ни к ученикам. Если учитель соединяет в себе любовь к делу и к ученикам, он - совершенный учитель. - Л. Толстой</a:t>
            </a:r>
          </a:p>
        </p:txBody>
      </p:sp>
      <p:sp>
        <p:nvSpPr>
          <p:cNvPr id="7207" name="Rectangle 3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2060575"/>
            <a:ext cx="3771900" cy="3657600"/>
          </a:xfrm>
        </p:spPr>
        <p:txBody>
          <a:bodyPr/>
          <a:lstStyle/>
          <a:p>
            <a:endParaRPr lang="ru-RU" sz="280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7208" name="Rectangle 4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16463" y="1844675"/>
            <a:ext cx="3771900" cy="3657600"/>
          </a:xfrm>
        </p:spPr>
        <p:txBody>
          <a:bodyPr/>
          <a:lstStyle/>
          <a:p>
            <a:endParaRPr lang="ru-RU" sz="2800" smtClean="0">
              <a:latin typeface="Comic Sans MS" pitchFamily="66" charset="0"/>
              <a:cs typeface="Arial" charset="0"/>
            </a:endParaRPr>
          </a:p>
        </p:txBody>
      </p:sp>
      <p:pic>
        <p:nvPicPr>
          <p:cNvPr id="7205" name="Picture 37" descr="DSC00268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989138"/>
            <a:ext cx="3744913" cy="3671887"/>
          </a:xfrm>
        </p:spPr>
      </p:pic>
      <p:pic>
        <p:nvPicPr>
          <p:cNvPr id="7206" name="Picture 38" descr="DSC00269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916113"/>
            <a:ext cx="4105275" cy="3744912"/>
          </a:xfr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2349500"/>
            <a:ext cx="7696200" cy="3657600"/>
          </a:xfrm>
        </p:spPr>
        <p:txBody>
          <a:bodyPr/>
          <a:lstStyle/>
          <a:p>
            <a:r>
              <a:rPr lang="ru-RU" b="1" smtClean="0">
                <a:latin typeface="Comic Sans MS" pitchFamily="66" charset="0"/>
                <a:cs typeface="Arial" charset="0"/>
              </a:rPr>
              <a:t>Никто не может быть хорошим учителем без чувства тёплой привязанности к своим ученикам и искреннего желания преподать им то, что, по его мнению, является важным. </a:t>
            </a:r>
            <a:endParaRPr lang="ru-RU" i="1" smtClean="0">
              <a:latin typeface="Comic Sans MS" pitchFamily="66" charset="0"/>
              <a:cs typeface="Arial" charset="0"/>
            </a:endParaRPr>
          </a:p>
          <a:p>
            <a:r>
              <a:rPr lang="ru-RU" i="1" smtClean="0">
                <a:latin typeface="Comic Sans MS" pitchFamily="66" charset="0"/>
                <a:cs typeface="Arial" charset="0"/>
              </a:rPr>
              <a:t>Бертран Рассел.</a:t>
            </a:r>
            <a:endParaRPr lang="en-US" i="1" smtClean="0">
              <a:latin typeface="Comic Sans MS" pitchFamily="66" charset="0"/>
              <a:cs typeface="Arial" charset="0"/>
            </a:endParaRPr>
          </a:p>
          <a:p>
            <a:pPr>
              <a:buFontTx/>
              <a:buNone/>
            </a:pPr>
            <a:endParaRPr lang="ru-RU" i="1" smtClean="0"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rayons">
  <a:themeElements>
    <a:clrScheme name="Crayons 4">
      <a:dk1>
        <a:srgbClr val="808000"/>
      </a:dk1>
      <a:lt1>
        <a:srgbClr val="FFFFFF"/>
      </a:lt1>
      <a:dk2>
        <a:srgbClr val="336600"/>
      </a:dk2>
      <a:lt2>
        <a:srgbClr val="FFFFFF"/>
      </a:lt2>
      <a:accent1>
        <a:srgbClr val="99CC00"/>
      </a:accent1>
      <a:accent2>
        <a:srgbClr val="003300"/>
      </a:accent2>
      <a:accent3>
        <a:srgbClr val="ADB8AA"/>
      </a:accent3>
      <a:accent4>
        <a:srgbClr val="DADADA"/>
      </a:accent4>
      <a:accent5>
        <a:srgbClr val="CAE2AA"/>
      </a:accent5>
      <a:accent6>
        <a:srgbClr val="002D00"/>
      </a:accent6>
      <a:hlink>
        <a:srgbClr val="CCCC00"/>
      </a:hlink>
      <a:folHlink>
        <a:srgbClr val="CCFF33"/>
      </a:folHlink>
    </a:clrScheme>
    <a:fontScheme name="1_Crayon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470</Words>
  <Application>Microsoft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Comic Sans MS</vt:lpstr>
      <vt:lpstr>Arial</vt:lpstr>
      <vt:lpstr>Calibri</vt:lpstr>
      <vt:lpstr>1_Crayons</vt:lpstr>
      <vt:lpstr>Презентация Microsoft Office PowerPoint 97-2003</vt:lpstr>
      <vt:lpstr>Портфолио учителя МБОУ СОШ №30 г. Пензы  Яцко Галины Николаевны.</vt:lpstr>
      <vt:lpstr>Образование-высшее.</vt:lpstr>
      <vt:lpstr>Педагогический стаж -24 года. Высшая квалификационная категория.</vt:lpstr>
      <vt:lpstr>Система повышения квалификации.</vt:lpstr>
      <vt:lpstr>Мои печатные работы.</vt:lpstr>
      <vt:lpstr> Я считаю, что учитель перестает быть учителем, если не стремится к самообразованию</vt:lpstr>
      <vt:lpstr>Я считаю, что на уроке  должно сочетаться несколько творческих видов деятельности, которые позволят ребенку наиболее эффективно и полно усвоить необходимый материал и использовать свои достижения для дальнейшего обучения… </vt:lpstr>
      <vt:lpstr>Если учитель имеет только любовь к делу, он будет хороший учитель. Если учитель имеет только любовь к ученику, как отец, мать, - он будет лучше того учителя, который прочел все книги, но не имеет любви ни к делу, ни к ученикам. Если учитель соединяет в себе любовь к делу и к ученикам, он - совершенный учитель. - Л. Толстой</vt:lpstr>
      <vt:lpstr>Слайд 9</vt:lpstr>
      <vt:lpstr>Я считаю своей главнейшей задачей –  постоянное и заботливое наблюдение за интересами  учащихся, так как они показывают уровень развития, которого ребенок достиг. Интерес – это  всегда признак стоящей за ним способности.</vt:lpstr>
      <vt:lpstr>Слайд 11</vt:lpstr>
      <vt:lpstr>Я считаю, что в школе следует начинать и продолжать те виды деятельности, с которыми ребенок уже был знаком в домашних условиях. </vt:lpstr>
      <vt:lpstr>Образовательный процесс имеет две стороны: психическую и социальную.  Я считаю, что ни одна из сторон не может быть подчинена другой. Собственные инстинкты и способности ребенка являются исходным материалом и отправной точкой всего образования, но без пристального внимания к психическим процессам и деятельности личности, образовательный процесс будет стихийным и произвольным. </vt:lpstr>
      <vt:lpstr>Подробнее о работе можно узнать в моем блоге по адресу: http://nsportal.ru/galina-nikolaevna-yatsko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Галина Яцко</dc:creator>
  <cp:lastModifiedBy>Admin</cp:lastModifiedBy>
  <cp:revision>32</cp:revision>
  <dcterms:created xsi:type="dcterms:W3CDTF">2012-09-03T18:40:33Z</dcterms:created>
  <dcterms:modified xsi:type="dcterms:W3CDTF">2013-10-03T17:29:52Z</dcterms:modified>
</cp:coreProperties>
</file>