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8" r:id="rId6"/>
    <p:sldId id="264" r:id="rId7"/>
    <p:sldId id="265" r:id="rId8"/>
    <p:sldId id="260" r:id="rId9"/>
    <p:sldId id="272" r:id="rId10"/>
    <p:sldId id="263" r:id="rId11"/>
    <p:sldId id="261" r:id="rId12"/>
    <p:sldId id="266" r:id="rId13"/>
    <p:sldId id="267" r:id="rId14"/>
    <p:sldId id="273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</p:showPr>
  <p:clrMru>
    <a:srgbClr val="2400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9" autoAdjust="0"/>
    <p:restoredTop sz="94670" autoAdjust="0"/>
  </p:normalViewPr>
  <p:slideViewPr>
    <p:cSldViewPr>
      <p:cViewPr>
        <p:scale>
          <a:sx n="100" d="100"/>
          <a:sy n="100" d="100"/>
        </p:scale>
        <p:origin x="-90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7A785-5A64-464D-99C3-2D2B69960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0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7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8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pitchFamily="34" charset="0"/>
              </a:defRPr>
            </a:lvl1pPr>
          </a:lstStyle>
          <a:p>
            <a:pPr>
              <a:defRPr/>
            </a:pPr>
            <a:fld id="{F2B06512-F20E-4CD7-8A2F-7CE53E16D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node/792755" TargetMode="External"/><Relationship Id="rId2" Type="http://schemas.openxmlformats.org/officeDocument/2006/relationships/hyperlink" Target="http://nsportal.ru/shkola/korrektsionnaya-pedagogika/library/uchyot-psikhologicheskikh-osobennostey-umstvenno-otstalykh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nsportal.ru/shkola/korrektsionnaya-pedagogika/library/razvitie-vnimaniya-u-shkolnikov-s-narusheniem-intellekta-v" TargetMode="External"/><Relationship Id="rId4" Type="http://schemas.openxmlformats.org/officeDocument/2006/relationships/hyperlink" Target="http://nsportal.ru/shkola/korrektsionnaya-pedagogika/library/korrektsionnaya-rabota-po-razvitiyu-leksik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3438" y="333375"/>
            <a:ext cx="4105275" cy="36004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Портфолио учителя</a:t>
            </a:r>
            <a:r>
              <a:rPr lang="en-US" sz="360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ru-RU" sz="360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МБОУ СОШ №30 г. Пензы </a:t>
            </a:r>
            <a:br>
              <a:rPr lang="ru-RU" sz="360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</a:br>
            <a:r>
              <a:rPr lang="ru-RU" sz="3600" smtClean="0">
                <a:solidFill>
                  <a:schemeClr val="tx1"/>
                </a:solidFill>
                <a:latin typeface="Comic Sans MS" pitchFamily="66" charset="0"/>
                <a:cs typeface="Arial" charset="0"/>
              </a:rPr>
              <a:t>Яцко Галины Николаевны.</a:t>
            </a:r>
          </a:p>
        </p:txBody>
      </p:sp>
      <p:pic>
        <p:nvPicPr>
          <p:cNvPr id="3078" name="Picture 6" descr="DSC001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5056188" cy="59324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400" b="1" smtClean="0">
                <a:latin typeface="Comic Sans MS" pitchFamily="66" charset="0"/>
                <a:cs typeface="Arial" charset="0"/>
              </a:rPr>
              <a:t>Я считаю своей главнейшей задачей –  постоянное и заботливое наблюдение за интересами  учащихся, так как они показывают уровень развития, которого ребенок достиг. Интерес – это  всегда признак стоящей за ним способности.</a:t>
            </a:r>
          </a:p>
        </p:txBody>
      </p:sp>
      <p:pic>
        <p:nvPicPr>
          <p:cNvPr id="10249" name="Picture 9" descr="20130926_105355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63875" y="2276475"/>
            <a:ext cx="3446463" cy="3097213"/>
          </a:xfr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692150"/>
            <a:ext cx="6870700" cy="1600200"/>
          </a:xfrm>
        </p:spPr>
        <p:txBody>
          <a:bodyPr/>
          <a:lstStyle/>
          <a:p>
            <a:r>
              <a:rPr lang="ru-RU" sz="2000" smtClean="0">
                <a:latin typeface="Comic Sans MS" pitchFamily="66" charset="0"/>
                <a:cs typeface="Arial" charset="0"/>
              </a:rPr>
              <a:t>"С детьми всегда должна быть рядом,</a:t>
            </a:r>
            <a:br>
              <a:rPr lang="ru-RU" sz="2000" smtClean="0">
                <a:latin typeface="Comic Sans MS" pitchFamily="66" charset="0"/>
                <a:cs typeface="Arial" charset="0"/>
              </a:rPr>
            </a:br>
            <a:r>
              <a:rPr lang="ru-RU" sz="2000" smtClean="0">
                <a:latin typeface="Comic Sans MS" pitchFamily="66" charset="0"/>
                <a:cs typeface="Arial" charset="0"/>
              </a:rPr>
              <a:t>Даря тепло и согревая взглядом,</a:t>
            </a:r>
            <a:br>
              <a:rPr lang="ru-RU" sz="2000" smtClean="0">
                <a:latin typeface="Comic Sans MS" pitchFamily="66" charset="0"/>
                <a:cs typeface="Arial" charset="0"/>
              </a:rPr>
            </a:br>
            <a:r>
              <a:rPr lang="ru-RU" sz="2000" smtClean="0">
                <a:latin typeface="Comic Sans MS" pitchFamily="66" charset="0"/>
                <a:cs typeface="Arial" charset="0"/>
              </a:rPr>
              <a:t>Их в мир прекрасного вести,</a:t>
            </a:r>
            <a:br>
              <a:rPr lang="ru-RU" sz="2000" smtClean="0">
                <a:latin typeface="Comic Sans MS" pitchFamily="66" charset="0"/>
                <a:cs typeface="Arial" charset="0"/>
              </a:rPr>
            </a:br>
            <a:r>
              <a:rPr lang="ru-RU" sz="2000" smtClean="0">
                <a:latin typeface="Comic Sans MS" pitchFamily="66" charset="0"/>
                <a:cs typeface="Arial" charset="0"/>
              </a:rPr>
              <a:t>И помнить заповедь "Не навреди!"</a:t>
            </a:r>
            <a:r>
              <a:rPr lang="ru-RU" sz="4000" smtClean="0">
                <a:latin typeface="Comic Sans MS" pitchFamily="66" charset="0"/>
                <a:cs typeface="Arial" charset="0"/>
              </a:rPr>
              <a:t/>
            </a:r>
            <a:br>
              <a:rPr lang="ru-RU" sz="4000" smtClean="0">
                <a:latin typeface="Comic Sans MS" pitchFamily="66" charset="0"/>
                <a:cs typeface="Arial" charset="0"/>
              </a:rPr>
            </a:br>
            <a:endParaRPr lang="ru-RU" sz="4000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7696200" cy="36576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1800" b="1" smtClean="0">
              <a:latin typeface="Comic Sans MS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1800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8223" name="Picture 31" descr="DSC00267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584450" y="1828800"/>
            <a:ext cx="3898900" cy="36576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 smtClean="0">
                <a:latin typeface="Comic Sans MS" pitchFamily="66" charset="0"/>
                <a:cs typeface="Arial" charset="0"/>
              </a:rPr>
              <a:t>Я считаю, что в школе следует начинать и продолжать те виды деятельности, с которыми ребенок уже был знаком в домашних условиях.</a:t>
            </a:r>
            <a:r>
              <a:rPr lang="ru-RU" sz="3200" b="1" smtClean="0">
                <a:latin typeface="Comic Sans MS" pitchFamily="66" charset="0"/>
                <a:cs typeface="Arial" charset="0"/>
              </a:rPr>
              <a:t/>
            </a:r>
            <a:br>
              <a:rPr lang="ru-RU" sz="3200" b="1" smtClean="0">
                <a:latin typeface="Comic Sans MS" pitchFamily="66" charset="0"/>
                <a:cs typeface="Arial" charset="0"/>
              </a:rPr>
            </a:br>
            <a:endParaRPr lang="ru-RU" sz="3200" b="1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13321" name="Picture 9" descr="DSC00273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95500" y="1828800"/>
            <a:ext cx="4876800" cy="36576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971550" y="1484313"/>
            <a:ext cx="6870700" cy="4464050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Comic Sans MS" pitchFamily="66" charset="0"/>
                <a:cs typeface="Arial" charset="0"/>
              </a:rPr>
              <a:t>Образовательный процесс имеет две стороны: психическую и социальную. </a:t>
            </a:r>
            <a:br>
              <a:rPr lang="ru-RU" sz="2000" b="1" smtClean="0">
                <a:latin typeface="Comic Sans MS" pitchFamily="66" charset="0"/>
                <a:cs typeface="Arial" charset="0"/>
              </a:rPr>
            </a:br>
            <a:r>
              <a:rPr lang="ru-RU" sz="2000" b="1" smtClean="0">
                <a:latin typeface="Comic Sans MS" pitchFamily="66" charset="0"/>
                <a:cs typeface="Arial" charset="0"/>
              </a:rPr>
              <a:t>Я считаю, что ни одна из сторон не может быть подчинена другой.</a:t>
            </a:r>
            <a:br>
              <a:rPr lang="ru-RU" sz="2000" b="1" smtClean="0">
                <a:latin typeface="Comic Sans MS" pitchFamily="66" charset="0"/>
                <a:cs typeface="Arial" charset="0"/>
              </a:rPr>
            </a:br>
            <a:r>
              <a:rPr lang="ru-RU" sz="2000" b="1" smtClean="0">
                <a:latin typeface="Comic Sans MS" pitchFamily="66" charset="0"/>
                <a:cs typeface="Arial" charset="0"/>
              </a:rPr>
              <a:t>Собственные инстинкты и способности ребенка являются исходным материалом и отправной точкой всего образования, но без пристального внимания к психическим процессам и деятельности личности, образовательный процесс будет стихийным и произвольным.</a:t>
            </a:r>
            <a:r>
              <a:rPr lang="ru-RU" sz="4000" b="1" smtClean="0">
                <a:latin typeface="Comic Sans MS" pitchFamily="66" charset="0"/>
                <a:cs typeface="Arial" charset="0"/>
              </a:rPr>
              <a:t/>
            </a:r>
            <a:br>
              <a:rPr lang="ru-RU" sz="4000" b="1" smtClean="0">
                <a:latin typeface="Comic Sans MS" pitchFamily="66" charset="0"/>
                <a:cs typeface="Arial" charset="0"/>
              </a:rPr>
            </a:br>
            <a:endParaRPr lang="ru-RU" sz="4000" b="1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15888"/>
            <a:ext cx="6870700" cy="1600200"/>
          </a:xfrm>
        </p:spPr>
        <p:txBody>
          <a:bodyPr/>
          <a:lstStyle/>
          <a:p>
            <a:r>
              <a:rPr lang="ru-RU" sz="2000" smtClean="0">
                <a:latin typeface="Comic Sans MS" pitchFamily="66" charset="0"/>
                <a:cs typeface="Arial" charset="0"/>
              </a:rPr>
              <a:t>Подробнее о работе можно узнать в моем блоге по адресу:</a:t>
            </a:r>
            <a:br>
              <a:rPr lang="ru-RU" sz="2000" smtClean="0">
                <a:latin typeface="Comic Sans MS" pitchFamily="66" charset="0"/>
                <a:cs typeface="Arial" charset="0"/>
              </a:rPr>
            </a:br>
            <a:r>
              <a:rPr lang="ru-RU" sz="2000" smtClean="0">
                <a:latin typeface="Comic Sans MS" pitchFamily="66" charset="0"/>
                <a:cs typeface="Arial" charset="0"/>
              </a:rPr>
              <a:t>http://</a:t>
            </a:r>
            <a:r>
              <a:rPr lang="en-US" sz="2000" smtClean="0">
                <a:latin typeface="Comic Sans MS" pitchFamily="66" charset="0"/>
                <a:cs typeface="Arial" charset="0"/>
              </a:rPr>
              <a:t>nsportal.ru/galina-nikolaevna-yatsko</a:t>
            </a:r>
            <a:r>
              <a:rPr lang="ru-RU" sz="2000" smtClean="0">
                <a:latin typeface="Comic Sans MS" pitchFamily="66" charset="0"/>
                <a:cs typeface="Arial" charset="0"/>
              </a:rPr>
              <a:t/>
            </a:r>
            <a:br>
              <a:rPr lang="ru-RU" sz="2000" smtClean="0">
                <a:latin typeface="Comic Sans MS" pitchFamily="66" charset="0"/>
                <a:cs typeface="Arial" charset="0"/>
              </a:rPr>
            </a:br>
            <a:endParaRPr lang="ru-RU" sz="2000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68612" name="Picture 4" descr="DSC00270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844675"/>
            <a:ext cx="3578225" cy="3657600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/>
          </p:cNvSpPr>
          <p:nvPr/>
        </p:nvSpPr>
        <p:spPr bwMode="auto">
          <a:xfrm>
            <a:off x="685800" y="1628775"/>
            <a:ext cx="76962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Заходите в гости на мой блог! </a:t>
            </a:r>
          </a:p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Comic Sans MS" pitchFamily="66" charset="0"/>
                <a:cs typeface="Arial" charset="0"/>
              </a:rPr>
              <a:t>Образование-высшее.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196975"/>
            <a:ext cx="8497888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Comic Sans MS" pitchFamily="66" charset="0"/>
                <a:cs typeface="Arial" charset="0"/>
              </a:rPr>
              <a:t>   В 1987г.окончила Городищенское педагогическое училище Пензенской области по специальности «Преподавание в начальных классах общеобразовательной школы.»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Comic Sans MS" pitchFamily="66" charset="0"/>
                <a:cs typeface="Arial" charset="0"/>
              </a:rPr>
              <a:t>   Квалификация: Учитель начальных классов.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Comic Sans MS" pitchFamily="66" charset="0"/>
                <a:cs typeface="Arial" charset="0"/>
              </a:rPr>
              <a:t> В 1992г. окончила Пензенский государственный институт им. В. Г. Белинского по специальности « Педагогика и методика начального обучения». Квалификация: учитель начальных классов.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Comic Sans MS" pitchFamily="66" charset="0"/>
                <a:cs typeface="Arial" charset="0"/>
              </a:rPr>
              <a:t>Педагогический стаж -24 года. Высшая квалификационная категория.</a:t>
            </a:r>
          </a:p>
        </p:txBody>
      </p:sp>
      <p:pic>
        <p:nvPicPr>
          <p:cNvPr id="5125" name="Picture 5" descr="DSC0nnn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0438" y="1700213"/>
            <a:ext cx="4254500" cy="48974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7558088" cy="612775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Comic Sans MS" pitchFamily="66" charset="0"/>
                <a:cs typeface="Arial" charset="0"/>
              </a:rPr>
              <a:t>Система повышения квалификации.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3"/>
            <a:ext cx="8135938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2008 г.</a:t>
            </a:r>
            <a:r>
              <a:rPr lang="ru-RU" sz="2000" smtClean="0">
                <a:latin typeface="Comic Sans MS" pitchFamily="66" charset="0"/>
                <a:cs typeface="Arial" charset="0"/>
              </a:rPr>
              <a:t> ГОУДПО ПИРО» Программа « Психолого- педагогическое обеспечение образовательного процесса»- 72 часа.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2013г.</a:t>
            </a:r>
            <a:r>
              <a:rPr lang="ru-RU" sz="2000" smtClean="0">
                <a:latin typeface="Comic Sans MS" pitchFamily="66" charset="0"/>
                <a:cs typeface="Arial" charset="0"/>
              </a:rPr>
              <a:t> Дистанционный курс « Игровые методы коррекции трудностей обучения младших школьников»Виртуального университета сети работников образования </a:t>
            </a:r>
            <a:r>
              <a:rPr lang="en-US" sz="2000" smtClean="0">
                <a:latin typeface="Comic Sans MS" pitchFamily="66" charset="0"/>
                <a:cs typeface="Arial" charset="0"/>
              </a:rPr>
              <a:t>nsportal.ru</a:t>
            </a:r>
            <a:endParaRPr lang="ru-RU" sz="20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201</a:t>
            </a:r>
            <a:r>
              <a:rPr lang="en-US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 г.</a:t>
            </a:r>
            <a:r>
              <a:rPr lang="ru-RU" sz="2000" smtClean="0">
                <a:latin typeface="Comic Sans MS" pitchFamily="66" charset="0"/>
                <a:cs typeface="Arial" charset="0"/>
              </a:rPr>
              <a:t>Дистанционный курс « Практическая педагогика  в начальной школе: теория и технология дифференцированного обучения в начальной школе» Виртуального университета сети работников образования </a:t>
            </a:r>
            <a:r>
              <a:rPr lang="en-US" sz="2000" smtClean="0">
                <a:latin typeface="Comic Sans MS" pitchFamily="66" charset="0"/>
                <a:cs typeface="Arial" charset="0"/>
              </a:rPr>
              <a:t>nsportal.ru</a:t>
            </a:r>
            <a:endParaRPr lang="ru-RU" sz="20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latin typeface="Comic Sans MS" pitchFamily="66" charset="0"/>
                <a:cs typeface="Arial" charset="0"/>
              </a:rPr>
              <a:t> </a:t>
            </a: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2013г. </a:t>
            </a:r>
            <a:r>
              <a:rPr lang="ru-RU" sz="2000" smtClean="0">
                <a:latin typeface="Comic Sans MS" pitchFamily="66" charset="0"/>
                <a:cs typeface="Arial" charset="0"/>
              </a:rPr>
              <a:t>Дистанционный курс « Текстовый редактор </a:t>
            </a:r>
            <a:r>
              <a:rPr lang="en-US" sz="2000" smtClean="0">
                <a:latin typeface="Comic Sans MS" pitchFamily="66" charset="0"/>
                <a:cs typeface="Arial" charset="0"/>
              </a:rPr>
              <a:t>MSWord2007</a:t>
            </a:r>
            <a:r>
              <a:rPr lang="ru-RU" sz="2000" smtClean="0">
                <a:latin typeface="Comic Sans MS" pitchFamily="66" charset="0"/>
                <a:cs typeface="Arial" charset="0"/>
              </a:rPr>
              <a:t>» Виртуального университета сети работников образования </a:t>
            </a:r>
            <a:r>
              <a:rPr lang="en-US" sz="2000" smtClean="0">
                <a:latin typeface="Comic Sans MS" pitchFamily="66" charset="0"/>
                <a:cs typeface="Arial" charset="0"/>
              </a:rPr>
              <a:t>nsportal.ru</a:t>
            </a:r>
            <a:endParaRPr lang="ru-RU" sz="20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2013г. </a:t>
            </a:r>
            <a:r>
              <a:rPr lang="ru-RU" sz="2000" smtClean="0">
                <a:latin typeface="Comic Sans MS" pitchFamily="66" charset="0"/>
                <a:cs typeface="Arial" charset="0"/>
              </a:rPr>
              <a:t>Дистанционный курс «Тренинг « Эффективный учитель» Виртуального университета сети работников образования </a:t>
            </a:r>
            <a:r>
              <a:rPr lang="en-US" sz="2000" smtClean="0">
                <a:latin typeface="Comic Sans MS" pitchFamily="66" charset="0"/>
                <a:cs typeface="Arial" charset="0"/>
              </a:rPr>
              <a:t>nsportal.ru</a:t>
            </a:r>
            <a:endParaRPr lang="ru-RU" sz="20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Comic Sans MS" pitchFamily="66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smtClean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pPr eaLnBrk="1" hangingPunct="1"/>
            <a:r>
              <a:rPr lang="ru-RU" smtClean="0">
                <a:latin typeface="Comic Sans MS" pitchFamily="66" charset="0"/>
                <a:cs typeface="Arial" charset="0"/>
              </a:rPr>
              <a:t>Мои печатные работы.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solidFill>
            <a:schemeClr val="bg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1.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  <a:hlinkClick r:id="rId2"/>
              </a:rPr>
              <a:t>«Учёт психологических особенностей умственно отсталых школьников в учебной деятельности»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  <a:hlinkClick r:id="rId3"/>
              </a:rPr>
              <a:t>http://nsportal.ru/node/792755</a:t>
            </a:r>
            <a:endParaRPr lang="en-US" sz="1600" smtClean="0">
              <a:solidFill>
                <a:schemeClr val="hlink"/>
              </a:solidFill>
              <a:latin typeface="Comic Sans MS" pitchFamily="66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2.«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  <a:hlinkClick r:id="rId4"/>
              </a:rPr>
              <a:t>Коррекционная работа по развитию лексико-грамматической стороны речи у умственно отсталых школьников.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» 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http://nsportal.ru/node/79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5601</a:t>
            </a:r>
            <a:endParaRPr lang="en-US" sz="1600" smtClean="0">
              <a:solidFill>
                <a:schemeClr val="hlink"/>
              </a:solidFill>
              <a:latin typeface="Comic Sans MS" pitchFamily="66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3.«Психолого-педагогическая характеристика ребенка с расстройствами аутистического спектра» 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http://nsportal.ru/node/79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5642</a:t>
            </a:r>
            <a:endParaRPr lang="en-US" sz="1600" smtClean="0">
              <a:solidFill>
                <a:schemeClr val="hlink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4. «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  <a:hlinkClick r:id="rId5"/>
              </a:rPr>
              <a:t>Развитие внимания у школьников с нарушением интеллекта в процессе решения арифметических задач. 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«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http://nsportal.ru/node/7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94127</a:t>
            </a:r>
            <a:endParaRPr lang="en-US" sz="1600" smtClean="0">
              <a:solidFill>
                <a:schemeClr val="hlink"/>
              </a:solidFill>
              <a:latin typeface="Comic Sans MS" pitchFamily="66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5. «Монтессори- технологии в развитии детей со сложным дефектом.» Сборник статей</a:t>
            </a:r>
            <a:r>
              <a:rPr lang="en-US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 IX </a:t>
            </a:r>
            <a:r>
              <a:rPr lang="ru-RU" sz="1600" smtClean="0">
                <a:solidFill>
                  <a:schemeClr val="hlink"/>
                </a:solidFill>
                <a:latin typeface="Comic Sans MS" pitchFamily="66" charset="0"/>
                <a:cs typeface="Arial" charset="0"/>
              </a:rPr>
              <a:t>Всероссийской научно- практической конференции с международным участием « Артёмовские чтения» Пенза 2013г.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88913"/>
            <a:ext cx="6407150" cy="936625"/>
          </a:xfrm>
        </p:spPr>
        <p:txBody>
          <a:bodyPr/>
          <a:lstStyle/>
          <a:p>
            <a:r>
              <a:rPr lang="en-US" sz="1800" b="1" smtClean="0">
                <a:latin typeface="Comic Sans MS" pitchFamily="66" charset="0"/>
                <a:cs typeface="Arial" charset="0"/>
              </a:rPr>
              <a:t> </a:t>
            </a:r>
            <a:r>
              <a:rPr lang="ru-RU" sz="1800" b="1" smtClean="0">
                <a:latin typeface="Comic Sans MS" pitchFamily="66" charset="0"/>
                <a:cs typeface="Arial" charset="0"/>
              </a:rPr>
              <a:t>Я считаю, что учитель перестает быть учителем, если не стремится к самообразованию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6600" y="1828800"/>
            <a:ext cx="2663825" cy="33289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b="1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11273" name="Picture 9" descr="m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844675"/>
            <a:ext cx="2652713" cy="33575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8243888" cy="1620838"/>
          </a:xfrm>
        </p:spPr>
        <p:txBody>
          <a:bodyPr/>
          <a:lstStyle/>
          <a:p>
            <a:pPr eaLnBrk="1" hangingPunct="1"/>
            <a:r>
              <a:rPr lang="ru-RU" sz="1800" b="1" smtClean="0">
                <a:latin typeface="Comic Sans MS" pitchFamily="66" charset="0"/>
                <a:cs typeface="Arial" charset="0"/>
              </a:rPr>
              <a:t>Я считаю, что на уроке  должно сочетаться несколько творческих видов деятельности, которые позволят ребенку наиболее эффективно и полно усвоить необходимый материал и использовать свои достижения для дальнейшего обучения…</a:t>
            </a:r>
            <a:br>
              <a:rPr lang="ru-RU" sz="1800" b="1" smtClean="0">
                <a:latin typeface="Comic Sans MS" pitchFamily="66" charset="0"/>
                <a:cs typeface="Arial" charset="0"/>
              </a:rPr>
            </a:br>
            <a:endParaRPr lang="ru-RU" sz="1800" b="1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12297" name="Picture 9" descr="DSC00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1844675"/>
            <a:ext cx="3146425" cy="34559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0" name="Rectangle 3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1400" b="1" i="1" smtClean="0">
                <a:latin typeface="Comic Sans MS" pitchFamily="66" charset="0"/>
                <a:cs typeface="Arial" charset="0"/>
              </a:rPr>
              <a:t>Если учитель имеет только любовь к делу, он будет хороший учитель. Если учитель имеет только любовь к ученику, как отец, мать, -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- совершенный учитель. - Л. Толстой</a:t>
            </a:r>
          </a:p>
        </p:txBody>
      </p:sp>
      <p:sp>
        <p:nvSpPr>
          <p:cNvPr id="7207" name="Rectangle 3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2060575"/>
            <a:ext cx="3771900" cy="3657600"/>
          </a:xfrm>
        </p:spPr>
        <p:txBody>
          <a:bodyPr/>
          <a:lstStyle/>
          <a:p>
            <a:endParaRPr lang="ru-RU" sz="2800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844675"/>
            <a:ext cx="3771900" cy="3657600"/>
          </a:xfrm>
        </p:spPr>
        <p:txBody>
          <a:bodyPr/>
          <a:lstStyle/>
          <a:p>
            <a:endParaRPr lang="ru-RU" sz="2800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7205" name="Picture 37" descr="DSC0026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989138"/>
            <a:ext cx="3744913" cy="3671887"/>
          </a:xfrm>
        </p:spPr>
      </p:pic>
      <p:pic>
        <p:nvPicPr>
          <p:cNvPr id="7206" name="Picture 38" descr="DSC00269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916113"/>
            <a:ext cx="4105275" cy="3744912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0"/>
            <a:ext cx="7373937" cy="2232025"/>
          </a:xfrm>
        </p:spPr>
        <p:txBody>
          <a:bodyPr/>
          <a:lstStyle/>
          <a:p>
            <a:r>
              <a:rPr lang="en-US" sz="2000" b="1" smtClean="0">
                <a:latin typeface="Comic Sans MS" pitchFamily="66" charset="0"/>
                <a:cs typeface="Arial" charset="0"/>
              </a:rPr>
              <a:t/>
            </a:r>
            <a:br>
              <a:rPr lang="en-US" sz="2000" b="1" smtClean="0">
                <a:latin typeface="Comic Sans MS" pitchFamily="66" charset="0"/>
                <a:cs typeface="Arial" charset="0"/>
              </a:rPr>
            </a:br>
            <a:r>
              <a:rPr lang="en-US" sz="2000" b="1" smtClean="0">
                <a:latin typeface="Comic Sans MS" pitchFamily="66" charset="0"/>
                <a:cs typeface="Arial" charset="0"/>
              </a:rPr>
              <a:t/>
            </a:r>
            <a:br>
              <a:rPr lang="en-US" sz="2000" b="1" smtClean="0">
                <a:latin typeface="Comic Sans MS" pitchFamily="66" charset="0"/>
                <a:cs typeface="Arial" charset="0"/>
              </a:rPr>
            </a:br>
            <a:r>
              <a:rPr lang="ru-RU" sz="2000" b="1" smtClean="0">
                <a:latin typeface="Comic Sans MS" pitchFamily="66" charset="0"/>
                <a:cs typeface="Arial" charset="0"/>
              </a:rPr>
              <a:t>Никто не может быть хорошим учителем без чувства тёплой привязанности к своим ученикам и искреннего желания преподать им то, что, по его мнению, является важным. </a:t>
            </a:r>
            <a:r>
              <a:rPr lang="ru-RU" sz="2000" i="1" smtClean="0">
                <a:latin typeface="Comic Sans MS" pitchFamily="66" charset="0"/>
                <a:cs typeface="Arial" charset="0"/>
              </a:rPr>
              <a:t/>
            </a:r>
            <a:br>
              <a:rPr lang="ru-RU" sz="2000" i="1" smtClean="0">
                <a:latin typeface="Comic Sans MS" pitchFamily="66" charset="0"/>
                <a:cs typeface="Arial" charset="0"/>
              </a:rPr>
            </a:br>
            <a:r>
              <a:rPr lang="ru-RU" sz="2000" i="1" smtClean="0">
                <a:latin typeface="Comic Sans MS" pitchFamily="66" charset="0"/>
                <a:cs typeface="Arial" charset="0"/>
              </a:rPr>
              <a:t>Бертран Рассел.</a:t>
            </a:r>
            <a:r>
              <a:rPr lang="en-US" sz="2000" i="1" smtClean="0">
                <a:latin typeface="Comic Sans MS" pitchFamily="66" charset="0"/>
                <a:cs typeface="Arial" charset="0"/>
              </a:rPr>
              <a:t/>
            </a:r>
            <a:br>
              <a:rPr lang="en-US" sz="2000" i="1" smtClean="0">
                <a:latin typeface="Comic Sans MS" pitchFamily="66" charset="0"/>
                <a:cs typeface="Arial" charset="0"/>
              </a:rPr>
            </a:br>
            <a:endParaRPr lang="ru-RU" sz="2000" i="1" smtClean="0">
              <a:latin typeface="Comic Sans MS" pitchFamily="66" charset="0"/>
              <a:cs typeface="Arial" charset="0"/>
            </a:endParaRPr>
          </a:p>
        </p:txBody>
      </p:sp>
      <p:pic>
        <p:nvPicPr>
          <p:cNvPr id="53259" name="Picture 11" descr="SAM_1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844675"/>
            <a:ext cx="4729163" cy="35480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rayons">
  <a:themeElements>
    <a:clrScheme name="Crayons 4">
      <a:dk1>
        <a:srgbClr val="808000"/>
      </a:dk1>
      <a:lt1>
        <a:srgbClr val="FFFFFF"/>
      </a:lt1>
      <a:dk2>
        <a:srgbClr val="336600"/>
      </a:dk2>
      <a:lt2>
        <a:srgbClr val="FFFFFF"/>
      </a:lt2>
      <a:accent1>
        <a:srgbClr val="99CC00"/>
      </a:accent1>
      <a:accent2>
        <a:srgbClr val="003300"/>
      </a:accent2>
      <a:accent3>
        <a:srgbClr val="ADB8AA"/>
      </a:accent3>
      <a:accent4>
        <a:srgbClr val="DADADA"/>
      </a:accent4>
      <a:accent5>
        <a:srgbClr val="CAE2AA"/>
      </a:accent5>
      <a:accent6>
        <a:srgbClr val="002D00"/>
      </a:accent6>
      <a:hlink>
        <a:srgbClr val="CCCC00"/>
      </a:hlink>
      <a:folHlink>
        <a:srgbClr val="CCFF33"/>
      </a:folHlink>
    </a:clrScheme>
    <a:fontScheme name="1_Crayon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470</Words>
  <Application>Microsoft PowerPoint</Application>
  <PresentationFormat>Экран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Comic Sans MS</vt:lpstr>
      <vt:lpstr>Arial</vt:lpstr>
      <vt:lpstr>Calibri</vt:lpstr>
      <vt:lpstr>1_Crayons</vt:lpstr>
      <vt:lpstr>Портфолио учителя МБОУ СОШ №30 г. Пензы  Яцко Галины Николаевны.</vt:lpstr>
      <vt:lpstr>Образование-высшее.</vt:lpstr>
      <vt:lpstr>Педагогический стаж -24 года. Высшая квалификационная категория.</vt:lpstr>
      <vt:lpstr>Система повышения квалификации.</vt:lpstr>
      <vt:lpstr>Мои печатные работы.</vt:lpstr>
      <vt:lpstr> Я считаю, что учитель перестает быть учителем, если не стремится к самообразованию</vt:lpstr>
      <vt:lpstr>Я считаю, что на уроке  должно сочетаться несколько творческих видов деятельности, которые позволят ребенку наиболее эффективно и полно усвоить необходимый материал и использовать свои достижения для дальнейшего обучения… </vt:lpstr>
      <vt:lpstr>Если учитель имеет только любовь к делу, он будет хороший учитель. Если учитель имеет только любовь к ученику, как отец, мать, - он будет лучше того учителя, который прочел все книги, но не имеет любви ни к делу, ни к ученикам. Если учитель соединяет в себе любовь к делу и к ученикам, он - совершенный учитель. - Л. Толстой</vt:lpstr>
      <vt:lpstr>  Никто не может быть хорошим учителем без чувства тёплой привязанности к своим ученикам и искреннего желания преподать им то, что, по его мнению, является важным.  Бертран Рассел. </vt:lpstr>
      <vt:lpstr>Я считаю своей главнейшей задачей –  постоянное и заботливое наблюдение за интересами  учащихся, так как они показывают уровень развития, которого ребенок достиг. Интерес – это  всегда признак стоящей за ним способности.</vt:lpstr>
      <vt:lpstr>"С детьми всегда должна быть рядом, Даря тепло и согревая взглядом, Их в мир прекрасного вести, И помнить заповедь "Не навреди!" </vt:lpstr>
      <vt:lpstr>Я считаю, что в школе следует начинать и продолжать те виды деятельности, с которыми ребенок уже был знаком в домашних условиях. </vt:lpstr>
      <vt:lpstr>Образовательный процесс имеет две стороны: психическую и социальную.  Я считаю, что ни одна из сторон не может быть подчинена другой. Собственные инстинкты и способности ребенка являются исходным материалом и отправной точкой всего образования, но без пристального внимания к психическим процессам и деятельности личности, образовательный процесс будет стихийным и произвольным. </vt:lpstr>
      <vt:lpstr>Подробнее о работе можно узнать в моем блоге по адресу: http://nsportal.ru/galina-nikolaevna-yatsko 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Галина Яцко</dc:creator>
  <cp:lastModifiedBy>Admin</cp:lastModifiedBy>
  <cp:revision>33</cp:revision>
  <dcterms:created xsi:type="dcterms:W3CDTF">2012-09-03T18:40:33Z</dcterms:created>
  <dcterms:modified xsi:type="dcterms:W3CDTF">2013-10-04T16:23:09Z</dcterms:modified>
</cp:coreProperties>
</file>