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bin" ContentType="audio/unknown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59" r:id="rId3"/>
    <p:sldId id="256" r:id="rId4"/>
    <p:sldId id="257" r:id="rId5"/>
    <p:sldId id="258" r:id="rId6"/>
    <p:sldId id="260" r:id="rId7"/>
    <p:sldId id="263" r:id="rId8"/>
    <p:sldId id="262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A52"/>
    <a:srgbClr val="3B2C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E05C1F-E1D4-4E87-9714-26EDB161736A}" type="doc">
      <dgm:prSet loTypeId="urn:microsoft.com/office/officeart/2005/8/layout/radial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E332D6-642A-4BC9-B3D8-DB598DF4A03F}">
      <dgm:prSet phldrT="[Текст]"/>
      <dgm:spPr/>
      <dgm:t>
        <a:bodyPr/>
        <a:lstStyle/>
        <a:p>
          <a:r>
            <a:rPr lang="ru-RU" dirty="0" smtClean="0"/>
            <a:t>Средства музыкальной выразительности</a:t>
          </a:r>
          <a:endParaRPr lang="ru-RU" dirty="0"/>
        </a:p>
      </dgm:t>
    </dgm:pt>
    <dgm:pt modelId="{444AC126-A119-4377-9E3A-FCD51D38C711}" type="parTrans" cxnId="{DD981B79-1B42-4B7F-A792-2B7ECD880216}">
      <dgm:prSet/>
      <dgm:spPr/>
      <dgm:t>
        <a:bodyPr/>
        <a:lstStyle/>
        <a:p>
          <a:endParaRPr lang="ru-RU"/>
        </a:p>
      </dgm:t>
    </dgm:pt>
    <dgm:pt modelId="{B627F30F-0D9B-41EA-93E9-AE8AD1C6737F}" type="sibTrans" cxnId="{DD981B79-1B42-4B7F-A792-2B7ECD880216}">
      <dgm:prSet/>
      <dgm:spPr/>
      <dgm:t>
        <a:bodyPr/>
        <a:lstStyle/>
        <a:p>
          <a:endParaRPr lang="ru-RU"/>
        </a:p>
      </dgm:t>
    </dgm:pt>
    <dgm:pt modelId="{37EE04CC-F49F-4B4D-BD77-3EB447A1E804}">
      <dgm:prSet phldrT="[Текст]"/>
      <dgm:spPr/>
      <dgm:t>
        <a:bodyPr/>
        <a:lstStyle/>
        <a:p>
          <a:r>
            <a:rPr lang="ru-RU" dirty="0" smtClean="0"/>
            <a:t>Мелодия</a:t>
          </a:r>
          <a:endParaRPr lang="ru-RU" dirty="0"/>
        </a:p>
      </dgm:t>
    </dgm:pt>
    <dgm:pt modelId="{DB36BFAE-EA1B-4471-9E4E-E71139D8F521}" type="parTrans" cxnId="{4455FD4B-19DE-4D5E-B494-20608EC89C9C}">
      <dgm:prSet/>
      <dgm:spPr/>
      <dgm:t>
        <a:bodyPr/>
        <a:lstStyle/>
        <a:p>
          <a:endParaRPr lang="ru-RU"/>
        </a:p>
      </dgm:t>
    </dgm:pt>
    <dgm:pt modelId="{2FACE6C2-501C-4B35-8B22-91AAF310D9E1}" type="sibTrans" cxnId="{4455FD4B-19DE-4D5E-B494-20608EC89C9C}">
      <dgm:prSet/>
      <dgm:spPr/>
      <dgm:t>
        <a:bodyPr/>
        <a:lstStyle/>
        <a:p>
          <a:endParaRPr lang="ru-RU"/>
        </a:p>
      </dgm:t>
    </dgm:pt>
    <dgm:pt modelId="{27FA158B-5F2F-46F2-B7E6-5E5BE4D15217}">
      <dgm:prSet phldrT="[Текст]"/>
      <dgm:spPr/>
      <dgm:t>
        <a:bodyPr/>
        <a:lstStyle/>
        <a:p>
          <a:r>
            <a:rPr lang="ru-RU" dirty="0" smtClean="0"/>
            <a:t>Ритм</a:t>
          </a:r>
          <a:endParaRPr lang="ru-RU" dirty="0"/>
        </a:p>
      </dgm:t>
    </dgm:pt>
    <dgm:pt modelId="{B524B4AF-498B-4A63-880E-5C277B6F990A}" type="parTrans" cxnId="{801133D0-4115-4B43-BB79-AF0DA201E6EA}">
      <dgm:prSet/>
      <dgm:spPr/>
      <dgm:t>
        <a:bodyPr/>
        <a:lstStyle/>
        <a:p>
          <a:endParaRPr lang="ru-RU"/>
        </a:p>
      </dgm:t>
    </dgm:pt>
    <dgm:pt modelId="{12EC8F03-A21D-4365-A811-8C3D4BA937EF}" type="sibTrans" cxnId="{801133D0-4115-4B43-BB79-AF0DA201E6EA}">
      <dgm:prSet/>
      <dgm:spPr/>
      <dgm:t>
        <a:bodyPr/>
        <a:lstStyle/>
        <a:p>
          <a:endParaRPr lang="ru-RU"/>
        </a:p>
      </dgm:t>
    </dgm:pt>
    <dgm:pt modelId="{33A73A7C-57BD-45C9-84AA-5EAB7576B4C2}">
      <dgm:prSet phldrT="[Текст]"/>
      <dgm:spPr/>
      <dgm:t>
        <a:bodyPr/>
        <a:lstStyle/>
        <a:p>
          <a:r>
            <a:rPr lang="ru-RU" dirty="0" smtClean="0"/>
            <a:t>Метр</a:t>
          </a:r>
          <a:endParaRPr lang="ru-RU" dirty="0"/>
        </a:p>
      </dgm:t>
    </dgm:pt>
    <dgm:pt modelId="{61F61FD3-C931-4C1A-B5A3-E2FA21F43411}" type="parTrans" cxnId="{F51D77F4-E93C-4DCC-97C0-D6DBADF1FD7A}">
      <dgm:prSet/>
      <dgm:spPr/>
      <dgm:t>
        <a:bodyPr/>
        <a:lstStyle/>
        <a:p>
          <a:endParaRPr lang="ru-RU"/>
        </a:p>
      </dgm:t>
    </dgm:pt>
    <dgm:pt modelId="{B6F91972-993B-4704-A8B8-C443F1E233BC}" type="sibTrans" cxnId="{F51D77F4-E93C-4DCC-97C0-D6DBADF1FD7A}">
      <dgm:prSet/>
      <dgm:spPr/>
      <dgm:t>
        <a:bodyPr/>
        <a:lstStyle/>
        <a:p>
          <a:endParaRPr lang="ru-RU"/>
        </a:p>
      </dgm:t>
    </dgm:pt>
    <dgm:pt modelId="{68974A34-8AE5-41CA-97E6-52D7E201A863}">
      <dgm:prSet phldrT="[Текст]"/>
      <dgm:spPr/>
      <dgm:t>
        <a:bodyPr/>
        <a:lstStyle/>
        <a:p>
          <a:r>
            <a:rPr lang="ru-RU" dirty="0" smtClean="0"/>
            <a:t>Тембр</a:t>
          </a:r>
          <a:endParaRPr lang="ru-RU" dirty="0"/>
        </a:p>
      </dgm:t>
    </dgm:pt>
    <dgm:pt modelId="{71F42CB4-7415-4A4E-82E2-472551CE56B7}" type="parTrans" cxnId="{C54712B2-1EC3-4CFD-B25E-68A20CB2F7B0}">
      <dgm:prSet/>
      <dgm:spPr/>
      <dgm:t>
        <a:bodyPr/>
        <a:lstStyle/>
        <a:p>
          <a:endParaRPr lang="ru-RU"/>
        </a:p>
      </dgm:t>
    </dgm:pt>
    <dgm:pt modelId="{F1B6065A-F642-4829-996D-EB3B1DB3F2A1}" type="sibTrans" cxnId="{C54712B2-1EC3-4CFD-B25E-68A20CB2F7B0}">
      <dgm:prSet/>
      <dgm:spPr/>
      <dgm:t>
        <a:bodyPr/>
        <a:lstStyle/>
        <a:p>
          <a:endParaRPr lang="ru-RU"/>
        </a:p>
      </dgm:t>
    </dgm:pt>
    <dgm:pt modelId="{33D61142-11B3-4E6D-918E-FA262C68F75E}" type="pres">
      <dgm:prSet presAssocID="{2EE05C1F-E1D4-4E87-9714-26EDB161736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4709DD-5FEC-4C1E-9230-38813652EC59}" type="pres">
      <dgm:prSet presAssocID="{2EE05C1F-E1D4-4E87-9714-26EDB161736A}" presName="radial" presStyleCnt="0">
        <dgm:presLayoutVars>
          <dgm:animLvl val="ctr"/>
        </dgm:presLayoutVars>
      </dgm:prSet>
      <dgm:spPr/>
    </dgm:pt>
    <dgm:pt modelId="{5E9445D1-4F42-4B2C-8B04-2193036C3F14}" type="pres">
      <dgm:prSet presAssocID="{B5E332D6-642A-4BC9-B3D8-DB598DF4A03F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217FBC1B-0CD2-4ED1-A165-90A1B3383622}" type="pres">
      <dgm:prSet presAssocID="{37EE04CC-F49F-4B4D-BD77-3EB447A1E804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78E871-A080-412C-ABAA-F60BE5E1F80F}" type="pres">
      <dgm:prSet presAssocID="{27FA158B-5F2F-46F2-B7E6-5E5BE4D1521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BDCA2-1ADE-4BB3-91E1-1B7F58BBCBF4}" type="pres">
      <dgm:prSet presAssocID="{33A73A7C-57BD-45C9-84AA-5EAB7576B4C2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01F5F-1650-483F-A72A-28AD77A3426D}" type="pres">
      <dgm:prSet presAssocID="{68974A34-8AE5-41CA-97E6-52D7E201A863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1D77F4-E93C-4DCC-97C0-D6DBADF1FD7A}" srcId="{B5E332D6-642A-4BC9-B3D8-DB598DF4A03F}" destId="{33A73A7C-57BD-45C9-84AA-5EAB7576B4C2}" srcOrd="2" destOrd="0" parTransId="{61F61FD3-C931-4C1A-B5A3-E2FA21F43411}" sibTransId="{B6F91972-993B-4704-A8B8-C443F1E233BC}"/>
    <dgm:cxn modelId="{2E8A3407-0F77-4E75-B015-29F0FEB6EF2F}" type="presOf" srcId="{2EE05C1F-E1D4-4E87-9714-26EDB161736A}" destId="{33D61142-11B3-4E6D-918E-FA262C68F75E}" srcOrd="0" destOrd="0" presId="urn:microsoft.com/office/officeart/2005/8/layout/radial3"/>
    <dgm:cxn modelId="{C54712B2-1EC3-4CFD-B25E-68A20CB2F7B0}" srcId="{B5E332D6-642A-4BC9-B3D8-DB598DF4A03F}" destId="{68974A34-8AE5-41CA-97E6-52D7E201A863}" srcOrd="3" destOrd="0" parTransId="{71F42CB4-7415-4A4E-82E2-472551CE56B7}" sibTransId="{F1B6065A-F642-4829-996D-EB3B1DB3F2A1}"/>
    <dgm:cxn modelId="{1216B48B-94CD-4CB1-848F-EAF496A191D4}" type="presOf" srcId="{33A73A7C-57BD-45C9-84AA-5EAB7576B4C2}" destId="{718BDCA2-1ADE-4BB3-91E1-1B7F58BBCBF4}" srcOrd="0" destOrd="0" presId="urn:microsoft.com/office/officeart/2005/8/layout/radial3"/>
    <dgm:cxn modelId="{4455FD4B-19DE-4D5E-B494-20608EC89C9C}" srcId="{B5E332D6-642A-4BC9-B3D8-DB598DF4A03F}" destId="{37EE04CC-F49F-4B4D-BD77-3EB447A1E804}" srcOrd="0" destOrd="0" parTransId="{DB36BFAE-EA1B-4471-9E4E-E71139D8F521}" sibTransId="{2FACE6C2-501C-4B35-8B22-91AAF310D9E1}"/>
    <dgm:cxn modelId="{7E95BC26-1568-435E-92A9-EC2E3E2025F0}" type="presOf" srcId="{B5E332D6-642A-4BC9-B3D8-DB598DF4A03F}" destId="{5E9445D1-4F42-4B2C-8B04-2193036C3F14}" srcOrd="0" destOrd="0" presId="urn:microsoft.com/office/officeart/2005/8/layout/radial3"/>
    <dgm:cxn modelId="{914CA5FC-D90D-402F-9093-C42EC56E68B5}" type="presOf" srcId="{37EE04CC-F49F-4B4D-BD77-3EB447A1E804}" destId="{217FBC1B-0CD2-4ED1-A165-90A1B3383622}" srcOrd="0" destOrd="0" presId="urn:microsoft.com/office/officeart/2005/8/layout/radial3"/>
    <dgm:cxn modelId="{801133D0-4115-4B43-BB79-AF0DA201E6EA}" srcId="{B5E332D6-642A-4BC9-B3D8-DB598DF4A03F}" destId="{27FA158B-5F2F-46F2-B7E6-5E5BE4D15217}" srcOrd="1" destOrd="0" parTransId="{B524B4AF-498B-4A63-880E-5C277B6F990A}" sibTransId="{12EC8F03-A21D-4365-A811-8C3D4BA937EF}"/>
    <dgm:cxn modelId="{4C26ACFF-DC0D-482F-B494-0CCA7B96F4A0}" type="presOf" srcId="{68974A34-8AE5-41CA-97E6-52D7E201A863}" destId="{8AB01F5F-1650-483F-A72A-28AD77A3426D}" srcOrd="0" destOrd="0" presId="urn:microsoft.com/office/officeart/2005/8/layout/radial3"/>
    <dgm:cxn modelId="{DD981B79-1B42-4B7F-A792-2B7ECD880216}" srcId="{2EE05C1F-E1D4-4E87-9714-26EDB161736A}" destId="{B5E332D6-642A-4BC9-B3D8-DB598DF4A03F}" srcOrd="0" destOrd="0" parTransId="{444AC126-A119-4377-9E3A-FCD51D38C711}" sibTransId="{B627F30F-0D9B-41EA-93E9-AE8AD1C6737F}"/>
    <dgm:cxn modelId="{6CC44748-53C1-4B0D-A190-C08813F85ABB}" type="presOf" srcId="{27FA158B-5F2F-46F2-B7E6-5E5BE4D15217}" destId="{A978E871-A080-412C-ABAA-F60BE5E1F80F}" srcOrd="0" destOrd="0" presId="urn:microsoft.com/office/officeart/2005/8/layout/radial3"/>
    <dgm:cxn modelId="{C671579F-092F-4315-AED2-98CFA5F66432}" type="presParOf" srcId="{33D61142-11B3-4E6D-918E-FA262C68F75E}" destId="{B04709DD-5FEC-4C1E-9230-38813652EC59}" srcOrd="0" destOrd="0" presId="urn:microsoft.com/office/officeart/2005/8/layout/radial3"/>
    <dgm:cxn modelId="{0AF5CAA7-BC03-48C6-9CDF-42659DB51B9A}" type="presParOf" srcId="{B04709DD-5FEC-4C1E-9230-38813652EC59}" destId="{5E9445D1-4F42-4B2C-8B04-2193036C3F14}" srcOrd="0" destOrd="0" presId="urn:microsoft.com/office/officeart/2005/8/layout/radial3"/>
    <dgm:cxn modelId="{0671AE2F-3A62-40BC-BE54-201BD791AB83}" type="presParOf" srcId="{B04709DD-5FEC-4C1E-9230-38813652EC59}" destId="{217FBC1B-0CD2-4ED1-A165-90A1B3383622}" srcOrd="1" destOrd="0" presId="urn:microsoft.com/office/officeart/2005/8/layout/radial3"/>
    <dgm:cxn modelId="{0511B2BD-6446-4763-B1C2-2571DF630D8E}" type="presParOf" srcId="{B04709DD-5FEC-4C1E-9230-38813652EC59}" destId="{A978E871-A080-412C-ABAA-F60BE5E1F80F}" srcOrd="2" destOrd="0" presId="urn:microsoft.com/office/officeart/2005/8/layout/radial3"/>
    <dgm:cxn modelId="{912F8C7E-AA84-4B31-BBF4-771A6C212C26}" type="presParOf" srcId="{B04709DD-5FEC-4C1E-9230-38813652EC59}" destId="{718BDCA2-1ADE-4BB3-91E1-1B7F58BBCBF4}" srcOrd="3" destOrd="0" presId="urn:microsoft.com/office/officeart/2005/8/layout/radial3"/>
    <dgm:cxn modelId="{C7AAAB90-5F41-4D36-8193-8BE612185614}" type="presParOf" srcId="{B04709DD-5FEC-4C1E-9230-38813652EC59}" destId="{8AB01F5F-1650-483F-A72A-28AD77A3426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445D1-4F42-4B2C-8B04-2193036C3F14}">
      <dsp:nvSpPr>
        <dsp:cNvPr id="0" name=""/>
        <dsp:cNvSpPr/>
      </dsp:nvSpPr>
      <dsp:spPr>
        <a:xfrm>
          <a:off x="2859552" y="1007733"/>
          <a:ext cx="2510495" cy="25104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Средства музыкальной выразительности</a:t>
          </a:r>
          <a:endParaRPr lang="ru-RU" sz="1600" kern="1200" dirty="0"/>
        </a:p>
      </dsp:txBody>
      <dsp:txXfrm>
        <a:off x="2859552" y="1007733"/>
        <a:ext cx="2510495" cy="2510495"/>
      </dsp:txXfrm>
    </dsp:sp>
    <dsp:sp modelId="{217FBC1B-0CD2-4ED1-A165-90A1B3383622}">
      <dsp:nvSpPr>
        <dsp:cNvPr id="0" name=""/>
        <dsp:cNvSpPr/>
      </dsp:nvSpPr>
      <dsp:spPr>
        <a:xfrm>
          <a:off x="3487176" y="448"/>
          <a:ext cx="1255247" cy="12552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Мелодия</a:t>
          </a:r>
          <a:endParaRPr lang="ru-RU" sz="1600" kern="1200" dirty="0"/>
        </a:p>
      </dsp:txBody>
      <dsp:txXfrm>
        <a:off x="3487176" y="448"/>
        <a:ext cx="1255247" cy="1255247"/>
      </dsp:txXfrm>
    </dsp:sp>
    <dsp:sp modelId="{A978E871-A080-412C-ABAA-F60BE5E1F80F}">
      <dsp:nvSpPr>
        <dsp:cNvPr id="0" name=""/>
        <dsp:cNvSpPr/>
      </dsp:nvSpPr>
      <dsp:spPr>
        <a:xfrm>
          <a:off x="5122085" y="1635357"/>
          <a:ext cx="1255247" cy="12552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Ритм</a:t>
          </a:r>
          <a:endParaRPr lang="ru-RU" sz="1600" kern="1200" dirty="0"/>
        </a:p>
      </dsp:txBody>
      <dsp:txXfrm>
        <a:off x="5122085" y="1635357"/>
        <a:ext cx="1255247" cy="1255247"/>
      </dsp:txXfrm>
    </dsp:sp>
    <dsp:sp modelId="{718BDCA2-1ADE-4BB3-91E1-1B7F58BBCBF4}">
      <dsp:nvSpPr>
        <dsp:cNvPr id="0" name=""/>
        <dsp:cNvSpPr/>
      </dsp:nvSpPr>
      <dsp:spPr>
        <a:xfrm>
          <a:off x="3487176" y="3270267"/>
          <a:ext cx="1255247" cy="125524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Метр</a:t>
          </a:r>
          <a:endParaRPr lang="ru-RU" sz="1600" kern="1200" dirty="0"/>
        </a:p>
      </dsp:txBody>
      <dsp:txXfrm>
        <a:off x="3487176" y="3270267"/>
        <a:ext cx="1255247" cy="1255247"/>
      </dsp:txXfrm>
    </dsp:sp>
    <dsp:sp modelId="{8AB01F5F-1650-483F-A72A-28AD77A3426D}">
      <dsp:nvSpPr>
        <dsp:cNvPr id="0" name=""/>
        <dsp:cNvSpPr/>
      </dsp:nvSpPr>
      <dsp:spPr>
        <a:xfrm>
          <a:off x="1852266" y="1635357"/>
          <a:ext cx="1255247" cy="125524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Тембр</a:t>
          </a:r>
          <a:endParaRPr lang="ru-RU" sz="1600" kern="1200" dirty="0"/>
        </a:p>
      </dsp:txBody>
      <dsp:txXfrm>
        <a:off x="1852266" y="1635357"/>
        <a:ext cx="1255247" cy="1255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6B75F-6E46-4E1B-A365-CABD92DECC01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07D8-7871-4C79-84E3-8ADD7E38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D07D8-7871-4C79-84E3-8ADD7E38DE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544" y="2130425"/>
            <a:ext cx="817891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3B2C1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A0E-DB35-410D-992C-E9D285DC621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309D-7C2B-4690-93F3-A5F516B2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A0E-DB35-410D-992C-E9D285DC621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309D-7C2B-4690-93F3-A5F516B2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A0E-DB35-410D-992C-E9D285DC621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309D-7C2B-4690-93F3-A5F516B2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A0E-DB35-410D-992C-E9D285DC621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309D-7C2B-4690-93F3-A5F516B2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23A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A0E-DB35-410D-992C-E9D285DC621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309D-7C2B-4690-93F3-A5F516B2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A0E-DB35-410D-992C-E9D285DC621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309D-7C2B-4690-93F3-A5F516B2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A0E-DB35-410D-992C-E9D285DC621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309D-7C2B-4690-93F3-A5F516B2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A0E-DB35-410D-992C-E9D285DC621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309D-7C2B-4690-93F3-A5F516B2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A0E-DB35-410D-992C-E9D285DC621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309D-7C2B-4690-93F3-A5F516B2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A0E-DB35-410D-992C-E9D285DC621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309D-7C2B-4690-93F3-A5F516B2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A0E-DB35-410D-992C-E9D285DC621F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8309D-7C2B-4690-93F3-A5F516B2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2403"/>
            <a:ext cx="2133600" cy="322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fld id="{00968A0E-DB35-410D-992C-E9D285DC621F}" type="datetimeFigureOut">
              <a:rPr lang="ru-RU" smtClean="0"/>
              <a:pPr/>
              <a:t>24.11.2012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2403"/>
            <a:ext cx="2895600" cy="32230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 b="1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2403"/>
            <a:ext cx="2133600" cy="322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none" spc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fld id="{1C18309D-7C2B-4690-93F3-A5F516B22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rgbClr val="123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123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rgbClr val="123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123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rgbClr val="123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23A5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23A5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23A5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23A5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1042;%20&#1085;&#1072;&#1095;&#1072;&#1083;&#1077;%20&#1073;&#1099;&#1083;%20&#1088;&#1080;&#1090;&#1084;.av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file:///K:\6%20&#1082;&#1083;\&#1042;%20&#1085;&#1072;&#1095;&#1072;&#1083;&#1077;%20&#1073;&#1099;&#1083;%20&#1088;&#1080;&#1090;&#1084;\&#1056;&#1080;&#1090;&#1084;\&#1060;._&#1064;&#1091;&#1073;&#1077;&#1088;&#1090;_-_&#1042;&#1072;&#1083;&#1100;&#1089;__&#1089;&#1080;_&#1084;&#1080;&#1085;&#1086;&#1088;__&#1076;&#1083;&#1103;_&#1092;-&#1085;&#1086;.mp3" TargetMode="External"/><Relationship Id="rId7" Type="http://schemas.openxmlformats.org/officeDocument/2006/relationships/image" Target="../media/image8.png"/><Relationship Id="rId2" Type="http://schemas.openxmlformats.org/officeDocument/2006/relationships/audio" Target="file:///K:\6%20&#1082;&#1083;\&#1042;%20&#1085;&#1072;&#1095;&#1072;&#1083;&#1077;%20&#1073;&#1099;&#1083;%20&#1088;&#1080;&#1090;&#1084;\&#1056;&#1080;&#1090;&#1084;\P.I.CHajkovskij_-_CSHelkunchik_Detskij_marsh_(iplayer.fm).mp3" TargetMode="External"/><Relationship Id="rId1" Type="http://schemas.openxmlformats.org/officeDocument/2006/relationships/audio" Target="file:///K:\6%20&#1082;&#1083;\&#1042;%20&#1085;&#1072;&#1095;&#1072;&#1083;&#1077;%20&#1073;&#1099;&#1083;%20&#1088;&#1080;&#1090;&#1084;\&#1056;&#1080;&#1090;&#1084;\&#1056;&#1072;&#1093;&#1084;&#1072;&#1085;&#1080;&#1085;&#1086;&#1074;%20-%20&#1048;&#1090;&#1072;&#1083;&#1100;&#1103;&#1085;&#1089;&#1082;&#1072;&#1103;%20&#1087;&#1086;&#1083;&#1100;&#1082;&#1072;%20%20(audiopoisk.com).mp3" TargetMode="External"/><Relationship Id="rId6" Type="http://schemas.openxmlformats.org/officeDocument/2006/relationships/image" Target="../media/image7.png"/><Relationship Id="rId5" Type="http://schemas.openxmlformats.org/officeDocument/2006/relationships/audio" Target="../media/audio1.bin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178912" cy="1470025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Посмотрите видеоролик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/>
          <a:p>
            <a:r>
              <a:rPr lang="ru-RU" dirty="0" smtClean="0"/>
              <a:t>Ответьте на вопрос: что общего между изображениями и музыкой?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Знакомый ритм!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Задание: </a:t>
            </a:r>
          </a:p>
          <a:p>
            <a:r>
              <a:rPr lang="ru-RU" dirty="0" smtClean="0"/>
              <a:t>Прохлопайте ритмический рисунок, используя следующее условие:</a:t>
            </a:r>
            <a:endParaRPr lang="ru-RU" dirty="0"/>
          </a:p>
        </p:txBody>
      </p:sp>
      <p:pic>
        <p:nvPicPr>
          <p:cNvPr id="1026" name="Picture 2" descr="http://www.teacherweb.com/FL/Pinewoodelementary/MusicCentral/Eighth-No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1008"/>
            <a:ext cx="2387264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http://www.belcanto.ru/media/images/uploaded/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1224136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2" name="Picture 8" descr="http://www.fotosnova.ru/gallery/Fons/gallery_AnNat_Nota_kop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01008"/>
            <a:ext cx="1181924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28297" y="5661248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entury Schoolbook" pitchFamily="18" charset="0"/>
              </a:rPr>
              <a:t>«ТИ-ТИ»</a:t>
            </a:r>
            <a:endParaRPr lang="ru-RU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5733256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entury Schoolbook" pitchFamily="18" charset="0"/>
              </a:rPr>
              <a:t>«ТА»</a:t>
            </a:r>
            <a:endParaRPr lang="ru-RU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573325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entury Schoolbook" pitchFamily="18" charset="0"/>
              </a:rPr>
              <a:t>«ПАМ»</a:t>
            </a:r>
            <a:endParaRPr lang="ru-RU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karpinka.ru/wp-content/uploads/2011/06/1252554428_00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3015171" cy="3528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580" name="Picture 4" descr="http://www.virtualsheetmusic.com/images/first_pages/BIG/Beethoven/BeSymphony5PfFirst_BI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2664295" cy="3766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582" name="Picture 6" descr="http://www.musicforall.ru/images/fictions/moo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4664"/>
            <a:ext cx="2662273" cy="37444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584" name="Picture 8" descr="http://www.rowy.net/coll/xmp/Beethoven%20van/pf/Ouverture%20Egmo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93096"/>
            <a:ext cx="3960440" cy="24081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586" name="Picture 10" descr="http://www.melodyforever.ru/images/stories/photo/bethoven_oda_radost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149080"/>
            <a:ext cx="3574923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Documents and Settings\Administrator\My Documents\Загрузки\В ритме дождя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80728"/>
            <a:ext cx="454407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76056" y="273050"/>
            <a:ext cx="3610744" cy="585311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«Вальс в ритме дождя»</a:t>
            </a:r>
          </a:p>
          <a:p>
            <a:pPr algn="ctr">
              <a:buNone/>
            </a:pPr>
            <a:endParaRPr lang="ru-RU" dirty="0" smtClean="0">
              <a:latin typeface="Century Schoolbook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Солнца не будет, жди - не жди,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Третью неделю льют дожди.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Третью неделю наш маршрут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 добрый погодой врозь.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Словно из мелких-мелких сит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Третью неделю моросит.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Чтоб не погас у нас костер,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Веток подбрось.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178912" cy="1470025"/>
          </a:xfrm>
        </p:spPr>
        <p:txBody>
          <a:bodyPr/>
          <a:lstStyle/>
          <a:p>
            <a:r>
              <a:rPr lang="ru-RU" dirty="0" smtClean="0"/>
              <a:t>Что мы узнали о ритме?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Управляющая кнопка: справка 2">
            <a:hlinkClick r:id="rId2" action="ppaction://hlinksldjump" highlightClick="1"/>
          </p:cNvPr>
          <p:cNvSpPr/>
          <p:nvPr/>
        </p:nvSpPr>
        <p:spPr>
          <a:xfrm>
            <a:off x="4067944" y="2564904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178912" cy="1470025"/>
          </a:xfrm>
        </p:spPr>
        <p:txBody>
          <a:bodyPr/>
          <a:lstStyle/>
          <a:p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/>
              <a:t>«Вначале был ритм»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571744"/>
            <a:ext cx="6400800" cy="1752600"/>
          </a:xfrm>
        </p:spPr>
        <p:txBody>
          <a:bodyPr/>
          <a:lstStyle/>
          <a:p>
            <a:r>
              <a:rPr lang="ru-RU" dirty="0" smtClean="0"/>
              <a:t>Цель урока: проследить этапы зарождения и развития музыкального ритма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«Музыкальные краски»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dirty="0" smtClean="0"/>
              <a:t>«Вначале был ритм»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/>
              <a:t>Ганс</a:t>
            </a:r>
            <a:r>
              <a:rPr lang="ru-RU" sz="3100" dirty="0" smtClean="0"/>
              <a:t> фон </a:t>
            </a:r>
            <a:r>
              <a:rPr lang="ru-RU" sz="3100" dirty="0" err="1" smtClean="0"/>
              <a:t>Бюлов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двадцатом столетии видный советский ученый П. Анокин говорил, что </a:t>
            </a:r>
            <a:r>
              <a:rPr lang="ru-RU" b="1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отношению к таким универсальным категориям, как время и пространство "основной параметр".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двух важнейших основ музыки - ритма и мелодии ("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ритмопеи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и "мелопеи") в культуре Древней Греции, ритмическое начало господствовало над мелодическим. 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из крупнейших теоретиков античного искусства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Аристид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Квинтилиан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утверждал, что "мелос недеятелен и бесформен", "ритм же ваяет его самого (мелос)". </a:t>
            </a:r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Ритм и природа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ритм стал самым первым проявлением музыки?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биологических процессах мы воспринимаем два момента: например, в дыхании — вдох и выдох, то есть — сильное и слабое время (долю).</a:t>
            </a:r>
          </a:p>
          <a:p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Двудольность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заложена в природе. Ее мы наблюдаем в обыденной речи, особенно ярко — в стихах, а также и в музыке.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Озвучьте изображения</a:t>
            </a:r>
            <a:endParaRPr lang="ru-RU" dirty="0"/>
          </a:p>
        </p:txBody>
      </p:sp>
      <p:pic>
        <p:nvPicPr>
          <p:cNvPr id="1026" name="Picture 2" descr="http://pics.livejournal.com/lora2401/pic/001sx10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496"/>
            <a:ext cx="426495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http://www.raut.ru/files/tato/gallery/afrika/afrika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90527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Ритм и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dirty="0" smtClean="0"/>
              <a:t>   </a:t>
            </a:r>
            <a:r>
              <a:rPr lang="ru-RU" sz="5100" dirty="0" smtClean="0"/>
              <a:t>                                              </a:t>
            </a:r>
            <a:br>
              <a:rPr lang="ru-RU" sz="5100" dirty="0" smtClean="0"/>
            </a:br>
            <a:r>
              <a:rPr lang="ru-RU" sz="51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Ритм (греч. - "соразмерность", "стройность). Под ритмом принято понимать правильное </a:t>
            </a:r>
            <a:r>
              <a:rPr lang="ru-RU" sz="5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чередование, повторяемость одинаковых элементов</a:t>
            </a:r>
            <a:r>
              <a:rPr lang="ru-RU" sz="51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Именно это свойство ритмических процессов - их цикличность - является одной из основ стихосложения. Каждая стихотворная фраза, каждая строка обладает своим особым ритмом, который мы ощущаем при чтении. </a:t>
            </a:r>
          </a:p>
          <a:p>
            <a:pPr algn="just"/>
            <a:r>
              <a:rPr lang="ru-RU" sz="51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</a:t>
            </a:r>
            <a:r>
              <a:rPr lang="ru-RU" sz="51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сочинить ритмическое сопровождение к стихотворному фрагменту:</a:t>
            </a:r>
          </a:p>
          <a:p>
            <a:pPr algn="just">
              <a:buNone/>
            </a:pPr>
            <a:endParaRPr lang="ru-RU" sz="5100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7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 дороге зимней, скучной </a:t>
            </a:r>
            <a:br>
              <a:rPr lang="ru-RU" sz="7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Тройка борзая бежит, </a:t>
            </a:r>
            <a:br>
              <a:rPr lang="ru-RU" sz="7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Колокольчик однозвучный </a:t>
            </a:r>
            <a:br>
              <a:rPr lang="ru-RU" sz="7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Утомительно гремит…»</a:t>
            </a:r>
          </a:p>
          <a:p>
            <a:pPr algn="r">
              <a:buNone/>
            </a:pPr>
            <a:r>
              <a:rPr lang="ru-RU" sz="5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А.С. Пушкин </a:t>
            </a:r>
          </a:p>
          <a:p>
            <a:pPr>
              <a:buNone/>
            </a:pPr>
            <a:endParaRPr lang="ru-RU" sz="5100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Ритм в музыке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 </a:t>
            </a:r>
            <a:r>
              <a:rPr lang="ru-RU" b="1" i="1" dirty="0" smtClean="0"/>
              <a:t>Ритм</a:t>
            </a:r>
            <a:r>
              <a:rPr lang="ru-RU" dirty="0" smtClean="0"/>
              <a:t> в переводе с греческого означает </a:t>
            </a:r>
            <a:r>
              <a:rPr lang="ru-RU" b="1" i="1" dirty="0" smtClean="0"/>
              <a:t>"мерность"</a:t>
            </a:r>
            <a:r>
              <a:rPr lang="ru-RU" dirty="0" smtClean="0"/>
              <a:t> - это равномерное чередование звуков.</a:t>
            </a:r>
          </a:p>
          <a:p>
            <a:r>
              <a:rPr lang="ru-RU" dirty="0" smtClean="0"/>
              <a:t>Сочетание длинных и коротких звуков в определенном порядке называется </a:t>
            </a:r>
            <a:r>
              <a:rPr lang="ru-RU" b="1" i="1" dirty="0" smtClean="0"/>
              <a:t>ритмическим рисунком.</a:t>
            </a:r>
            <a:endParaRPr lang="ru-RU" dirty="0" smtClean="0"/>
          </a:p>
          <a:p>
            <a:r>
              <a:rPr lang="ru-RU" dirty="0" smtClean="0"/>
              <a:t>Ритм организует музыку во времени.</a:t>
            </a:r>
          </a:p>
          <a:p>
            <a:r>
              <a:rPr lang="ru-RU" b="1" i="1" dirty="0" smtClean="0"/>
              <a:t>Метр </a:t>
            </a:r>
            <a:r>
              <a:rPr lang="ru-RU" dirty="0" smtClean="0"/>
              <a:t>в музыке - порядок чередования сильных и слабых долей.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178912" cy="1470025"/>
          </a:xfrm>
        </p:spPr>
        <p:txBody>
          <a:bodyPr/>
          <a:lstStyle/>
          <a:p>
            <a:r>
              <a:rPr lang="ru-RU" dirty="0" smtClean="0"/>
              <a:t>Сосчитайте музыкальные шаги (метр)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1979712" y="3284984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звук 4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4211960" y="3284984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звук 5">
            <a:hlinkClick r:id="" action="ppaction://noaction" highlightClick="1">
              <a:snd r:embed="rId5" name="applause.wav"/>
            </a:hlinkClick>
          </p:cNvPr>
          <p:cNvSpPr/>
          <p:nvPr/>
        </p:nvSpPr>
        <p:spPr>
          <a:xfrm>
            <a:off x="6300192" y="3284984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ахманинов - Итальянская польк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339752" y="3645024"/>
            <a:ext cx="304800" cy="304800"/>
          </a:xfrm>
          <a:prstGeom prst="rect">
            <a:avLst/>
          </a:prstGeom>
        </p:spPr>
      </p:pic>
      <p:pic>
        <p:nvPicPr>
          <p:cNvPr id="9" name="P.I.CHajkovskij_-_CSHelkunchik_Detskij_marsh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572000" y="3645024"/>
            <a:ext cx="304800" cy="304800"/>
          </a:xfrm>
          <a:prstGeom prst="rect">
            <a:avLst/>
          </a:prstGeom>
        </p:spPr>
      </p:pic>
      <p:pic>
        <p:nvPicPr>
          <p:cNvPr id="10" name="Ф._Шуберт_-_Вальс__си_минор__для_ф-но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6588224" y="36450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S010362640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6477798-CC28-4209-930A-2D804C6791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TS010362640</Template>
  <TotalTime>0</TotalTime>
  <Words>244</Words>
  <Application>Microsoft Office PowerPoint</Application>
  <PresentationFormat>Экран (4:3)</PresentationFormat>
  <Paragraphs>43</Paragraphs>
  <Slides>13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TS010362640</vt:lpstr>
      <vt:lpstr>Посмотрите видеоролик</vt:lpstr>
      <vt:lpstr>Тема урока:  «Вначале был ритм»</vt:lpstr>
      <vt:lpstr>«Музыкальные краски»</vt:lpstr>
      <vt:lpstr>«Вначале был ритм» Ганс фон Бюлов</vt:lpstr>
      <vt:lpstr>Ритм и природа</vt:lpstr>
      <vt:lpstr>Озвучьте изображения</vt:lpstr>
      <vt:lpstr>Ритм и литература</vt:lpstr>
      <vt:lpstr>Ритм в музыке</vt:lpstr>
      <vt:lpstr>Сосчитайте музыкальные шаги (метр)</vt:lpstr>
      <vt:lpstr>Знакомый ритм!</vt:lpstr>
      <vt:lpstr>Слайд 11</vt:lpstr>
      <vt:lpstr>Слайд 12</vt:lpstr>
      <vt:lpstr>Что мы узнали о ритме?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2012-11-19T05:50:52Z</dcterms:created>
  <dcterms:modified xsi:type="dcterms:W3CDTF">2012-11-24T17:32:29Z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TC103626409990</vt:lpwstr>
  </property>
</Properties>
</file>