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9" r:id="rId5"/>
    <p:sldId id="260" r:id="rId6"/>
    <p:sldId id="305" r:id="rId7"/>
    <p:sldId id="272" r:id="rId8"/>
    <p:sldId id="275" r:id="rId9"/>
    <p:sldId id="276" r:id="rId10"/>
    <p:sldId id="273" r:id="rId11"/>
    <p:sldId id="274" r:id="rId12"/>
    <p:sldId id="264" r:id="rId13"/>
    <p:sldId id="265" r:id="rId14"/>
    <p:sldId id="283" r:id="rId15"/>
    <p:sldId id="285" r:id="rId16"/>
    <p:sldId id="287" r:id="rId17"/>
    <p:sldId id="288" r:id="rId18"/>
    <p:sldId id="277" r:id="rId19"/>
    <p:sldId id="289" r:id="rId20"/>
    <p:sldId id="30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8062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Уроки защиты проектов</a:t>
            </a:r>
            <a:endParaRPr lang="ru-RU" sz="5400" dirty="0"/>
          </a:p>
        </p:txBody>
      </p:sp>
      <p:pic>
        <p:nvPicPr>
          <p:cNvPr id="4" name="Рисунок 3" descr="C:\Users\A_ROGO~1\AppData\Local\Temp\FineReader11\media\image1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879" y="2996952"/>
            <a:ext cx="4176464" cy="2952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8" y="6357958"/>
            <a:ext cx="571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Доклад на педагогическом совете </a:t>
            </a:r>
            <a:r>
              <a:rPr lang="ru-RU" dirty="0" err="1" smtClean="0"/>
              <a:t>Перевезенцевой</a:t>
            </a:r>
            <a:r>
              <a:rPr lang="ru-RU" dirty="0" smtClean="0"/>
              <a:t> Л.Г.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53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Этапы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5152616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sz="41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Проблемно - целевой этап</a:t>
            </a:r>
          </a:p>
          <a:p>
            <a:pPr lvl="0"/>
            <a:r>
              <a:rPr lang="ru-RU" dirty="0">
                <a:latin typeface="+mj-lt"/>
                <a:cs typeface="Times New Roman" pitchFamily="18" charset="0"/>
              </a:rPr>
              <a:t>д</a:t>
            </a:r>
            <a:r>
              <a:rPr lang="ru-RU" dirty="0" smtClean="0">
                <a:latin typeface="+mj-lt"/>
                <a:cs typeface="Times New Roman" pitchFamily="18" charset="0"/>
              </a:rPr>
              <a:t>ля </a:t>
            </a:r>
            <a:r>
              <a:rPr lang="ru-RU" dirty="0">
                <a:latin typeface="+mj-lt"/>
                <a:cs typeface="Times New Roman" pitchFamily="18" charset="0"/>
              </a:rPr>
              <a:t>чего создается данный проект; чем вызвана необходимость его создания; как в дальнейшем будет использоваться данный проект;</a:t>
            </a:r>
          </a:p>
          <a:p>
            <a:pPr lvl="0"/>
            <a:r>
              <a:rPr lang="ru-RU" dirty="0">
                <a:latin typeface="+mj-lt"/>
                <a:cs typeface="Times New Roman" pitchFamily="18" charset="0"/>
              </a:rPr>
              <a:t>к</a:t>
            </a:r>
            <a:r>
              <a:rPr lang="ru-RU" dirty="0" smtClean="0">
                <a:latin typeface="+mj-lt"/>
                <a:cs typeface="Times New Roman" pitchFamily="18" charset="0"/>
              </a:rPr>
              <a:t>аким </a:t>
            </a:r>
            <a:r>
              <a:rPr lang="ru-RU" dirty="0">
                <a:latin typeface="+mj-lt"/>
                <a:cs typeface="Times New Roman" pitchFamily="18" charset="0"/>
              </a:rPr>
              <a:t>должен быть проект;</a:t>
            </a:r>
          </a:p>
          <a:p>
            <a:pPr lvl="0"/>
            <a:r>
              <a:rPr lang="ru-RU" dirty="0">
                <a:latin typeface="+mj-lt"/>
                <a:cs typeface="Times New Roman" pitchFamily="18" charset="0"/>
              </a:rPr>
              <a:t>к</a:t>
            </a:r>
            <a:r>
              <a:rPr lang="ru-RU" dirty="0" smtClean="0">
                <a:latin typeface="+mj-lt"/>
                <a:cs typeface="Times New Roman" pitchFamily="18" charset="0"/>
              </a:rPr>
              <a:t>то </a:t>
            </a:r>
            <a:r>
              <a:rPr lang="ru-RU" dirty="0">
                <a:latin typeface="+mj-lt"/>
                <a:cs typeface="Times New Roman" pitchFamily="18" charset="0"/>
              </a:rPr>
              <a:t>будет создавать проект; какие знания, умения и навыки имеют учащиеся в начале и будут иметь в конце создания проекта.</a:t>
            </a:r>
          </a:p>
          <a:p>
            <a:endParaRPr lang="ru-RU" dirty="0"/>
          </a:p>
        </p:txBody>
      </p:sp>
      <p:pic>
        <p:nvPicPr>
          <p:cNvPr id="2051" name="Picture 3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40968"/>
            <a:ext cx="2044700" cy="31194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744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Этапы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5340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35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Разработка </a:t>
            </a:r>
            <a:r>
              <a:rPr lang="ru-RU" sz="35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сценария;</a:t>
            </a:r>
          </a:p>
          <a:p>
            <a:pPr lvl="0"/>
            <a:r>
              <a:rPr lang="ru-RU" dirty="0">
                <a:latin typeface="+mj-lt"/>
              </a:rPr>
              <a:t>первичное изучение источников;</a:t>
            </a:r>
          </a:p>
          <a:p>
            <a:pPr lvl="0"/>
            <a:r>
              <a:rPr lang="ru-RU" dirty="0">
                <a:latin typeface="+mj-lt"/>
              </a:rPr>
              <a:t>отбор содержания;</a:t>
            </a:r>
          </a:p>
          <a:p>
            <a:r>
              <a:rPr lang="ru-RU" dirty="0">
                <a:latin typeface="+mj-lt"/>
              </a:rPr>
              <a:t>определяется примерный объем проекта;</a:t>
            </a:r>
          </a:p>
          <a:p>
            <a:pPr lvl="0"/>
            <a:r>
              <a:rPr lang="ru-RU" dirty="0">
                <a:latin typeface="+mj-lt"/>
              </a:rPr>
              <a:t>п</a:t>
            </a:r>
            <a:r>
              <a:rPr lang="ru-RU" dirty="0" smtClean="0">
                <a:latin typeface="+mj-lt"/>
              </a:rPr>
              <a:t>рописываются </a:t>
            </a:r>
            <a:r>
              <a:rPr lang="ru-RU" dirty="0">
                <a:latin typeface="+mj-lt"/>
              </a:rPr>
              <a:t>роли всех участников проекта;</a:t>
            </a:r>
          </a:p>
          <a:p>
            <a:pPr lvl="0"/>
            <a:r>
              <a:rPr lang="ru-RU" dirty="0">
                <a:latin typeface="+mj-lt"/>
              </a:rPr>
              <a:t>уточнение задач;</a:t>
            </a:r>
          </a:p>
          <a:p>
            <a:pPr lvl="0"/>
            <a:r>
              <a:rPr lang="ru-RU" dirty="0">
                <a:latin typeface="+mj-lt"/>
              </a:rPr>
              <a:t>уточнение </a:t>
            </a:r>
            <a:r>
              <a:rPr lang="ru-RU" dirty="0" smtClean="0">
                <a:latin typeface="+mj-lt"/>
              </a:rPr>
              <a:t>календарного </a:t>
            </a:r>
            <a:r>
              <a:rPr lang="ru-RU" dirty="0">
                <a:latin typeface="+mj-lt"/>
              </a:rPr>
              <a:t>плана;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3075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933056"/>
            <a:ext cx="1388055" cy="2277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16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Этапы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48" y="1447800"/>
            <a:ext cx="4857752" cy="480060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Практической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работы;</a:t>
            </a:r>
          </a:p>
          <a:p>
            <a:pPr lvl="0"/>
            <a:r>
              <a:rPr lang="ru-RU" sz="2800" dirty="0">
                <a:latin typeface="+mj-lt"/>
              </a:rPr>
              <a:t>воплощение в жизнь </a:t>
            </a:r>
            <a:r>
              <a:rPr lang="ru-RU" sz="2800" dirty="0" smtClean="0">
                <a:latin typeface="+mj-lt"/>
              </a:rPr>
              <a:t>поставленных задач;</a:t>
            </a:r>
          </a:p>
          <a:p>
            <a:pPr lvl="0"/>
            <a:r>
              <a:rPr lang="ru-RU" sz="2800" dirty="0">
                <a:latin typeface="+mj-lt"/>
              </a:rPr>
              <a:t>выполнение </a:t>
            </a:r>
            <a:r>
              <a:rPr lang="ru-RU" sz="2800" dirty="0" smtClean="0">
                <a:latin typeface="+mj-lt"/>
              </a:rPr>
              <a:t>работы;</a:t>
            </a:r>
          </a:p>
          <a:p>
            <a:r>
              <a:rPr lang="ru-RU" sz="2800" dirty="0" smtClean="0">
                <a:latin typeface="+mj-lt"/>
              </a:rPr>
              <a:t> координация деятельности </a:t>
            </a:r>
            <a:r>
              <a:rPr lang="ru-RU" sz="2800" dirty="0">
                <a:latin typeface="+mj-lt"/>
              </a:rPr>
              <a:t>участников проекта</a:t>
            </a:r>
          </a:p>
        </p:txBody>
      </p:sp>
      <p:pic>
        <p:nvPicPr>
          <p:cNvPr id="4" name="Рисунок 3" descr="C:\Users\A_ROGO~1\AppData\Local\Temp\FineReader11\media\image8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357430"/>
            <a:ext cx="2338683" cy="3145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033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Этапы проектной деятельности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5040560" cy="504056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</a:rPr>
              <a:t>Предварительная защита;</a:t>
            </a:r>
          </a:p>
          <a:p>
            <a:pPr lvl="0"/>
            <a:r>
              <a:rPr lang="ru-RU" dirty="0"/>
              <a:t>в</a:t>
            </a:r>
            <a:r>
              <a:rPr lang="ru-RU" dirty="0" smtClean="0"/>
              <a:t>ыявляются </a:t>
            </a:r>
            <a:r>
              <a:rPr lang="ru-RU" dirty="0"/>
              <a:t>недоработки;</a:t>
            </a:r>
          </a:p>
          <a:p>
            <a:pPr lvl="0"/>
            <a:r>
              <a:rPr lang="ru-RU" dirty="0"/>
              <a:t>н</a:t>
            </a:r>
            <a:r>
              <a:rPr lang="ru-RU" dirty="0" smtClean="0"/>
              <a:t>амечаются </a:t>
            </a:r>
            <a:r>
              <a:rPr lang="ru-RU" dirty="0"/>
              <a:t>пути устранения недостатков;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роизводится отладка</a:t>
            </a:r>
          </a:p>
          <a:p>
            <a:pPr marL="82296" lvl="0" indent="0">
              <a:buNone/>
            </a:pPr>
            <a:endParaRPr lang="ru-RU" dirty="0" smtClean="0"/>
          </a:p>
          <a:p>
            <a:pPr marL="82296" lvl="0" indent="0">
              <a:buNone/>
            </a:pPr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</a:rPr>
              <a:t>Защита 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</a:rPr>
              <a:t>проекта;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резентация </a:t>
            </a:r>
            <a:r>
              <a:rPr lang="ru-RU" dirty="0"/>
              <a:t>проекта;</a:t>
            </a:r>
          </a:p>
          <a:p>
            <a:pPr lvl="0"/>
            <a:r>
              <a:rPr lang="ru-RU" dirty="0"/>
              <a:t>анализ результатов;</a:t>
            </a:r>
          </a:p>
          <a:p>
            <a:pPr lvl="0"/>
            <a:r>
              <a:rPr lang="ru-RU" dirty="0"/>
              <a:t>самооценка;</a:t>
            </a:r>
          </a:p>
          <a:p>
            <a:pPr lvl="0"/>
            <a:r>
              <a:rPr lang="ru-RU" dirty="0"/>
              <a:t>о</a:t>
            </a:r>
            <a:r>
              <a:rPr lang="ru-RU" dirty="0" smtClean="0"/>
              <a:t>тчет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C:\Users\A_ROGO~1\AppData\Local\Temp\FineReader11\media\image7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323063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02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краткосрочных проектов.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857496"/>
            <a:ext cx="2132317" cy="193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1357298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 проектов может использоваться в учебном процессе для решения различных небольших проблемных задач, и тогда можно организовать мини-проекты достаточно часто, приучая учащихся к творческому применению полученных знаний самостоятельно (краткосрочные, в рамках урока).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786190"/>
            <a:ext cx="5866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Координаты точки и координаты вектора; </a:t>
            </a:r>
          </a:p>
          <a:p>
            <a:pPr lvl="0"/>
            <a:r>
              <a:rPr lang="ru-RU" dirty="0" smtClean="0"/>
              <a:t>- Расстояние от точки до плоскости; </a:t>
            </a:r>
          </a:p>
          <a:p>
            <a:pPr lvl="0"/>
            <a:r>
              <a:rPr lang="ru-RU" dirty="0" smtClean="0"/>
              <a:t>- Угол между прямой и плоскостью; </a:t>
            </a:r>
          </a:p>
          <a:p>
            <a:pPr lvl="0"/>
            <a:r>
              <a:rPr lang="ru-RU" dirty="0" smtClean="0"/>
              <a:t>- Правильная пирамида; </a:t>
            </a:r>
          </a:p>
          <a:p>
            <a:pPr lvl="0">
              <a:buFontTx/>
              <a:buChar char="-"/>
            </a:pPr>
            <a:r>
              <a:rPr lang="ru-RU" dirty="0" smtClean="0"/>
              <a:t> Перпендикулярность прямых и плоскостей;</a:t>
            </a:r>
          </a:p>
          <a:p>
            <a:pPr lvl="0">
              <a:buFontTx/>
              <a:buChar char="-"/>
            </a:pPr>
            <a:r>
              <a:rPr lang="ru-RU" dirty="0" smtClean="0"/>
              <a:t>  Практическое применение теорем синусов и косинусов</a:t>
            </a:r>
          </a:p>
          <a:p>
            <a:pPr lvl="0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Практическая задача </a:t>
            </a:r>
            <a:br>
              <a:rPr lang="ru-RU" dirty="0" smtClean="0"/>
            </a:br>
            <a:r>
              <a:rPr lang="ru-RU" dirty="0" smtClean="0"/>
              <a:t>на применение теоремы синусов.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1908175" y="4797425"/>
            <a:ext cx="66627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900"/>
              <a:t>Выполнил  Козьменко Александр  9 а</a:t>
            </a:r>
          </a:p>
        </p:txBody>
      </p:sp>
      <p:pic>
        <p:nvPicPr>
          <p:cNvPr id="26628" name="Picture 2" descr="http://im7-tub-ru.yandex.net/i?id=443860455-1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484313"/>
            <a:ext cx="43053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D0730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5238" y="2895600"/>
            <a:ext cx="1528762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 descr="SL00738_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495800"/>
            <a:ext cx="25098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6400"/>
            <a:ext cx="8229600" cy="4127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Задача </a:t>
            </a:r>
            <a:r>
              <a:rPr lang="ru-RU" sz="4000" b="1" dirty="0" smtClean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47128" name="Rectangle 24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2438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400" b="1" smtClean="0"/>
              <a:t>В 12 -00 нарушитель свернул с основной магистрали и помчался по шоссе со скоростью 140км/ч. В это же время инспектор ГИБДД рванул по проселку со скоростью 70км/ч  наперерез нарушителю. Успеет ли инспектор остановить нарушителя у перекрестка шоссе и проселка? 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2362200" y="4383088"/>
            <a:ext cx="4724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2438400" y="5068888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2971800" y="5068888"/>
            <a:ext cx="2819400" cy="1143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2895600" y="4764088"/>
            <a:ext cx="3581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2971800" y="4764088"/>
            <a:ext cx="26670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 flipV="1">
            <a:off x="5638800" y="4764088"/>
            <a:ext cx="8382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5867400" y="4840288"/>
            <a:ext cx="685800" cy="914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5867400" y="5830888"/>
            <a:ext cx="7620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6629400" y="4764088"/>
            <a:ext cx="1219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490913" y="3967163"/>
            <a:ext cx="1501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9966"/>
                </a:solidFill>
                <a:latin typeface="Comic Sans MS" pitchFamily="66" charset="0"/>
              </a:rPr>
              <a:t>Магистраль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 rot="1498423">
            <a:off x="3902075" y="5956300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9966"/>
                </a:solidFill>
                <a:latin typeface="Comic Sans MS" pitchFamily="66" charset="0"/>
              </a:rPr>
              <a:t>Шоссе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 rot="-3710612">
            <a:off x="6173788" y="5172075"/>
            <a:ext cx="1290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9966"/>
                </a:solidFill>
                <a:latin typeface="Comic Sans MS" pitchFamily="66" charset="0"/>
              </a:rPr>
              <a:t>Проселок</a:t>
            </a:r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6934200" y="4038600"/>
            <a:ext cx="163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mic Sans MS" pitchFamily="66" charset="0"/>
              </a:rPr>
              <a:t>Пост ГИБДД</a:t>
            </a:r>
          </a:p>
        </p:txBody>
      </p:sp>
      <p:sp>
        <p:nvSpPr>
          <p:cNvPr id="27667" name="Freeform 18"/>
          <p:cNvSpPr>
            <a:spLocks/>
          </p:cNvSpPr>
          <p:nvPr/>
        </p:nvSpPr>
        <p:spPr bwMode="auto">
          <a:xfrm>
            <a:off x="3771900" y="4764088"/>
            <a:ext cx="152400" cy="323850"/>
          </a:xfrm>
          <a:custGeom>
            <a:avLst/>
            <a:gdLst>
              <a:gd name="T0" fmla="*/ 76200 w 96"/>
              <a:gd name="T1" fmla="*/ 0 h 204"/>
              <a:gd name="T2" fmla="*/ 152400 w 96"/>
              <a:gd name="T3" fmla="*/ 171450 h 204"/>
              <a:gd name="T4" fmla="*/ 0 w 96"/>
              <a:gd name="T5" fmla="*/ 323850 h 204"/>
              <a:gd name="T6" fmla="*/ 0 60000 65536"/>
              <a:gd name="T7" fmla="*/ 0 60000 65536"/>
              <a:gd name="T8" fmla="*/ 0 60000 65536"/>
              <a:gd name="T9" fmla="*/ 0 w 96"/>
              <a:gd name="T10" fmla="*/ 0 h 204"/>
              <a:gd name="T11" fmla="*/ 96 w 96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204">
                <a:moveTo>
                  <a:pt x="48" y="0"/>
                </a:moveTo>
                <a:cubicBezTo>
                  <a:pt x="61" y="39"/>
                  <a:pt x="83" y="69"/>
                  <a:pt x="96" y="108"/>
                </a:cubicBezTo>
                <a:cubicBezTo>
                  <a:pt x="84" y="157"/>
                  <a:pt x="63" y="204"/>
                  <a:pt x="0" y="2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Freeform 19"/>
          <p:cNvSpPr>
            <a:spLocks/>
          </p:cNvSpPr>
          <p:nvPr/>
        </p:nvSpPr>
        <p:spPr bwMode="auto">
          <a:xfrm>
            <a:off x="6191250" y="4802188"/>
            <a:ext cx="114300" cy="171450"/>
          </a:xfrm>
          <a:custGeom>
            <a:avLst/>
            <a:gdLst>
              <a:gd name="T0" fmla="*/ 0 w 72"/>
              <a:gd name="T1" fmla="*/ 0 h 108"/>
              <a:gd name="T2" fmla="*/ 114300 w 72"/>
              <a:gd name="T3" fmla="*/ 171450 h 108"/>
              <a:gd name="T4" fmla="*/ 0 60000 65536"/>
              <a:gd name="T5" fmla="*/ 0 60000 65536"/>
              <a:gd name="T6" fmla="*/ 0 w 72"/>
              <a:gd name="T7" fmla="*/ 0 h 108"/>
              <a:gd name="T8" fmla="*/ 72 w 72"/>
              <a:gd name="T9" fmla="*/ 108 h 1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" h="108">
                <a:moveTo>
                  <a:pt x="0" y="0"/>
                </a:moveTo>
                <a:cubicBezTo>
                  <a:pt x="11" y="53"/>
                  <a:pt x="5" y="108"/>
                  <a:pt x="72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Freeform 20"/>
          <p:cNvSpPr>
            <a:spLocks/>
          </p:cNvSpPr>
          <p:nvPr/>
        </p:nvSpPr>
        <p:spPr bwMode="auto">
          <a:xfrm>
            <a:off x="6096000" y="4783138"/>
            <a:ext cx="95250" cy="292100"/>
          </a:xfrm>
          <a:custGeom>
            <a:avLst/>
            <a:gdLst>
              <a:gd name="T0" fmla="*/ 0 w 60"/>
              <a:gd name="T1" fmla="*/ 0 h 184"/>
              <a:gd name="T2" fmla="*/ 57150 w 60"/>
              <a:gd name="T3" fmla="*/ 209550 h 184"/>
              <a:gd name="T4" fmla="*/ 95250 w 60"/>
              <a:gd name="T5" fmla="*/ 285750 h 184"/>
              <a:gd name="T6" fmla="*/ 0 60000 65536"/>
              <a:gd name="T7" fmla="*/ 0 60000 65536"/>
              <a:gd name="T8" fmla="*/ 0 60000 65536"/>
              <a:gd name="T9" fmla="*/ 0 w 60"/>
              <a:gd name="T10" fmla="*/ 0 h 184"/>
              <a:gd name="T11" fmla="*/ 60 w 60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184">
                <a:moveTo>
                  <a:pt x="0" y="0"/>
                </a:moveTo>
                <a:cubicBezTo>
                  <a:pt x="37" y="112"/>
                  <a:pt x="13" y="30"/>
                  <a:pt x="36" y="132"/>
                </a:cubicBezTo>
                <a:cubicBezTo>
                  <a:pt x="48" y="184"/>
                  <a:pt x="32" y="180"/>
                  <a:pt x="60" y="1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3948113" y="4729163"/>
            <a:ext cx="557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omic Sans MS" pitchFamily="66" charset="0"/>
              </a:rPr>
              <a:t>20</a:t>
            </a:r>
            <a:r>
              <a:rPr lang="en-US">
                <a:latin typeface="Comic Sans MS" pitchFamily="66" charset="0"/>
              </a:rPr>
              <a:t>°</a:t>
            </a:r>
          </a:p>
        </p:txBody>
      </p:sp>
      <p:sp>
        <p:nvSpPr>
          <p:cNvPr id="27671" name="Text Box 22"/>
          <p:cNvSpPr txBox="1">
            <a:spLocks noChangeArrowheads="1"/>
          </p:cNvSpPr>
          <p:nvPr/>
        </p:nvSpPr>
        <p:spPr bwMode="auto">
          <a:xfrm>
            <a:off x="5562600" y="47291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50</a:t>
            </a:r>
            <a:r>
              <a:rPr lang="en-US" b="1">
                <a:latin typeface="Comic Sans MS" pitchFamily="66" charset="0"/>
              </a:rPr>
              <a:t>°</a:t>
            </a:r>
            <a:endParaRPr lang="ru-RU" b="1">
              <a:latin typeface="Comic Sans MS" pitchFamily="66" charset="0"/>
            </a:endParaRPr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4343400" y="4306888"/>
            <a:ext cx="87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2 км</a:t>
            </a:r>
          </a:p>
        </p:txBody>
      </p:sp>
      <p:pic>
        <p:nvPicPr>
          <p:cNvPr id="27673" name="Picture 25" descr="BD0729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8006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cover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28" grpId="0" build="p" rev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716338"/>
            <a:ext cx="2663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внобедренный треугольник 3"/>
          <p:cNvSpPr/>
          <p:nvPr/>
        </p:nvSpPr>
        <p:spPr>
          <a:xfrm rot="10800000">
            <a:off x="1042988" y="2205038"/>
            <a:ext cx="3313112" cy="2376487"/>
          </a:xfrm>
          <a:prstGeom prst="triangle">
            <a:avLst>
              <a:gd name="adj" fmla="val 21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7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434387" cy="57324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А                 2км            В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ru-RU" dirty="0" smtClean="0"/>
              <a:t>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20°      50° </a:t>
            </a:r>
            <a:r>
              <a:rPr lang="en-US" dirty="0" smtClean="0"/>
              <a:t>         </a:t>
            </a:r>
            <a:r>
              <a:rPr lang="ru-RU" dirty="0" smtClean="0"/>
              <a:t>  </a:t>
            </a:r>
            <a:r>
              <a:rPr lang="ru-RU" sz="2400" dirty="0" smtClean="0"/>
              <a:t>По теореме синусов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                                                         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    </a:t>
            </a:r>
            <a:r>
              <a:rPr lang="ru-RU" dirty="0" err="1" smtClean="0"/>
              <a:t>вс</a:t>
            </a:r>
            <a:r>
              <a:rPr lang="ru-RU" dirty="0" smtClean="0"/>
              <a:t> </a:t>
            </a:r>
            <a:r>
              <a:rPr lang="en-US" dirty="0" smtClean="0"/>
              <a:t>= 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С         </a:t>
            </a:r>
            <a:r>
              <a:rPr lang="ru-RU" sz="2400" b="1" dirty="0" smtClean="0"/>
              <a:t>ВС</a:t>
            </a:r>
            <a:r>
              <a:rPr lang="en-US" sz="2400" dirty="0" smtClean="0"/>
              <a:t>≈ 0</a:t>
            </a:r>
            <a:r>
              <a:rPr lang="ru-RU" sz="2400" dirty="0" smtClean="0"/>
              <a:t>,</a:t>
            </a:r>
            <a:r>
              <a:rPr lang="en-US" sz="2400" dirty="0" smtClean="0"/>
              <a:t>7 </a:t>
            </a:r>
            <a:r>
              <a:rPr lang="ru-RU" sz="2400" dirty="0" smtClean="0"/>
              <a:t>км   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</a:t>
            </a:r>
            <a:r>
              <a:rPr lang="ru-RU" sz="1800" dirty="0" err="1" smtClean="0"/>
              <a:t>инсп</a:t>
            </a:r>
            <a:r>
              <a:rPr lang="ru-RU" sz="1800" dirty="0" smtClean="0"/>
              <a:t>.  </a:t>
            </a:r>
            <a:r>
              <a:rPr lang="ru-RU" sz="2400" dirty="0" smtClean="0"/>
              <a:t>  = 0,7км : 70  км</a:t>
            </a:r>
            <a:r>
              <a:rPr lang="en-US" sz="2400" dirty="0" smtClean="0"/>
              <a:t>/</a:t>
            </a:r>
            <a:r>
              <a:rPr lang="ru-RU" sz="2400" dirty="0" smtClean="0"/>
              <a:t>ч </a:t>
            </a:r>
            <a:r>
              <a:rPr lang="en-US" sz="2400" dirty="0" smtClean="0"/>
              <a:t>= 0,01 </a:t>
            </a:r>
            <a:r>
              <a:rPr lang="ru-RU" sz="2400" dirty="0" smtClean="0"/>
              <a:t>ч; </a:t>
            </a:r>
            <a:r>
              <a:rPr lang="en-US" sz="3600" dirty="0" smtClean="0"/>
              <a:t>t</a:t>
            </a:r>
            <a:r>
              <a:rPr lang="ru-RU" sz="1800" dirty="0" smtClean="0"/>
              <a:t>нар.  </a:t>
            </a:r>
            <a:r>
              <a:rPr lang="ru-RU" sz="2400" dirty="0" smtClean="0"/>
              <a:t>  = 1,6км : 140  км</a:t>
            </a:r>
            <a:r>
              <a:rPr lang="en-US" sz="2400" dirty="0" smtClean="0"/>
              <a:t>/</a:t>
            </a:r>
            <a:r>
              <a:rPr lang="ru-RU" sz="2400" dirty="0" smtClean="0"/>
              <a:t>ч </a:t>
            </a:r>
            <a:r>
              <a:rPr lang="en-US" sz="2400" dirty="0" smtClean="0"/>
              <a:t>= 0,01</a:t>
            </a:r>
            <a:r>
              <a:rPr lang="ru-RU" sz="24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ч;   Ответ:  успеет инспектор ГИБДД догнать нарушителя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</a:t>
            </a:r>
          </a:p>
        </p:txBody>
      </p:sp>
      <p:sp>
        <p:nvSpPr>
          <p:cNvPr id="5" name="Дуга 4"/>
          <p:cNvSpPr/>
          <p:nvPr/>
        </p:nvSpPr>
        <p:spPr>
          <a:xfrm rot="2955658">
            <a:off x="1092994" y="1959769"/>
            <a:ext cx="661988" cy="1193800"/>
          </a:xfrm>
          <a:prstGeom prst="arc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3475583" flipH="1" flipV="1">
            <a:off x="3733800" y="1755775"/>
            <a:ext cx="1381125" cy="1336675"/>
          </a:xfrm>
          <a:prstGeom prst="arc">
            <a:avLst>
              <a:gd name="adj1" fmla="val 14498639"/>
              <a:gd name="adj2" fmla="val 19364292"/>
            </a:avLst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680" name="TextBox 6"/>
          <p:cNvSpPr txBox="1">
            <a:spLocks noChangeArrowheads="1"/>
          </p:cNvSpPr>
          <p:nvPr/>
        </p:nvSpPr>
        <p:spPr bwMode="auto">
          <a:xfrm>
            <a:off x="5003800" y="1268413"/>
            <a:ext cx="1871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400"/>
              <a:t>ے</a:t>
            </a:r>
            <a:endParaRPr lang="ru-RU" sz="2400"/>
          </a:p>
        </p:txBody>
      </p:sp>
      <p:sp>
        <p:nvSpPr>
          <p:cNvPr id="28681" name="TextBox 7"/>
          <p:cNvSpPr txBox="1">
            <a:spLocks noChangeArrowheads="1"/>
          </p:cNvSpPr>
          <p:nvPr/>
        </p:nvSpPr>
        <p:spPr bwMode="auto">
          <a:xfrm>
            <a:off x="5292725" y="1268413"/>
            <a:ext cx="31877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С = 180°- (20°+50°)</a:t>
            </a:r>
            <a:endParaRPr lang="en-US" sz="2000"/>
          </a:p>
          <a:p>
            <a:r>
              <a:rPr lang="en-US" sz="2000"/>
              <a:t>sin C = sin 70°</a:t>
            </a:r>
          </a:p>
          <a:p>
            <a:endParaRPr lang="ru-RU" sz="2400"/>
          </a:p>
          <a:p>
            <a:endParaRPr lang="ru-RU" sz="2400"/>
          </a:p>
        </p:txBody>
      </p:sp>
      <p:sp>
        <p:nvSpPr>
          <p:cNvPr id="28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8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924175"/>
            <a:ext cx="30241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5" name="Rectangle 6"/>
          <p:cNvSpPr>
            <a:spLocks noChangeArrowheads="1"/>
          </p:cNvSpPr>
          <p:nvPr/>
        </p:nvSpPr>
        <p:spPr bwMode="auto">
          <a:xfrm>
            <a:off x="32385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8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72074"/>
            <a:ext cx="42481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7" name="Rectangle 7"/>
          <p:cNvSpPr>
            <a:spLocks noChangeArrowheads="1"/>
          </p:cNvSpPr>
          <p:nvPr/>
        </p:nvSpPr>
        <p:spPr bwMode="auto">
          <a:xfrm flipV="1">
            <a:off x="0" y="188913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Среднесрочные проекты.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Решение уравнений 2-й, 3-й, 4-й степеней по формуле. </a:t>
            </a:r>
          </a:p>
          <a:p>
            <a:pPr lvl="0"/>
            <a:r>
              <a:rPr lang="ru-RU" dirty="0" smtClean="0"/>
              <a:t>- Односторонние пределы. </a:t>
            </a:r>
          </a:p>
          <a:p>
            <a:pPr lvl="0"/>
            <a:r>
              <a:rPr lang="ru-RU" dirty="0" smtClean="0"/>
              <a:t>- Как Архимед измерял объем шара? </a:t>
            </a:r>
          </a:p>
          <a:p>
            <a:pPr lvl="0"/>
            <a:r>
              <a:rPr lang="ru-RU" dirty="0" smtClean="0"/>
              <a:t>- Непрерывность функции  </a:t>
            </a:r>
          </a:p>
          <a:p>
            <a:pPr lvl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857232"/>
            <a:ext cx="74980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i="1" dirty="0" smtClean="0"/>
              <a:t>Примеры долгосрочных проектов (по материалам научно-практических исследований).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- Лента Мёбиуса и ее свойства </a:t>
            </a:r>
          </a:p>
          <a:p>
            <a:pPr lvl="0"/>
            <a:r>
              <a:rPr lang="ru-RU" dirty="0" smtClean="0"/>
              <a:t>- Элементарная теория управления запасами </a:t>
            </a:r>
          </a:p>
          <a:p>
            <a:pPr lvl="0"/>
            <a:r>
              <a:rPr lang="ru-RU" dirty="0" smtClean="0"/>
              <a:t>- «Золотое сечение» и его применение а архитектуре родного города </a:t>
            </a:r>
          </a:p>
          <a:p>
            <a:pPr lvl="0"/>
            <a:r>
              <a:rPr lang="ru-RU" dirty="0" smtClean="0"/>
              <a:t>- Построение комплексных множеств на плоскости. Графическое решение систем уравнений и неравенств с параметром в комплексных числах </a:t>
            </a:r>
          </a:p>
          <a:p>
            <a:pPr lvl="0"/>
            <a:r>
              <a:rPr lang="ru-RU" dirty="0" smtClean="0"/>
              <a:t>- Теорема Пифагора вне школьной программы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Китайская мудрость гласит: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“</a:t>
            </a:r>
            <a:r>
              <a:rPr lang="ru-RU" b="1" dirty="0" smtClean="0">
                <a:solidFill>
                  <a:srgbClr val="0070C0"/>
                </a:solidFill>
              </a:rPr>
              <a:t>Я слышу – я забываю,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я вижу – я запоминаю,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я делаю – я усваиваю”.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357562"/>
            <a:ext cx="26431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524000"/>
            <a:ext cx="7500990" cy="4663440"/>
          </a:xfrm>
        </p:spPr>
        <p:txBody>
          <a:bodyPr>
            <a:normAutofit/>
          </a:bodyPr>
          <a:lstStyle/>
          <a:p>
            <a:r>
              <a:rPr lang="ru-RU" dirty="0" smtClean="0"/>
              <a:t>На этих уроках, мобилизуя теоретические знания, дети включаются в  экспериментальную, исследовательскую, поисковую и частично-поисковую  деятельность. В этом их высокая развивающая роль. У детей  формируются научные взгляды, целостное мировоззрение.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 исследований известно, что учащиеся удерживают в памяти: </a:t>
            </a:r>
            <a:br>
              <a:rPr lang="ru-RU" dirty="0" smtClean="0"/>
            </a:br>
            <a:r>
              <a:rPr lang="ru-RU" dirty="0" smtClean="0"/>
              <a:t>- 10% от того, что они читают; </a:t>
            </a:r>
            <a:br>
              <a:rPr lang="ru-RU" dirty="0" smtClean="0"/>
            </a:br>
            <a:r>
              <a:rPr lang="ru-RU" dirty="0" smtClean="0"/>
              <a:t>- 26% от того, что они слышат; </a:t>
            </a:r>
            <a:br>
              <a:rPr lang="ru-RU" dirty="0" smtClean="0"/>
            </a:br>
            <a:r>
              <a:rPr lang="ru-RU" dirty="0" smtClean="0"/>
              <a:t>- 30% от того, что они видят; </a:t>
            </a:r>
            <a:br>
              <a:rPr lang="ru-RU" dirty="0" smtClean="0"/>
            </a:br>
            <a:r>
              <a:rPr lang="ru-RU" dirty="0" smtClean="0"/>
              <a:t>- 50% от того, что они видят и слышат; </a:t>
            </a:r>
            <a:br>
              <a:rPr lang="ru-RU" dirty="0" smtClean="0"/>
            </a:br>
            <a:r>
              <a:rPr lang="ru-RU" dirty="0" smtClean="0"/>
              <a:t>- 70% от того, что они обсуждают с другими; </a:t>
            </a:r>
            <a:br>
              <a:rPr lang="ru-RU" dirty="0" smtClean="0"/>
            </a:br>
            <a:r>
              <a:rPr lang="ru-RU" dirty="0" smtClean="0"/>
              <a:t>- 80% от того, что основано на личном опыте; </a:t>
            </a:r>
            <a:br>
              <a:rPr lang="ru-RU" dirty="0" smtClean="0"/>
            </a:br>
            <a:r>
              <a:rPr lang="ru-RU" dirty="0" smtClean="0"/>
              <a:t>- 90 % от того, что они говорят (проговаривают) в то время, как делают; </a:t>
            </a:r>
            <a:br>
              <a:rPr lang="ru-RU" dirty="0" smtClean="0"/>
            </a:br>
            <a:r>
              <a:rPr lang="ru-RU" dirty="0" smtClean="0"/>
              <a:t>- 95% от того, чему они обучаются сами.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7096125" y="4767206"/>
            <a:ext cx="2047875" cy="209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14356"/>
            <a:ext cx="7406640" cy="69283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Тип урока: применение знаний на практике</a:t>
            </a:r>
            <a:br>
              <a:rPr lang="ru-RU" sz="2800" dirty="0" smtClean="0"/>
            </a:br>
            <a:endParaRPr lang="ru-RU" sz="2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840" y="1124744"/>
            <a:ext cx="7406640" cy="4247329"/>
          </a:xfrm>
        </p:spPr>
        <p:txBody>
          <a:bodyPr/>
          <a:lstStyle/>
          <a:p>
            <a:r>
              <a:rPr lang="ru-RU" dirty="0" smtClean="0"/>
              <a:t>Основные формы уроков данного типа:</a:t>
            </a:r>
          </a:p>
          <a:p>
            <a:r>
              <a:rPr lang="ru-RU" dirty="0" smtClean="0"/>
              <a:t>            §  ролевые и деловые игры; </a:t>
            </a:r>
          </a:p>
          <a:p>
            <a:r>
              <a:rPr lang="ru-RU" dirty="0" smtClean="0"/>
              <a:t>            §  практикумы; </a:t>
            </a:r>
          </a:p>
          <a:p>
            <a:r>
              <a:rPr lang="ru-RU" dirty="0" smtClean="0"/>
              <a:t>            §  уроки защиты проектов; </a:t>
            </a:r>
          </a:p>
          <a:p>
            <a:r>
              <a:rPr lang="ru-RU" dirty="0" smtClean="0"/>
              <a:t>            §  путешествие; </a:t>
            </a:r>
          </a:p>
          <a:p>
            <a:r>
              <a:rPr lang="ru-RU" dirty="0" smtClean="0"/>
              <a:t>            §  экспедиция и т.д.</a:t>
            </a:r>
          </a:p>
          <a:p>
            <a:endParaRPr lang="ru-RU" dirty="0"/>
          </a:p>
        </p:txBody>
      </p:sp>
      <p:pic>
        <p:nvPicPr>
          <p:cNvPr id="1028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0684" y="3356992"/>
            <a:ext cx="3215012" cy="274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29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2"/>
            <a:ext cx="5572164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          </a:t>
            </a:r>
            <a:r>
              <a:rPr lang="ru-RU" sz="3100" dirty="0" smtClean="0">
                <a:solidFill>
                  <a:srgbClr val="00B050"/>
                </a:solidFill>
              </a:rPr>
              <a:t>Цель </a:t>
            </a:r>
            <a:r>
              <a:rPr lang="ru-RU" sz="3100" dirty="0" smtClean="0"/>
              <a:t>данного типа урока - применение знаний на практике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7406640" cy="3936390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  §  </a:t>
            </a:r>
            <a:r>
              <a:rPr lang="ru-RU" b="1" i="1" dirty="0" smtClean="0">
                <a:solidFill>
                  <a:srgbClr val="0070C0"/>
                </a:solidFill>
              </a:rPr>
              <a:t>образовательные</a:t>
            </a:r>
            <a:r>
              <a:rPr lang="ru-RU" dirty="0" smtClean="0"/>
              <a:t>: научить применять полученные знания на практике;    оперировать имеющимся потенциалом в конкретной ситуации; научить отстаивать свою точку зрения;    закрепить умения  вычленять проблемы.  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   § </a:t>
            </a:r>
            <a:r>
              <a:rPr lang="ru-RU" b="1" i="1" dirty="0" smtClean="0">
                <a:solidFill>
                  <a:srgbClr val="0070C0"/>
                </a:solidFill>
              </a:rPr>
              <a:t> воспитательные</a:t>
            </a:r>
            <a:r>
              <a:rPr lang="ru-RU" dirty="0" smtClean="0"/>
              <a:t>: вовлечь в активную деятельность; формировать гуманные качества  личности; совершенствовать навыки общения.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  §  </a:t>
            </a:r>
            <a:r>
              <a:rPr lang="ru-RU" b="1" i="1" dirty="0" smtClean="0">
                <a:solidFill>
                  <a:srgbClr val="0070C0"/>
                </a:solidFill>
              </a:rPr>
              <a:t>развивающие</a:t>
            </a:r>
            <a:r>
              <a:rPr lang="ru-RU" dirty="0" smtClean="0"/>
              <a:t>: совершенствовать умения работы с источниками знаний;  совершенствовать навыки анализа, обобщения и т.п.; умения выступать  и защищать свою точку зрения; развивать творческие способности; развивать коммуникативные навыки работы в группах; развивать познавательный интерес к окружающей жизни.</a:t>
            </a:r>
          </a:p>
          <a:p>
            <a:endParaRPr lang="ru-RU" dirty="0"/>
          </a:p>
        </p:txBody>
      </p:sp>
      <p:pic>
        <p:nvPicPr>
          <p:cNvPr id="6146" name="Picture 2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274768"/>
            <a:ext cx="1799630" cy="221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26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Структура урока подразумевает этапы: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организационный,</a:t>
            </a:r>
          </a:p>
          <a:p>
            <a:r>
              <a:rPr lang="ru-RU" dirty="0" smtClean="0"/>
              <a:t> - постановки цели,</a:t>
            </a:r>
          </a:p>
          <a:p>
            <a:r>
              <a:rPr lang="ru-RU" dirty="0" smtClean="0"/>
              <a:t> - защита проектов,</a:t>
            </a:r>
          </a:p>
          <a:p>
            <a:r>
              <a:rPr lang="ru-RU" dirty="0" smtClean="0"/>
              <a:t>- составление отчета о выполнении работы,</a:t>
            </a:r>
          </a:p>
          <a:p>
            <a:r>
              <a:rPr lang="ru-RU" dirty="0" smtClean="0"/>
              <a:t>-  определение домашнего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Учебный проект</a:t>
            </a:r>
            <a:r>
              <a:rPr lang="ru-RU" dirty="0" smtClean="0"/>
              <a:t> –  одна из современных технологий, реализующих 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рамках реализации ФГОС основного образования.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714884"/>
            <a:ext cx="225933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проектов.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1.По продолжительности подготовки: </a:t>
            </a:r>
          </a:p>
          <a:p>
            <a:pPr>
              <a:buNone/>
            </a:pPr>
            <a:r>
              <a:rPr lang="ru-RU" dirty="0" smtClean="0"/>
              <a:t>   - краткосрочный </a:t>
            </a:r>
            <a:br>
              <a:rPr lang="ru-RU" dirty="0" smtClean="0"/>
            </a:br>
            <a:r>
              <a:rPr lang="ru-RU" dirty="0" smtClean="0"/>
              <a:t>- средней продолжительности </a:t>
            </a:r>
            <a:br>
              <a:rPr lang="ru-RU" dirty="0" smtClean="0"/>
            </a:br>
            <a:r>
              <a:rPr lang="ru-RU" dirty="0" smtClean="0"/>
              <a:t>- долгосрочный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2.По количеству участников: </a:t>
            </a:r>
          </a:p>
          <a:p>
            <a:pPr>
              <a:buNone/>
            </a:pPr>
            <a:r>
              <a:rPr lang="ru-RU" dirty="0" smtClean="0"/>
              <a:t>   - индивидуальный </a:t>
            </a:r>
            <a:br>
              <a:rPr lang="ru-RU" dirty="0" smtClean="0"/>
            </a:br>
            <a:r>
              <a:rPr lang="ru-RU" dirty="0" smtClean="0"/>
              <a:t>- работа в парах </a:t>
            </a:r>
            <a:br>
              <a:rPr lang="ru-RU" dirty="0" smtClean="0"/>
            </a:br>
            <a:r>
              <a:rPr lang="ru-RU" dirty="0" smtClean="0"/>
              <a:t>- групповой (4-6 человек)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14818"/>
            <a:ext cx="180848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проектов.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B050"/>
                </a:solidFill>
              </a:rPr>
              <a:t>3</a:t>
            </a:r>
            <a:r>
              <a:rPr lang="ru-RU" dirty="0" smtClean="0">
                <a:solidFill>
                  <a:srgbClr val="00B050"/>
                </a:solidFill>
              </a:rPr>
              <a:t>.По методу: </a:t>
            </a:r>
          </a:p>
          <a:p>
            <a:pPr>
              <a:buNone/>
            </a:pPr>
            <a:r>
              <a:rPr lang="ru-RU" dirty="0" smtClean="0"/>
              <a:t>    - творческий </a:t>
            </a:r>
            <a:br>
              <a:rPr lang="ru-RU" dirty="0" smtClean="0"/>
            </a:br>
            <a:r>
              <a:rPr lang="ru-RU" dirty="0" smtClean="0"/>
              <a:t>- исследовательский </a:t>
            </a:r>
            <a:br>
              <a:rPr lang="ru-RU" dirty="0" smtClean="0"/>
            </a:br>
            <a:r>
              <a:rPr lang="ru-RU" dirty="0" smtClean="0"/>
              <a:t>- информационный (</a:t>
            </a:r>
            <a:r>
              <a:rPr lang="ru-RU" dirty="0" err="1" smtClean="0"/>
              <a:t>ознакомительно</a:t>
            </a:r>
            <a:r>
              <a:rPr lang="ru-RU" dirty="0" smtClean="0"/>
              <a:t>-  ориентированный). </a:t>
            </a:r>
          </a:p>
          <a:p>
            <a:endParaRPr lang="ru-RU" dirty="0"/>
          </a:p>
        </p:txBody>
      </p:sp>
      <p:pic>
        <p:nvPicPr>
          <p:cNvPr id="4" name="Рисунок 3" descr="C:\Users\A_ROGO~1\AppData\Local\Temp\FineReader11\media\image10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5072074"/>
            <a:ext cx="1982845" cy="1228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538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Уроки защиты проектов</vt:lpstr>
      <vt:lpstr>Слайд 2</vt:lpstr>
      <vt:lpstr>Слайд 3</vt:lpstr>
      <vt:lpstr>            Тип урока: применение знаний на практике </vt:lpstr>
      <vt:lpstr>            Цель данного типа урока - применение знаний на практике</vt:lpstr>
      <vt:lpstr>Структура урока подразумевает этапы:  </vt:lpstr>
      <vt:lpstr>Слайд 7</vt:lpstr>
      <vt:lpstr>Классификация проектов.</vt:lpstr>
      <vt:lpstr>Классификация проектов.</vt:lpstr>
      <vt:lpstr>Этапы проектной деятельности</vt:lpstr>
      <vt:lpstr>Этапы проектной деятельности</vt:lpstr>
      <vt:lpstr>Этапы проектной деятельности</vt:lpstr>
      <vt:lpstr>Этапы проектной деятельности </vt:lpstr>
      <vt:lpstr>Примеры краткосрочных проектов.</vt:lpstr>
      <vt:lpstr>Практическая задача  на применение теоремы синусов.</vt:lpstr>
      <vt:lpstr>Задача .</vt:lpstr>
      <vt:lpstr>Решение.</vt:lpstr>
      <vt:lpstr>Среднесрочные проекты.</vt:lpstr>
      <vt:lpstr>Примеры долгосрочных проектов (по материалам научно-практических исследований).    </vt:lpstr>
      <vt:lpstr>Выводы.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</dc:title>
  <dc:creator>Наталья Христофорова</dc:creator>
  <cp:lastModifiedBy>Людмила</cp:lastModifiedBy>
  <cp:revision>30</cp:revision>
  <dcterms:created xsi:type="dcterms:W3CDTF">2012-11-07T07:51:53Z</dcterms:created>
  <dcterms:modified xsi:type="dcterms:W3CDTF">2014-01-10T15:35:48Z</dcterms:modified>
</cp:coreProperties>
</file>