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xlsb" ContentType="application/vnd.ms-excel.sheet.binary.macroEnabled.12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49"/>
  </p:notesMasterIdLst>
  <p:sldIdLst>
    <p:sldId id="260" r:id="rId2"/>
    <p:sldId id="298" r:id="rId3"/>
    <p:sldId id="300" r:id="rId4"/>
    <p:sldId id="301" r:id="rId5"/>
    <p:sldId id="303" r:id="rId6"/>
    <p:sldId id="285" r:id="rId7"/>
    <p:sldId id="282" r:id="rId8"/>
    <p:sldId id="269" r:id="rId9"/>
    <p:sldId id="304" r:id="rId10"/>
    <p:sldId id="273" r:id="rId11"/>
    <p:sldId id="274" r:id="rId12"/>
    <p:sldId id="314" r:id="rId13"/>
    <p:sldId id="283" r:id="rId14"/>
    <p:sldId id="284" r:id="rId15"/>
    <p:sldId id="330" r:id="rId16"/>
    <p:sldId id="279" r:id="rId17"/>
    <p:sldId id="276" r:id="rId18"/>
    <p:sldId id="331" r:id="rId19"/>
    <p:sldId id="332" r:id="rId20"/>
    <p:sldId id="305" r:id="rId21"/>
    <p:sldId id="309" r:id="rId22"/>
    <p:sldId id="302" r:id="rId23"/>
    <p:sldId id="306" r:id="rId24"/>
    <p:sldId id="327" r:id="rId25"/>
    <p:sldId id="316" r:id="rId26"/>
    <p:sldId id="317" r:id="rId27"/>
    <p:sldId id="319" r:id="rId28"/>
    <p:sldId id="321" r:id="rId29"/>
    <p:sldId id="322" r:id="rId30"/>
    <p:sldId id="324" r:id="rId31"/>
    <p:sldId id="325" r:id="rId32"/>
    <p:sldId id="326" r:id="rId33"/>
    <p:sldId id="307" r:id="rId34"/>
    <p:sldId id="295" r:id="rId35"/>
    <p:sldId id="290" r:id="rId36"/>
    <p:sldId id="291" r:id="rId37"/>
    <p:sldId id="310" r:id="rId38"/>
    <p:sldId id="297" r:id="rId39"/>
    <p:sldId id="311" r:id="rId40"/>
    <p:sldId id="329" r:id="rId41"/>
    <p:sldId id="292" r:id="rId42"/>
    <p:sldId id="294" r:id="rId43"/>
    <p:sldId id="312" r:id="rId44"/>
    <p:sldId id="286" r:id="rId45"/>
    <p:sldId id="289" r:id="rId46"/>
    <p:sldId id="288" r:id="rId47"/>
    <p:sldId id="287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6E05"/>
    <a:srgbClr val="990099"/>
    <a:srgbClr val="009900"/>
    <a:srgbClr val="FFFF00"/>
    <a:srgbClr val="FF0000"/>
    <a:srgbClr val="66CC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1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A3047A2-7001-4499-B56E-917E5167A883}" type="datetimeFigureOut">
              <a:rPr lang="ru-RU"/>
              <a:pPr>
                <a:defRPr/>
              </a:pPr>
              <a:t>11.01.2014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25FB406-092A-40A9-802F-64A69AC73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F204AE-2524-49D0-9E23-AB1FFDA89DD9}" type="slidenum">
              <a:rPr lang="ru-RU" smtClean="0"/>
              <a:pPr/>
              <a:t>34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49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3C4CCF-ED3A-4705-9512-854CD65350BB}" type="slidenum">
              <a:rPr lang="ru-RU" smtClean="0"/>
              <a:pPr/>
              <a:t>45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80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5EA542-9BDE-487D-BA02-887F74B65EDC}" type="slidenum">
              <a:rPr lang="ru-RU" smtClean="0"/>
              <a:pPr/>
              <a:t>46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01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335B8D-113A-4D01-8436-B3AF22CAE12E}" type="slidenum">
              <a:rPr lang="ru-RU" smtClean="0"/>
              <a:pPr/>
              <a:t>47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068E8E6-08CD-49D9-AB3D-14611B928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5781A-B8C7-4CD1-B29A-437FFAC0D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6D8FD-5B24-4286-BDE8-8197533F5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749F8-C846-41DB-B24F-119F539BF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CC608-4141-4DC5-9110-1DC9410F4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88BD2-754C-4F1B-82DF-AA621A9FB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08477-E22B-4532-A790-5B01719FA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7B39E-B6DC-4523-B895-D0DD54AF9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D83F1-6E1F-4E1A-AF55-B7AF15C4F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8793C-0297-4C18-A131-7A9B83F8D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994F-A123-4477-8811-079E2AD78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845A0-6DA9-4DFD-BB94-2669589B8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B25BB-0D65-4EC7-8E0E-F0FD85055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44B4-46F7-40B1-85B6-2B7B0CFAF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57D168-A996-4597-911A-B5E79F21A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  <p:sldLayoutId id="2147483687" r:id="rId12"/>
    <p:sldLayoutId id="2147483686" r:id="rId13"/>
    <p:sldLayoutId id="2147483685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Microsoft_Office_Excel1.xlsb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5400" smtClean="0">
                <a:solidFill>
                  <a:srgbClr val="C00000"/>
                </a:solidFill>
              </a:rPr>
              <a:t>Стохастическая линия в школьном курсе математики.</a:t>
            </a:r>
          </a:p>
        </p:txBody>
      </p:sp>
      <p:sp>
        <p:nvSpPr>
          <p:cNvPr id="77826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работа учителя математики МОУ СОШ  №15</a:t>
            </a:r>
          </a:p>
          <a:p>
            <a:pPr eaLnBrk="1" hangingPunct="1"/>
            <a:r>
              <a:rPr lang="ru-RU" dirty="0" err="1" smtClean="0"/>
              <a:t>Губиной</a:t>
            </a:r>
            <a:r>
              <a:rPr lang="ru-RU" dirty="0" smtClean="0"/>
              <a:t> Галины Александровны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7793038" cy="1462088"/>
          </a:xfrm>
        </p:spPr>
        <p:txBody>
          <a:bodyPr/>
          <a:lstStyle/>
          <a:p>
            <a:pPr algn="ctr" eaLnBrk="1" hangingPunct="1"/>
            <a:r>
              <a:rPr lang="ru-RU" sz="4000" dirty="0" smtClean="0"/>
              <a:t>Задача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</a:rPr>
              <a:t>а) Из целых чисел, принадлежащих интервалу (-3; 1</a:t>
            </a:r>
            <a:r>
              <a:rPr lang="ru-RU" sz="2400" b="1" dirty="0" smtClean="0">
                <a:latin typeface="Times New Roman" pitchFamily="18" charset="0"/>
              </a:rPr>
              <a:t>), наугад </a:t>
            </a:r>
            <a:r>
              <a:rPr lang="ru-RU" sz="2400" b="1" dirty="0">
                <a:latin typeface="Times New Roman" pitchFamily="18" charset="0"/>
              </a:rPr>
              <a:t>выбирают одно число</a:t>
            </a:r>
            <a:r>
              <a:rPr lang="ru-RU" sz="2400" b="1" dirty="0" smtClean="0">
                <a:latin typeface="Times New Roman" pitchFamily="18" charset="0"/>
              </a:rPr>
              <a:t>. </a:t>
            </a:r>
            <a:r>
              <a:rPr lang="ru-RU" sz="2400" b="1" dirty="0">
                <a:latin typeface="Times New Roman" pitchFamily="18" charset="0"/>
              </a:rPr>
              <a:t>Сколькими способами это можно сделать?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04800" y="3200400"/>
            <a:ext cx="8066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itchFamily="18" charset="0"/>
              </a:rPr>
              <a:t>Ответ: 3 способами ( либо это число -2, либо -1, либо 0). 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0" y="36576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</a:rPr>
              <a:t>б) Из целых чисел, принадлежащих отрезку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b="1" dirty="0">
                <a:latin typeface="Times New Roman" pitchFamily="18" charset="0"/>
              </a:rPr>
              <a:t>-3; 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b="1" dirty="0">
                <a:latin typeface="Times New Roman" pitchFamily="18" charset="0"/>
              </a:rPr>
              <a:t>,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    наугад выбирают одно число.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    Сколькими способами это можно сделать?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304800" y="5867400"/>
            <a:ext cx="81248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itchFamily="18" charset="0"/>
              </a:rPr>
              <a:t>Ответ: 5 способами ( это либо число -3, либо -2, </a:t>
            </a:r>
          </a:p>
          <a:p>
            <a:pPr algn="just"/>
            <a:r>
              <a:rPr lang="ru-RU" sz="2400" b="1" i="1" dirty="0">
                <a:latin typeface="Times New Roman" pitchFamily="18" charset="0"/>
              </a:rPr>
              <a:t>             либо -1, либо 0, либо 1). </a:t>
            </a:r>
          </a:p>
        </p:txBody>
      </p:sp>
      <p:sp>
        <p:nvSpPr>
          <p:cNvPr id="64584" name="Line 72"/>
          <p:cNvSpPr>
            <a:spLocks noChangeShapeType="1"/>
          </p:cNvSpPr>
          <p:nvPr/>
        </p:nvSpPr>
        <p:spPr bwMode="auto">
          <a:xfrm>
            <a:off x="1066800" y="27432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585" name="Oval 73"/>
          <p:cNvSpPr>
            <a:spLocks noChangeArrowheads="1"/>
          </p:cNvSpPr>
          <p:nvPr/>
        </p:nvSpPr>
        <p:spPr bwMode="auto">
          <a:xfrm>
            <a:off x="2438400" y="26670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86" name="Oval 74"/>
          <p:cNvSpPr>
            <a:spLocks noChangeArrowheads="1"/>
          </p:cNvSpPr>
          <p:nvPr/>
        </p:nvSpPr>
        <p:spPr bwMode="auto">
          <a:xfrm>
            <a:off x="4800600" y="26670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4587" name="Line 75"/>
          <p:cNvSpPr>
            <a:spLocks noChangeShapeType="1"/>
          </p:cNvSpPr>
          <p:nvPr/>
        </p:nvSpPr>
        <p:spPr bwMode="auto">
          <a:xfrm flipV="1">
            <a:off x="2819400" y="25908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88" name="Line 76"/>
          <p:cNvSpPr>
            <a:spLocks noChangeShapeType="1"/>
          </p:cNvSpPr>
          <p:nvPr/>
        </p:nvSpPr>
        <p:spPr bwMode="auto">
          <a:xfrm flipV="1">
            <a:off x="2590800" y="25908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89" name="Line 77"/>
          <p:cNvSpPr>
            <a:spLocks noChangeShapeType="1"/>
          </p:cNvSpPr>
          <p:nvPr/>
        </p:nvSpPr>
        <p:spPr bwMode="auto">
          <a:xfrm flipV="1">
            <a:off x="3048000" y="25908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90" name="Line 78"/>
          <p:cNvSpPr>
            <a:spLocks noChangeShapeType="1"/>
          </p:cNvSpPr>
          <p:nvPr/>
        </p:nvSpPr>
        <p:spPr bwMode="auto">
          <a:xfrm flipV="1">
            <a:off x="3276600" y="25908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91" name="Line 79"/>
          <p:cNvSpPr>
            <a:spLocks noChangeShapeType="1"/>
          </p:cNvSpPr>
          <p:nvPr/>
        </p:nvSpPr>
        <p:spPr bwMode="auto">
          <a:xfrm flipV="1">
            <a:off x="4648200" y="25908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92" name="Line 80"/>
          <p:cNvSpPr>
            <a:spLocks noChangeShapeType="1"/>
          </p:cNvSpPr>
          <p:nvPr/>
        </p:nvSpPr>
        <p:spPr bwMode="auto">
          <a:xfrm flipV="1">
            <a:off x="3505200" y="25908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93" name="Line 81"/>
          <p:cNvSpPr>
            <a:spLocks noChangeShapeType="1"/>
          </p:cNvSpPr>
          <p:nvPr/>
        </p:nvSpPr>
        <p:spPr bwMode="auto">
          <a:xfrm flipV="1">
            <a:off x="3733800" y="25908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94" name="Line 82"/>
          <p:cNvSpPr>
            <a:spLocks noChangeShapeType="1"/>
          </p:cNvSpPr>
          <p:nvPr/>
        </p:nvSpPr>
        <p:spPr bwMode="auto">
          <a:xfrm flipV="1">
            <a:off x="3962400" y="25908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95" name="Line 83"/>
          <p:cNvSpPr>
            <a:spLocks noChangeShapeType="1"/>
          </p:cNvSpPr>
          <p:nvPr/>
        </p:nvSpPr>
        <p:spPr bwMode="auto">
          <a:xfrm flipV="1">
            <a:off x="4191000" y="25908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96" name="Line 84"/>
          <p:cNvSpPr>
            <a:spLocks noChangeShapeType="1"/>
          </p:cNvSpPr>
          <p:nvPr/>
        </p:nvSpPr>
        <p:spPr bwMode="auto">
          <a:xfrm flipV="1">
            <a:off x="4419600" y="25908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4597" name="Text Box 85"/>
          <p:cNvSpPr txBox="1">
            <a:spLocks noChangeArrowheads="1"/>
          </p:cNvSpPr>
          <p:nvPr/>
        </p:nvSpPr>
        <p:spPr bwMode="auto">
          <a:xfrm>
            <a:off x="2362200" y="2743200"/>
            <a:ext cx="39805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-3                             1</a:t>
            </a:r>
            <a:r>
              <a:rPr lang="ru-RU" sz="2400" dirty="0" smtClean="0">
                <a:latin typeface="Times New Roman" pitchFamily="18" charset="0"/>
              </a:rPr>
              <a:t>             </a:t>
            </a:r>
            <a:r>
              <a:rPr lang="ru-RU" sz="2400" b="1" i="1" dirty="0" err="1" smtClean="0">
                <a:latin typeface="Times New Roman" pitchFamily="18" charset="0"/>
              </a:rPr>
              <a:t>х</a:t>
            </a:r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35" name="Line 44"/>
          <p:cNvSpPr>
            <a:spLocks noChangeShapeType="1"/>
          </p:cNvSpPr>
          <p:nvPr/>
        </p:nvSpPr>
        <p:spPr bwMode="auto">
          <a:xfrm>
            <a:off x="1066800" y="5257800"/>
            <a:ext cx="525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" name="Oval 45"/>
          <p:cNvSpPr>
            <a:spLocks noChangeArrowheads="1"/>
          </p:cNvSpPr>
          <p:nvPr/>
        </p:nvSpPr>
        <p:spPr bwMode="auto">
          <a:xfrm>
            <a:off x="2514600" y="5181600"/>
            <a:ext cx="152400" cy="152400"/>
          </a:xfrm>
          <a:prstGeom prst="ellipse">
            <a:avLst/>
          </a:prstGeom>
          <a:solidFill>
            <a:srgbClr val="0099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Oval 46"/>
          <p:cNvSpPr>
            <a:spLocks noChangeArrowheads="1"/>
          </p:cNvSpPr>
          <p:nvPr/>
        </p:nvSpPr>
        <p:spPr bwMode="auto">
          <a:xfrm>
            <a:off x="4800600" y="5181600"/>
            <a:ext cx="152400" cy="152400"/>
          </a:xfrm>
          <a:prstGeom prst="ellipse">
            <a:avLst/>
          </a:prstGeom>
          <a:solidFill>
            <a:srgbClr val="009900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Line 47"/>
          <p:cNvSpPr>
            <a:spLocks noChangeShapeType="1"/>
          </p:cNvSpPr>
          <p:nvPr/>
        </p:nvSpPr>
        <p:spPr bwMode="auto">
          <a:xfrm flipV="1">
            <a:off x="26670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Line 48"/>
          <p:cNvSpPr>
            <a:spLocks noChangeShapeType="1"/>
          </p:cNvSpPr>
          <p:nvPr/>
        </p:nvSpPr>
        <p:spPr bwMode="auto">
          <a:xfrm flipV="1">
            <a:off x="28956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Line 49"/>
          <p:cNvSpPr>
            <a:spLocks noChangeShapeType="1"/>
          </p:cNvSpPr>
          <p:nvPr/>
        </p:nvSpPr>
        <p:spPr bwMode="auto">
          <a:xfrm flipV="1">
            <a:off x="31242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" name="Line 50"/>
          <p:cNvSpPr>
            <a:spLocks noChangeShapeType="1"/>
          </p:cNvSpPr>
          <p:nvPr/>
        </p:nvSpPr>
        <p:spPr bwMode="auto">
          <a:xfrm flipV="1">
            <a:off x="33528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" name="Line 51"/>
          <p:cNvSpPr>
            <a:spLocks noChangeShapeType="1"/>
          </p:cNvSpPr>
          <p:nvPr/>
        </p:nvSpPr>
        <p:spPr bwMode="auto">
          <a:xfrm flipV="1">
            <a:off x="35814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" name="Line 52"/>
          <p:cNvSpPr>
            <a:spLocks noChangeShapeType="1"/>
          </p:cNvSpPr>
          <p:nvPr/>
        </p:nvSpPr>
        <p:spPr bwMode="auto">
          <a:xfrm flipV="1">
            <a:off x="38100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" name="Line 53"/>
          <p:cNvSpPr>
            <a:spLocks noChangeShapeType="1"/>
          </p:cNvSpPr>
          <p:nvPr/>
        </p:nvSpPr>
        <p:spPr bwMode="auto">
          <a:xfrm flipV="1">
            <a:off x="40386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" name="Line 54"/>
          <p:cNvSpPr>
            <a:spLocks noChangeShapeType="1"/>
          </p:cNvSpPr>
          <p:nvPr/>
        </p:nvSpPr>
        <p:spPr bwMode="auto">
          <a:xfrm flipV="1">
            <a:off x="42672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" name="Line 55"/>
          <p:cNvSpPr>
            <a:spLocks noChangeShapeType="1"/>
          </p:cNvSpPr>
          <p:nvPr/>
        </p:nvSpPr>
        <p:spPr bwMode="auto">
          <a:xfrm flipV="1">
            <a:off x="44958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" name="Line 56"/>
          <p:cNvSpPr>
            <a:spLocks noChangeShapeType="1"/>
          </p:cNvSpPr>
          <p:nvPr/>
        </p:nvSpPr>
        <p:spPr bwMode="auto">
          <a:xfrm flipV="1">
            <a:off x="47244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" name="Text Box 57"/>
          <p:cNvSpPr txBox="1">
            <a:spLocks noChangeArrowheads="1"/>
          </p:cNvSpPr>
          <p:nvPr/>
        </p:nvSpPr>
        <p:spPr bwMode="auto">
          <a:xfrm>
            <a:off x="2438400" y="5334000"/>
            <a:ext cx="38266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</a:rPr>
              <a:t> -3                   </a:t>
            </a:r>
            <a:r>
              <a:rPr lang="ru-RU" sz="2400" b="1" dirty="0" smtClean="0">
                <a:latin typeface="Times New Roman" pitchFamily="18" charset="0"/>
              </a:rPr>
              <a:t>        </a:t>
            </a:r>
            <a:r>
              <a:rPr lang="ru-RU" sz="2400" b="1" dirty="0">
                <a:latin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</a:rPr>
              <a:t>            </a:t>
            </a:r>
            <a:r>
              <a:rPr lang="ru-RU" sz="2400" b="1" i="1" dirty="0" err="1">
                <a:latin typeface="Times New Roman" pitchFamily="18" charset="0"/>
              </a:rPr>
              <a:t>х</a:t>
            </a:r>
            <a:endParaRPr lang="ru-RU" sz="24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6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6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6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8" grpId="0"/>
      <p:bldP spid="64518" grpId="1"/>
      <p:bldP spid="64520" grpId="0"/>
      <p:bldP spid="64527" grpId="0"/>
      <p:bldP spid="64584" grpId="0" animBg="1"/>
      <p:bldP spid="64585" grpId="0" animBg="1"/>
      <p:bldP spid="64586" grpId="0" animBg="1"/>
      <p:bldP spid="64587" grpId="0" animBg="1"/>
      <p:bldP spid="64588" grpId="0" animBg="1"/>
      <p:bldP spid="64589" grpId="0" animBg="1"/>
      <p:bldP spid="64590" grpId="0" animBg="1"/>
      <p:bldP spid="64591" grpId="0" animBg="1"/>
      <p:bldP spid="64592" grpId="0" animBg="1"/>
      <p:bldP spid="64593" grpId="0" animBg="1"/>
      <p:bldP spid="64594" grpId="0" animBg="1"/>
      <p:bldP spid="64595" grpId="0" animBg="1"/>
      <p:bldP spid="64596" grpId="0" animBg="1"/>
      <p:bldP spid="64597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4267200" y="18288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267200" y="20574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4267200" y="22860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4267200" y="31242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4267200" y="35814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4267200" y="33528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6477000" y="33528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6477000" y="3124200"/>
            <a:ext cx="9144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6477000" y="35814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2209800" y="31242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2209800" y="33528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209800" y="35814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3733800" y="43434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733800" y="45720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3733800" y="48006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4876800" y="43434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6019800" y="45720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4876800" y="48006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4876800" y="4572000"/>
            <a:ext cx="9144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82" name="Rectangle 22"/>
          <p:cNvSpPr>
            <a:spLocks noChangeArrowheads="1"/>
          </p:cNvSpPr>
          <p:nvPr/>
        </p:nvSpPr>
        <p:spPr bwMode="auto">
          <a:xfrm>
            <a:off x="6019800" y="4343400"/>
            <a:ext cx="9144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6019800" y="48006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7162800" y="4343400"/>
            <a:ext cx="9144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85" name="Rectangle 25"/>
          <p:cNvSpPr>
            <a:spLocks noChangeArrowheads="1"/>
          </p:cNvSpPr>
          <p:nvPr/>
        </p:nvSpPr>
        <p:spPr bwMode="auto">
          <a:xfrm>
            <a:off x="7162800" y="48006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86" name="Rectangle 26"/>
          <p:cNvSpPr>
            <a:spLocks noChangeArrowheads="1"/>
          </p:cNvSpPr>
          <p:nvPr/>
        </p:nvSpPr>
        <p:spPr bwMode="auto">
          <a:xfrm>
            <a:off x="7162800" y="45720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2590800" y="4343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88" name="Rectangle 28"/>
          <p:cNvSpPr>
            <a:spLocks noChangeArrowheads="1"/>
          </p:cNvSpPr>
          <p:nvPr/>
        </p:nvSpPr>
        <p:spPr bwMode="auto">
          <a:xfrm>
            <a:off x="2590800" y="4572000"/>
            <a:ext cx="9144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89" name="Rectangle 29"/>
          <p:cNvSpPr>
            <a:spLocks noChangeArrowheads="1"/>
          </p:cNvSpPr>
          <p:nvPr/>
        </p:nvSpPr>
        <p:spPr bwMode="auto">
          <a:xfrm>
            <a:off x="2590800" y="48006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90" name="Rectangle 30"/>
          <p:cNvSpPr>
            <a:spLocks noChangeArrowheads="1"/>
          </p:cNvSpPr>
          <p:nvPr/>
        </p:nvSpPr>
        <p:spPr bwMode="auto">
          <a:xfrm>
            <a:off x="1447800" y="4343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91" name="Rectangle 31"/>
          <p:cNvSpPr>
            <a:spLocks noChangeArrowheads="1"/>
          </p:cNvSpPr>
          <p:nvPr/>
        </p:nvSpPr>
        <p:spPr bwMode="auto">
          <a:xfrm>
            <a:off x="1447800" y="45720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92" name="Rectangle 32"/>
          <p:cNvSpPr>
            <a:spLocks noChangeArrowheads="1"/>
          </p:cNvSpPr>
          <p:nvPr/>
        </p:nvSpPr>
        <p:spPr bwMode="auto">
          <a:xfrm>
            <a:off x="1447800" y="4800600"/>
            <a:ext cx="914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93" name="Rectangle 33"/>
          <p:cNvSpPr>
            <a:spLocks noChangeArrowheads="1"/>
          </p:cNvSpPr>
          <p:nvPr/>
        </p:nvSpPr>
        <p:spPr bwMode="auto">
          <a:xfrm>
            <a:off x="1447800" y="57150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94" name="Rectangle 34"/>
          <p:cNvSpPr>
            <a:spLocks noChangeArrowheads="1"/>
          </p:cNvSpPr>
          <p:nvPr/>
        </p:nvSpPr>
        <p:spPr bwMode="auto">
          <a:xfrm>
            <a:off x="1447800" y="59436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95" name="Rectangle 35"/>
          <p:cNvSpPr>
            <a:spLocks noChangeArrowheads="1"/>
          </p:cNvSpPr>
          <p:nvPr/>
        </p:nvSpPr>
        <p:spPr bwMode="auto">
          <a:xfrm>
            <a:off x="1447800" y="6172200"/>
            <a:ext cx="9144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96" name="Rectangle 36"/>
          <p:cNvSpPr>
            <a:spLocks noChangeArrowheads="1"/>
          </p:cNvSpPr>
          <p:nvPr/>
        </p:nvSpPr>
        <p:spPr bwMode="auto">
          <a:xfrm>
            <a:off x="2590800" y="61722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97" name="Rectangle 37"/>
          <p:cNvSpPr>
            <a:spLocks noChangeArrowheads="1"/>
          </p:cNvSpPr>
          <p:nvPr/>
        </p:nvSpPr>
        <p:spPr bwMode="auto">
          <a:xfrm>
            <a:off x="2590800" y="5943600"/>
            <a:ext cx="9144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98" name="Rectangle 38"/>
          <p:cNvSpPr>
            <a:spLocks noChangeArrowheads="1"/>
          </p:cNvSpPr>
          <p:nvPr/>
        </p:nvSpPr>
        <p:spPr bwMode="auto">
          <a:xfrm>
            <a:off x="2590800" y="57150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99" name="Rectangle 39"/>
          <p:cNvSpPr>
            <a:spLocks noChangeArrowheads="1"/>
          </p:cNvSpPr>
          <p:nvPr/>
        </p:nvSpPr>
        <p:spPr bwMode="auto">
          <a:xfrm>
            <a:off x="3733800" y="59436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0" name="Rectangle 40"/>
          <p:cNvSpPr>
            <a:spLocks noChangeArrowheads="1"/>
          </p:cNvSpPr>
          <p:nvPr/>
        </p:nvSpPr>
        <p:spPr bwMode="auto">
          <a:xfrm>
            <a:off x="3733800" y="6172200"/>
            <a:ext cx="9144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1" name="Rectangle 41"/>
          <p:cNvSpPr>
            <a:spLocks noChangeArrowheads="1"/>
          </p:cNvSpPr>
          <p:nvPr/>
        </p:nvSpPr>
        <p:spPr bwMode="auto">
          <a:xfrm>
            <a:off x="3733800" y="57150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2" name="Rectangle 42"/>
          <p:cNvSpPr>
            <a:spLocks noChangeArrowheads="1"/>
          </p:cNvSpPr>
          <p:nvPr/>
        </p:nvSpPr>
        <p:spPr bwMode="auto">
          <a:xfrm>
            <a:off x="4876800" y="57150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3" name="Rectangle 43"/>
          <p:cNvSpPr>
            <a:spLocks noChangeArrowheads="1"/>
          </p:cNvSpPr>
          <p:nvPr/>
        </p:nvSpPr>
        <p:spPr bwMode="auto">
          <a:xfrm>
            <a:off x="4876800" y="5943600"/>
            <a:ext cx="9144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4" name="Rectangle 44"/>
          <p:cNvSpPr>
            <a:spLocks noChangeArrowheads="1"/>
          </p:cNvSpPr>
          <p:nvPr/>
        </p:nvSpPr>
        <p:spPr bwMode="auto">
          <a:xfrm>
            <a:off x="4876800" y="61722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5" name="Rectangle 45"/>
          <p:cNvSpPr>
            <a:spLocks noChangeArrowheads="1"/>
          </p:cNvSpPr>
          <p:nvPr/>
        </p:nvSpPr>
        <p:spPr bwMode="auto">
          <a:xfrm>
            <a:off x="6019800" y="5715000"/>
            <a:ext cx="9144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6" name="Rectangle 46"/>
          <p:cNvSpPr>
            <a:spLocks noChangeArrowheads="1"/>
          </p:cNvSpPr>
          <p:nvPr/>
        </p:nvSpPr>
        <p:spPr bwMode="auto">
          <a:xfrm>
            <a:off x="6019800" y="61722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7" name="Rectangle 47"/>
          <p:cNvSpPr>
            <a:spLocks noChangeArrowheads="1"/>
          </p:cNvSpPr>
          <p:nvPr/>
        </p:nvSpPr>
        <p:spPr bwMode="auto">
          <a:xfrm>
            <a:off x="6019800" y="59436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8" name="Rectangle 48"/>
          <p:cNvSpPr>
            <a:spLocks noChangeArrowheads="1"/>
          </p:cNvSpPr>
          <p:nvPr/>
        </p:nvSpPr>
        <p:spPr bwMode="auto">
          <a:xfrm>
            <a:off x="7162800" y="59436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09" name="Rectangle 49"/>
          <p:cNvSpPr>
            <a:spLocks noChangeArrowheads="1"/>
          </p:cNvSpPr>
          <p:nvPr/>
        </p:nvSpPr>
        <p:spPr bwMode="auto">
          <a:xfrm>
            <a:off x="7162800" y="5715000"/>
            <a:ext cx="9144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10" name="Rectangle 50"/>
          <p:cNvSpPr>
            <a:spLocks noChangeArrowheads="1"/>
          </p:cNvSpPr>
          <p:nvPr/>
        </p:nvSpPr>
        <p:spPr bwMode="auto">
          <a:xfrm>
            <a:off x="7162800" y="61722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11" name="Line 51"/>
          <p:cNvSpPr>
            <a:spLocks noChangeShapeType="1"/>
          </p:cNvSpPr>
          <p:nvPr/>
        </p:nvSpPr>
        <p:spPr bwMode="auto">
          <a:xfrm>
            <a:off x="5181600" y="25146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12" name="Line 52"/>
          <p:cNvSpPr>
            <a:spLocks noChangeShapeType="1"/>
          </p:cNvSpPr>
          <p:nvPr/>
        </p:nvSpPr>
        <p:spPr bwMode="auto">
          <a:xfrm flipH="1">
            <a:off x="47244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13" name="Line 53"/>
          <p:cNvSpPr>
            <a:spLocks noChangeShapeType="1"/>
          </p:cNvSpPr>
          <p:nvPr/>
        </p:nvSpPr>
        <p:spPr bwMode="auto">
          <a:xfrm flipH="1">
            <a:off x="2667000" y="25146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14" name="Line 54"/>
          <p:cNvSpPr>
            <a:spLocks noChangeShapeType="1"/>
          </p:cNvSpPr>
          <p:nvPr/>
        </p:nvSpPr>
        <p:spPr bwMode="auto">
          <a:xfrm flipH="1">
            <a:off x="1981200" y="38100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15" name="Line 55"/>
          <p:cNvSpPr>
            <a:spLocks noChangeShapeType="1"/>
          </p:cNvSpPr>
          <p:nvPr/>
        </p:nvSpPr>
        <p:spPr bwMode="auto">
          <a:xfrm>
            <a:off x="2667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16" name="Line 56"/>
          <p:cNvSpPr>
            <a:spLocks noChangeShapeType="1"/>
          </p:cNvSpPr>
          <p:nvPr/>
        </p:nvSpPr>
        <p:spPr bwMode="auto">
          <a:xfrm flipH="1">
            <a:off x="4191000" y="3810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17" name="Line 57"/>
          <p:cNvSpPr>
            <a:spLocks noChangeShapeType="1"/>
          </p:cNvSpPr>
          <p:nvPr/>
        </p:nvSpPr>
        <p:spPr bwMode="auto">
          <a:xfrm>
            <a:off x="4724400" y="3810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18" name="Line 58"/>
          <p:cNvSpPr>
            <a:spLocks noChangeShapeType="1"/>
          </p:cNvSpPr>
          <p:nvPr/>
        </p:nvSpPr>
        <p:spPr bwMode="auto">
          <a:xfrm>
            <a:off x="6934200" y="3810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19" name="Line 59"/>
          <p:cNvSpPr>
            <a:spLocks noChangeShapeType="1"/>
          </p:cNvSpPr>
          <p:nvPr/>
        </p:nvSpPr>
        <p:spPr bwMode="auto">
          <a:xfrm flipH="1">
            <a:off x="6477000" y="3810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20" name="Line 60"/>
          <p:cNvSpPr>
            <a:spLocks noChangeShapeType="1"/>
          </p:cNvSpPr>
          <p:nvPr/>
        </p:nvSpPr>
        <p:spPr bwMode="auto">
          <a:xfrm>
            <a:off x="19050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21" name="Line 61"/>
          <p:cNvSpPr>
            <a:spLocks noChangeShapeType="1"/>
          </p:cNvSpPr>
          <p:nvPr/>
        </p:nvSpPr>
        <p:spPr bwMode="auto">
          <a:xfrm>
            <a:off x="30480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22" name="Line 62"/>
          <p:cNvSpPr>
            <a:spLocks noChangeShapeType="1"/>
          </p:cNvSpPr>
          <p:nvPr/>
        </p:nvSpPr>
        <p:spPr bwMode="auto">
          <a:xfrm>
            <a:off x="41910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23" name="Line 63"/>
          <p:cNvSpPr>
            <a:spLocks noChangeShapeType="1"/>
          </p:cNvSpPr>
          <p:nvPr/>
        </p:nvSpPr>
        <p:spPr bwMode="auto">
          <a:xfrm>
            <a:off x="53340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24" name="Line 64"/>
          <p:cNvSpPr>
            <a:spLocks noChangeShapeType="1"/>
          </p:cNvSpPr>
          <p:nvPr/>
        </p:nvSpPr>
        <p:spPr bwMode="auto">
          <a:xfrm>
            <a:off x="64770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625" name="Line 65"/>
          <p:cNvSpPr>
            <a:spLocks noChangeShapeType="1"/>
          </p:cNvSpPr>
          <p:nvPr/>
        </p:nvSpPr>
        <p:spPr bwMode="auto">
          <a:xfrm>
            <a:off x="76200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12" name="Rectangle 67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1766888"/>
          </a:xfrm>
        </p:spPr>
        <p:txBody>
          <a:bodyPr/>
          <a:lstStyle/>
          <a:p>
            <a:pPr eaLnBrk="1" hangingPunct="1"/>
            <a:r>
              <a:rPr lang="ru-RU" sz="2800" smtClean="0"/>
              <a:t>Задача.</a:t>
            </a:r>
            <a:r>
              <a:rPr lang="ru-RU" sz="3200" smtClean="0"/>
              <a:t> </a:t>
            </a:r>
            <a:r>
              <a:rPr lang="ru-RU" sz="2000" smtClean="0">
                <a:solidFill>
                  <a:schemeClr val="tx1"/>
                </a:solidFill>
              </a:rPr>
              <a:t>Несколько стран решили использовать для своего государственного флага символику в виде трех горизонтальных полос одинаковой ширины разных цветов – белого, синего, красного. Сколько стран могут использовать такую символику, при условии, что у каждой страны – свой флаг?</a:t>
            </a:r>
            <a:endParaRPr lang="ru-RU" sz="3200" smtClean="0">
              <a:solidFill>
                <a:schemeClr val="tx1"/>
              </a:solidFill>
            </a:endParaRPr>
          </a:p>
        </p:txBody>
      </p:sp>
      <p:sp>
        <p:nvSpPr>
          <p:cNvPr id="66628" name="Text Box 68"/>
          <p:cNvSpPr txBox="1">
            <a:spLocks noChangeArrowheads="1"/>
          </p:cNvSpPr>
          <p:nvPr/>
        </p:nvSpPr>
        <p:spPr bwMode="auto">
          <a:xfrm>
            <a:off x="2514600" y="6461125"/>
            <a:ext cx="403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Всего 3 </a:t>
            </a:r>
            <a:r>
              <a:rPr lang="en-US" sz="2000" b="1">
                <a:solidFill>
                  <a:schemeClr val="hlink"/>
                </a:solidFill>
                <a:cs typeface="Tahoma" pitchFamily="34" charset="0"/>
              </a:rPr>
              <a:t>·</a:t>
            </a:r>
            <a:r>
              <a:rPr lang="ru-RU" sz="2000" b="1">
                <a:solidFill>
                  <a:schemeClr val="hlink"/>
                </a:solidFill>
                <a:cs typeface="Tahoma" pitchFamily="34" charset="0"/>
              </a:rPr>
              <a:t> 2 </a:t>
            </a:r>
            <a:r>
              <a:rPr lang="en-US" sz="2000" b="1">
                <a:solidFill>
                  <a:schemeClr val="hlink"/>
                </a:solidFill>
                <a:cs typeface="Tahoma" pitchFamily="34" charset="0"/>
              </a:rPr>
              <a:t>·</a:t>
            </a:r>
            <a:r>
              <a:rPr lang="ru-RU" sz="2000" b="1">
                <a:solidFill>
                  <a:schemeClr val="hlink"/>
                </a:solidFill>
                <a:cs typeface="Tahoma" pitchFamily="34" charset="0"/>
              </a:rPr>
              <a:t> 1 = 6 вариантов.</a:t>
            </a:r>
            <a:endParaRPr lang="en-US" sz="2000" b="1">
              <a:solidFill>
                <a:schemeClr val="hlink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6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6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6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6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6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6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6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6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6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6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6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6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6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6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6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6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6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6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6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6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6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6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6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66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6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6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6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6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6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6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000"/>
                            </p:stCondLst>
                            <p:childTnLst>
                              <p:par>
                                <p:cTn id="2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6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66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66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500"/>
                            </p:stCondLst>
                            <p:childTnLst>
                              <p:par>
                                <p:cTn id="2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6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6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66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66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6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6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000"/>
                            </p:stCondLst>
                            <p:childTnLst>
                              <p:par>
                                <p:cTn id="2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66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6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6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500"/>
                            </p:stCondLst>
                            <p:childTnLst>
                              <p:par>
                                <p:cTn id="2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66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66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66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66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66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66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6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3000"/>
                            </p:stCondLst>
                            <p:childTnLst>
                              <p:par>
                                <p:cTn id="2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66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66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6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3500"/>
                            </p:stCondLst>
                            <p:childTnLst>
                              <p:par>
                                <p:cTn id="2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66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66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66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66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6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66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66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66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4000"/>
                            </p:stCondLst>
                            <p:childTnLst>
                              <p:par>
                                <p:cTn id="3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66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66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6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4500"/>
                            </p:stCondLst>
                            <p:childTnLst>
                              <p:par>
                                <p:cTn id="3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66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66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6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66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66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66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66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6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5000"/>
                            </p:stCondLst>
                            <p:childTnLst>
                              <p:par>
                                <p:cTn id="3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6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6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6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66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66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6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66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66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66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66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66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6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6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6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6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5" dur="2000" fill="hold"/>
                                        <p:tgtEl>
                                          <p:spTgt spid="665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7" dur="2000" fill="hold"/>
                                        <p:tgtEl>
                                          <p:spTgt spid="665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9" dur="2000" fill="hold"/>
                                        <p:tgtEl>
                                          <p:spTgt spid="665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nimBg="1"/>
      <p:bldP spid="66564" grpId="0" animBg="1"/>
      <p:bldP spid="66565" grpId="0" animBg="1"/>
      <p:bldP spid="66566" grpId="0" animBg="1"/>
      <p:bldP spid="66567" grpId="0" animBg="1"/>
      <p:bldP spid="66568" grpId="0" animBg="1"/>
      <p:bldP spid="66569" grpId="0" animBg="1"/>
      <p:bldP spid="66570" grpId="0" animBg="1"/>
      <p:bldP spid="66571" grpId="0" animBg="1"/>
      <p:bldP spid="66572" grpId="0" animBg="1"/>
      <p:bldP spid="66573" grpId="0" animBg="1"/>
      <p:bldP spid="66574" grpId="0" animBg="1"/>
      <p:bldP spid="66575" grpId="0" animBg="1"/>
      <p:bldP spid="66576" grpId="0" animBg="1"/>
      <p:bldP spid="66577" grpId="0" animBg="1"/>
      <p:bldP spid="66578" grpId="0" animBg="1"/>
      <p:bldP spid="66579" grpId="0" animBg="1"/>
      <p:bldP spid="66580" grpId="0" animBg="1"/>
      <p:bldP spid="66581" grpId="0" animBg="1"/>
      <p:bldP spid="66582" grpId="0" animBg="1"/>
      <p:bldP spid="66583" grpId="0" animBg="1"/>
      <p:bldP spid="66584" grpId="0" animBg="1"/>
      <p:bldP spid="66585" grpId="0" animBg="1"/>
      <p:bldP spid="66586" grpId="0" animBg="1"/>
      <p:bldP spid="66587" grpId="0" animBg="1"/>
      <p:bldP spid="66588" grpId="0" animBg="1"/>
      <p:bldP spid="66589" grpId="0" animBg="1"/>
      <p:bldP spid="66590" grpId="0" animBg="1"/>
      <p:bldP spid="66591" grpId="0" animBg="1"/>
      <p:bldP spid="66592" grpId="0" animBg="1"/>
      <p:bldP spid="66593" grpId="0" animBg="1"/>
      <p:bldP spid="66593" grpId="1" animBg="1"/>
      <p:bldP spid="66594" grpId="0" animBg="1"/>
      <p:bldP spid="66594" grpId="1" animBg="1"/>
      <p:bldP spid="66595" grpId="0" animBg="1"/>
      <p:bldP spid="66595" grpId="1" animBg="1"/>
      <p:bldP spid="66596" grpId="0" animBg="1"/>
      <p:bldP spid="66597" grpId="0" animBg="1"/>
      <p:bldP spid="66598" grpId="0" animBg="1"/>
      <p:bldP spid="66599" grpId="0" animBg="1"/>
      <p:bldP spid="66600" grpId="0" animBg="1"/>
      <p:bldP spid="66601" grpId="0" animBg="1"/>
      <p:bldP spid="66602" grpId="0" animBg="1"/>
      <p:bldP spid="66603" grpId="0" animBg="1"/>
      <p:bldP spid="66604" grpId="0" animBg="1"/>
      <p:bldP spid="66605" grpId="0" animBg="1"/>
      <p:bldP spid="66606" grpId="0" animBg="1"/>
      <p:bldP spid="66607" grpId="0" animBg="1"/>
      <p:bldP spid="66608" grpId="0" animBg="1"/>
      <p:bldP spid="66609" grpId="0" animBg="1"/>
      <p:bldP spid="66610" grpId="0" animBg="1"/>
      <p:bldP spid="66611" grpId="0" animBg="1"/>
      <p:bldP spid="66612" grpId="0" animBg="1"/>
      <p:bldP spid="66613" grpId="0" animBg="1"/>
      <p:bldP spid="66614" grpId="0" animBg="1"/>
      <p:bldP spid="66615" grpId="0" animBg="1"/>
      <p:bldP spid="66616" grpId="0" animBg="1"/>
      <p:bldP spid="66617" grpId="0" animBg="1"/>
      <p:bldP spid="66618" grpId="0" animBg="1"/>
      <p:bldP spid="66619" grpId="0" animBg="1"/>
      <p:bldP spid="66620" grpId="0" animBg="1"/>
      <p:bldP spid="66621" grpId="0" animBg="1"/>
      <p:bldP spid="66622" grpId="0" animBg="1"/>
      <p:bldP spid="66623" grpId="0" animBg="1"/>
      <p:bldP spid="66624" grpId="0" animBg="1"/>
      <p:bldP spid="66625" grpId="0" animBg="1"/>
      <p:bldP spid="666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1676400"/>
          </a:xfrm>
        </p:spPr>
        <p:txBody>
          <a:bodyPr/>
          <a:lstStyle/>
          <a:p>
            <a:r>
              <a:rPr lang="ru-RU" sz="2400" smtClean="0"/>
              <a:t>Задание</a:t>
            </a:r>
            <a:r>
              <a:rPr lang="ru-RU" sz="2000" smtClean="0"/>
              <a:t> </a:t>
            </a:r>
            <a:r>
              <a:rPr lang="ru-RU" sz="2000" smtClean="0">
                <a:solidFill>
                  <a:schemeClr val="tx1"/>
                </a:solidFill>
              </a:rPr>
              <a:t>Запишите варианты, которыми можно разложить в один ряд на прилавке продукты трех видов: яблоки, лимоны, кукурузу.  Изобразите дерево этих вариантов.  Сколько всего вариантов получилось?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ph idx="1"/>
          </p:nvPr>
        </p:nvGraphicFramePr>
        <p:xfrm>
          <a:off x="1828800" y="6153150"/>
          <a:ext cx="5694363" cy="704850"/>
        </p:xfrm>
        <a:graphic>
          <a:graphicData uri="http://schemas.openxmlformats.org/presentationml/2006/ole">
            <p:oleObj spid="_x0000_s1026" name="Document" r:id="rId3" imgW="5461856" imgH="675797" progId="Word.Document.8">
              <p:embed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81400" y="1828800"/>
            <a:ext cx="215265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Прилавок</a:t>
            </a:r>
          </a:p>
        </p:txBody>
      </p:sp>
      <p:sp>
        <p:nvSpPr>
          <p:cNvPr id="5164" name="Line 60"/>
          <p:cNvSpPr>
            <a:spLocks noChangeShapeType="1"/>
          </p:cNvSpPr>
          <p:nvPr/>
        </p:nvSpPr>
        <p:spPr bwMode="auto">
          <a:xfrm flipH="1">
            <a:off x="2684463" y="2366963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5" name="Line 61"/>
          <p:cNvSpPr>
            <a:spLocks noChangeShapeType="1"/>
          </p:cNvSpPr>
          <p:nvPr/>
        </p:nvSpPr>
        <p:spPr bwMode="auto">
          <a:xfrm>
            <a:off x="4657725" y="23669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6" name="Line 62"/>
          <p:cNvSpPr>
            <a:spLocks noChangeShapeType="1"/>
          </p:cNvSpPr>
          <p:nvPr/>
        </p:nvSpPr>
        <p:spPr bwMode="auto">
          <a:xfrm>
            <a:off x="4837113" y="2366963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7" name="Line 63"/>
          <p:cNvSpPr>
            <a:spLocks noChangeShapeType="1"/>
          </p:cNvSpPr>
          <p:nvPr/>
        </p:nvSpPr>
        <p:spPr bwMode="auto">
          <a:xfrm flipH="1">
            <a:off x="1608138" y="3622675"/>
            <a:ext cx="434975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9" name="Line 65"/>
          <p:cNvSpPr>
            <a:spLocks noChangeShapeType="1"/>
          </p:cNvSpPr>
          <p:nvPr/>
        </p:nvSpPr>
        <p:spPr bwMode="auto">
          <a:xfrm>
            <a:off x="2505075" y="3622675"/>
            <a:ext cx="179388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3" name="Line 69"/>
          <p:cNvSpPr>
            <a:spLocks noChangeShapeType="1"/>
          </p:cNvSpPr>
          <p:nvPr/>
        </p:nvSpPr>
        <p:spPr bwMode="auto">
          <a:xfrm flipH="1">
            <a:off x="4119563" y="3622675"/>
            <a:ext cx="358775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4" name="Line 70"/>
          <p:cNvSpPr>
            <a:spLocks noChangeShapeType="1"/>
          </p:cNvSpPr>
          <p:nvPr/>
        </p:nvSpPr>
        <p:spPr bwMode="auto">
          <a:xfrm>
            <a:off x="4837113" y="3622675"/>
            <a:ext cx="358775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7" name="Line 73"/>
          <p:cNvSpPr>
            <a:spLocks noChangeShapeType="1"/>
          </p:cNvSpPr>
          <p:nvPr/>
        </p:nvSpPr>
        <p:spPr bwMode="auto">
          <a:xfrm flipH="1">
            <a:off x="6630988" y="3622675"/>
            <a:ext cx="179387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8" name="Line 74"/>
          <p:cNvSpPr>
            <a:spLocks noChangeShapeType="1"/>
          </p:cNvSpPr>
          <p:nvPr/>
        </p:nvSpPr>
        <p:spPr bwMode="auto">
          <a:xfrm>
            <a:off x="7348538" y="3622675"/>
            <a:ext cx="358775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92" name="Line 89"/>
          <p:cNvSpPr>
            <a:spLocks noChangeShapeType="1"/>
          </p:cNvSpPr>
          <p:nvPr/>
        </p:nvSpPr>
        <p:spPr bwMode="auto">
          <a:xfrm>
            <a:off x="7886700" y="4878388"/>
            <a:ext cx="0" cy="538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2771" name="Picture 3" descr="L:\Мои документы\Лимон 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9563" y="2905125"/>
            <a:ext cx="1076325" cy="71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2772" name="Picture 4" descr="L:\Мои документы\Кукуруза i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1600" y="2905125"/>
            <a:ext cx="1062038" cy="71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2773" name="Picture 5" descr="L:\Мои документы\Яблоко 737473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7525" y="2905125"/>
            <a:ext cx="1077913" cy="725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6" name="Picture 5" descr="L:\Мои документы\Яблоко 737473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4160838"/>
            <a:ext cx="1077913" cy="725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7" name="Picture 5" descr="L:\Мои документы\Яблоко 737473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2825" y="4160838"/>
            <a:ext cx="1077913" cy="725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8" name="Picture 3" descr="L:\Мои документы\Лимон 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9975" y="4160838"/>
            <a:ext cx="1076325" cy="71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9" name="Picture 3" descr="L:\Мои документы\Лимон 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8538" y="4160838"/>
            <a:ext cx="1076325" cy="71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0" name="Picture 3" descr="L:\Мои документы\Лимон 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5688" y="5416550"/>
            <a:ext cx="1076325" cy="71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1" name="Picture 3" descr="L:\Мои документы\Лимон 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2825" y="5416550"/>
            <a:ext cx="1076325" cy="71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" name="Picture 5" descr="L:\Мои документы\Яблоко 737473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37113" y="5416550"/>
            <a:ext cx="1077912" cy="725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3" name="Picture 5" descr="L:\Мои документы\Яблоко 737473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48538" y="5416550"/>
            <a:ext cx="1077912" cy="725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4" name="Line 89"/>
          <p:cNvSpPr>
            <a:spLocks noChangeShapeType="1"/>
          </p:cNvSpPr>
          <p:nvPr/>
        </p:nvSpPr>
        <p:spPr bwMode="auto">
          <a:xfrm>
            <a:off x="6630988" y="4878388"/>
            <a:ext cx="0" cy="538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5" name="Picture 4" descr="L:\Мои документы\Кукуруза i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25688" y="4160838"/>
            <a:ext cx="1062037" cy="71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6" name="Picture 4" descr="L:\Мои документы\Кукуруза i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37113" y="4160838"/>
            <a:ext cx="1062037" cy="71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7" name="Picture 4" descr="L:\Мои документы\Кукуруза i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5416550"/>
            <a:ext cx="1062038" cy="71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8" name="Picture 4" descr="L:\Мои документы\Кукуруза i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9975" y="5416550"/>
            <a:ext cx="1062038" cy="71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9" name="Line 89"/>
          <p:cNvSpPr>
            <a:spLocks noChangeShapeType="1"/>
          </p:cNvSpPr>
          <p:nvPr/>
        </p:nvSpPr>
        <p:spPr bwMode="auto">
          <a:xfrm>
            <a:off x="1608138" y="4878388"/>
            <a:ext cx="0" cy="538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0" name="Line 89"/>
          <p:cNvSpPr>
            <a:spLocks noChangeShapeType="1"/>
          </p:cNvSpPr>
          <p:nvPr/>
        </p:nvSpPr>
        <p:spPr bwMode="auto">
          <a:xfrm>
            <a:off x="2863850" y="4878388"/>
            <a:ext cx="0" cy="538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1" name="Line 89"/>
          <p:cNvSpPr>
            <a:spLocks noChangeShapeType="1"/>
          </p:cNvSpPr>
          <p:nvPr/>
        </p:nvSpPr>
        <p:spPr bwMode="auto">
          <a:xfrm>
            <a:off x="4119563" y="4878388"/>
            <a:ext cx="0" cy="538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" name="Line 89"/>
          <p:cNvSpPr>
            <a:spLocks noChangeShapeType="1"/>
          </p:cNvSpPr>
          <p:nvPr/>
        </p:nvSpPr>
        <p:spPr bwMode="auto">
          <a:xfrm>
            <a:off x="5375275" y="4878388"/>
            <a:ext cx="0" cy="538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0"/>
                            </p:stCondLst>
                            <p:childTnLst>
                              <p:par>
                                <p:cTn id="1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5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500"/>
                            </p:stCondLst>
                            <p:childTnLst>
                              <p:par>
                                <p:cTn id="1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64" grpId="0" animBg="1"/>
      <p:bldP spid="5165" grpId="0" animBg="1"/>
      <p:bldP spid="5166" grpId="0" animBg="1"/>
      <p:bldP spid="5167" grpId="0" animBg="1"/>
      <p:bldP spid="5169" grpId="0" animBg="1"/>
      <p:bldP spid="5173" grpId="0" animBg="1"/>
      <p:bldP spid="5174" grpId="0" animBg="1"/>
      <p:bldP spid="5177" grpId="0" animBg="1"/>
      <p:bldP spid="5178" grpId="0" animBg="1"/>
      <p:bldP spid="5192" grpId="0" animBg="1"/>
      <p:bldP spid="94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467600" cy="1843088"/>
          </a:xfrm>
        </p:spPr>
        <p:txBody>
          <a:bodyPr/>
          <a:lstStyle/>
          <a:p>
            <a:pPr eaLnBrk="1" hangingPunct="1"/>
            <a:r>
              <a:rPr lang="ru-RU" sz="2800" smtClean="0"/>
              <a:t>Задача.</a:t>
            </a:r>
            <a:r>
              <a:rPr lang="ru-RU" sz="3200" smtClean="0"/>
              <a:t> </a:t>
            </a:r>
            <a:r>
              <a:rPr lang="ru-RU" sz="2000" smtClean="0">
                <a:solidFill>
                  <a:schemeClr val="tx1"/>
                </a:solidFill>
              </a:rPr>
              <a:t>Сколько трехзначных чисел можно составить, используя цифры 0, 7, 9, при условии, что цифры в записи числа могут повторяться?</a:t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chemeClr val="tx1"/>
                </a:solidFill>
              </a:rPr>
              <a:t> </a:t>
            </a:r>
            <a:endParaRPr lang="ru-RU" sz="2000" smtClean="0"/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 flipH="1">
            <a:off x="3581400" y="2438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6705600" y="2438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 flipH="1">
            <a:off x="2743200" y="3200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 flipH="1">
            <a:off x="3581400" y="3200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3810000" y="3200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4267200" y="1828800"/>
            <a:ext cx="2438400" cy="609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Трехзначное число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3276600" y="2743200"/>
            <a:ext cx="5334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7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2438400" y="3886200"/>
            <a:ext cx="533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0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3276600" y="3886200"/>
            <a:ext cx="533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7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4114800" y="3886200"/>
            <a:ext cx="533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9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7010400" y="2743200"/>
            <a:ext cx="5334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9</a:t>
            </a:r>
          </a:p>
        </p:txBody>
      </p:sp>
      <p:sp>
        <p:nvSpPr>
          <p:cNvPr id="78869" name="AutoShape 21"/>
          <p:cNvSpPr>
            <a:spLocks noChangeArrowheads="1"/>
          </p:cNvSpPr>
          <p:nvPr/>
        </p:nvSpPr>
        <p:spPr bwMode="auto">
          <a:xfrm>
            <a:off x="0" y="3733800"/>
            <a:ext cx="1295400" cy="685800"/>
          </a:xfrm>
          <a:prstGeom prst="homePlate">
            <a:avLst>
              <a:gd name="adj" fmla="val 47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  <a:p>
            <a:pPr algn="ctr"/>
            <a:r>
              <a:rPr lang="ru-RU" b="1"/>
              <a:t>Цифра</a:t>
            </a:r>
          </a:p>
          <a:p>
            <a:pPr algn="ctr"/>
            <a:r>
              <a:rPr lang="ru-RU" b="1"/>
              <a:t>десятков</a:t>
            </a:r>
          </a:p>
          <a:p>
            <a:pPr algn="ctr"/>
            <a:endParaRPr lang="ru-RU"/>
          </a:p>
        </p:txBody>
      </p:sp>
      <p:sp>
        <p:nvSpPr>
          <p:cNvPr id="78870" name="AutoShape 22"/>
          <p:cNvSpPr>
            <a:spLocks noChangeArrowheads="1"/>
          </p:cNvSpPr>
          <p:nvPr/>
        </p:nvSpPr>
        <p:spPr bwMode="auto">
          <a:xfrm>
            <a:off x="0" y="5105400"/>
            <a:ext cx="1143000" cy="1143000"/>
          </a:xfrm>
          <a:prstGeom prst="homePlate">
            <a:avLst>
              <a:gd name="adj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  <a:p>
            <a:pPr algn="ctr"/>
            <a:r>
              <a:rPr lang="ru-RU" b="1"/>
              <a:t>Цифра</a:t>
            </a:r>
          </a:p>
          <a:p>
            <a:pPr algn="ctr"/>
            <a:r>
              <a:rPr lang="ru-RU" b="1"/>
              <a:t>единиц</a:t>
            </a:r>
          </a:p>
          <a:p>
            <a:pPr algn="ctr"/>
            <a:endParaRPr lang="ru-RU"/>
          </a:p>
        </p:txBody>
      </p:sp>
      <p:sp>
        <p:nvSpPr>
          <p:cNvPr id="78929" name="Line 81"/>
          <p:cNvSpPr>
            <a:spLocks noChangeShapeType="1"/>
          </p:cNvSpPr>
          <p:nvPr/>
        </p:nvSpPr>
        <p:spPr bwMode="auto">
          <a:xfrm flipH="1">
            <a:off x="6477000" y="3200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30" name="Line 82"/>
          <p:cNvSpPr>
            <a:spLocks noChangeShapeType="1"/>
          </p:cNvSpPr>
          <p:nvPr/>
        </p:nvSpPr>
        <p:spPr bwMode="auto">
          <a:xfrm flipH="1">
            <a:off x="7315200" y="3200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31" name="Line 83"/>
          <p:cNvSpPr>
            <a:spLocks noChangeShapeType="1"/>
          </p:cNvSpPr>
          <p:nvPr/>
        </p:nvSpPr>
        <p:spPr bwMode="auto">
          <a:xfrm>
            <a:off x="7543800" y="3200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32" name="Text Box 84"/>
          <p:cNvSpPr txBox="1">
            <a:spLocks noChangeArrowheads="1"/>
          </p:cNvSpPr>
          <p:nvPr/>
        </p:nvSpPr>
        <p:spPr bwMode="auto">
          <a:xfrm>
            <a:off x="6172200" y="3886200"/>
            <a:ext cx="533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0</a:t>
            </a:r>
          </a:p>
        </p:txBody>
      </p:sp>
      <p:sp>
        <p:nvSpPr>
          <p:cNvPr id="78933" name="Text Box 85"/>
          <p:cNvSpPr txBox="1">
            <a:spLocks noChangeArrowheads="1"/>
          </p:cNvSpPr>
          <p:nvPr/>
        </p:nvSpPr>
        <p:spPr bwMode="auto">
          <a:xfrm>
            <a:off x="7010400" y="3886200"/>
            <a:ext cx="533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7</a:t>
            </a:r>
          </a:p>
        </p:txBody>
      </p:sp>
      <p:sp>
        <p:nvSpPr>
          <p:cNvPr id="78934" name="Text Box 86"/>
          <p:cNvSpPr txBox="1">
            <a:spLocks noChangeArrowheads="1"/>
          </p:cNvSpPr>
          <p:nvPr/>
        </p:nvSpPr>
        <p:spPr bwMode="auto">
          <a:xfrm>
            <a:off x="7848600" y="3886200"/>
            <a:ext cx="533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9</a:t>
            </a:r>
          </a:p>
        </p:txBody>
      </p:sp>
      <p:sp>
        <p:nvSpPr>
          <p:cNvPr id="78935" name="Line 87"/>
          <p:cNvSpPr>
            <a:spLocks noChangeShapeType="1"/>
          </p:cNvSpPr>
          <p:nvPr/>
        </p:nvSpPr>
        <p:spPr bwMode="auto">
          <a:xfrm flipH="1">
            <a:off x="1524000" y="4343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36" name="Line 88"/>
          <p:cNvSpPr>
            <a:spLocks noChangeShapeType="1"/>
          </p:cNvSpPr>
          <p:nvPr/>
        </p:nvSpPr>
        <p:spPr bwMode="auto">
          <a:xfrm flipH="1">
            <a:off x="2057400" y="43434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37" name="Line 89"/>
          <p:cNvSpPr>
            <a:spLocks noChangeShapeType="1"/>
          </p:cNvSpPr>
          <p:nvPr/>
        </p:nvSpPr>
        <p:spPr bwMode="auto">
          <a:xfrm flipH="1">
            <a:off x="2590800" y="43434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38" name="Text Box 90"/>
          <p:cNvSpPr txBox="1">
            <a:spLocks noChangeArrowheads="1"/>
          </p:cNvSpPr>
          <p:nvPr/>
        </p:nvSpPr>
        <p:spPr bwMode="auto">
          <a:xfrm>
            <a:off x="1219200" y="5029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0</a:t>
            </a:r>
          </a:p>
        </p:txBody>
      </p:sp>
      <p:sp>
        <p:nvSpPr>
          <p:cNvPr id="78939" name="Text Box 91"/>
          <p:cNvSpPr txBox="1">
            <a:spLocks noChangeArrowheads="1"/>
          </p:cNvSpPr>
          <p:nvPr/>
        </p:nvSpPr>
        <p:spPr bwMode="auto">
          <a:xfrm>
            <a:off x="1828800" y="5029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7</a:t>
            </a:r>
          </a:p>
        </p:txBody>
      </p:sp>
      <p:sp>
        <p:nvSpPr>
          <p:cNvPr id="78940" name="Text Box 92"/>
          <p:cNvSpPr txBox="1">
            <a:spLocks noChangeArrowheads="1"/>
          </p:cNvSpPr>
          <p:nvPr/>
        </p:nvSpPr>
        <p:spPr bwMode="auto">
          <a:xfrm>
            <a:off x="2438400" y="5029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9</a:t>
            </a:r>
          </a:p>
        </p:txBody>
      </p:sp>
      <p:sp>
        <p:nvSpPr>
          <p:cNvPr id="78941" name="Line 93"/>
          <p:cNvSpPr>
            <a:spLocks noChangeShapeType="1"/>
          </p:cNvSpPr>
          <p:nvPr/>
        </p:nvSpPr>
        <p:spPr bwMode="auto">
          <a:xfrm flipH="1">
            <a:off x="2895600" y="4343400"/>
            <a:ext cx="533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42" name="Line 94"/>
          <p:cNvSpPr>
            <a:spLocks noChangeShapeType="1"/>
          </p:cNvSpPr>
          <p:nvPr/>
        </p:nvSpPr>
        <p:spPr bwMode="auto">
          <a:xfrm flipH="1">
            <a:off x="3429000" y="4343400"/>
            <a:ext cx="76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43" name="Line 95"/>
          <p:cNvSpPr>
            <a:spLocks noChangeShapeType="1"/>
          </p:cNvSpPr>
          <p:nvPr/>
        </p:nvSpPr>
        <p:spPr bwMode="auto">
          <a:xfrm>
            <a:off x="3581400" y="4343400"/>
            <a:ext cx="381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44" name="Text Box 96"/>
          <p:cNvSpPr txBox="1">
            <a:spLocks noChangeArrowheads="1"/>
          </p:cNvSpPr>
          <p:nvPr/>
        </p:nvSpPr>
        <p:spPr bwMode="auto">
          <a:xfrm>
            <a:off x="2590800" y="5791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0</a:t>
            </a:r>
          </a:p>
        </p:txBody>
      </p:sp>
      <p:sp>
        <p:nvSpPr>
          <p:cNvPr id="78945" name="Text Box 97"/>
          <p:cNvSpPr txBox="1">
            <a:spLocks noChangeArrowheads="1"/>
          </p:cNvSpPr>
          <p:nvPr/>
        </p:nvSpPr>
        <p:spPr bwMode="auto">
          <a:xfrm>
            <a:off x="3200400" y="5791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7</a:t>
            </a:r>
          </a:p>
        </p:txBody>
      </p:sp>
      <p:sp>
        <p:nvSpPr>
          <p:cNvPr id="78946" name="Text Box 98"/>
          <p:cNvSpPr txBox="1">
            <a:spLocks noChangeArrowheads="1"/>
          </p:cNvSpPr>
          <p:nvPr/>
        </p:nvSpPr>
        <p:spPr bwMode="auto">
          <a:xfrm>
            <a:off x="3810000" y="5791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9</a:t>
            </a:r>
          </a:p>
        </p:txBody>
      </p:sp>
      <p:sp>
        <p:nvSpPr>
          <p:cNvPr id="78947" name="Line 99"/>
          <p:cNvSpPr>
            <a:spLocks noChangeShapeType="1"/>
          </p:cNvSpPr>
          <p:nvPr/>
        </p:nvSpPr>
        <p:spPr bwMode="auto">
          <a:xfrm>
            <a:off x="4191000" y="4343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48" name="Line 100"/>
          <p:cNvSpPr>
            <a:spLocks noChangeShapeType="1"/>
          </p:cNvSpPr>
          <p:nvPr/>
        </p:nvSpPr>
        <p:spPr bwMode="auto">
          <a:xfrm>
            <a:off x="4191000" y="43434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49" name="Line 101"/>
          <p:cNvSpPr>
            <a:spLocks noChangeShapeType="1"/>
          </p:cNvSpPr>
          <p:nvPr/>
        </p:nvSpPr>
        <p:spPr bwMode="auto">
          <a:xfrm>
            <a:off x="4191000" y="4343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50" name="Text Box 102"/>
          <p:cNvSpPr txBox="1">
            <a:spLocks noChangeArrowheads="1"/>
          </p:cNvSpPr>
          <p:nvPr/>
        </p:nvSpPr>
        <p:spPr bwMode="auto">
          <a:xfrm>
            <a:off x="3962400" y="5029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0</a:t>
            </a:r>
          </a:p>
        </p:txBody>
      </p:sp>
      <p:sp>
        <p:nvSpPr>
          <p:cNvPr id="78951" name="Text Box 103"/>
          <p:cNvSpPr txBox="1">
            <a:spLocks noChangeArrowheads="1"/>
          </p:cNvSpPr>
          <p:nvPr/>
        </p:nvSpPr>
        <p:spPr bwMode="auto">
          <a:xfrm>
            <a:off x="4572000" y="5029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7</a:t>
            </a:r>
          </a:p>
        </p:txBody>
      </p:sp>
      <p:sp>
        <p:nvSpPr>
          <p:cNvPr id="78952" name="Text Box 104"/>
          <p:cNvSpPr txBox="1">
            <a:spLocks noChangeArrowheads="1"/>
          </p:cNvSpPr>
          <p:nvPr/>
        </p:nvSpPr>
        <p:spPr bwMode="auto">
          <a:xfrm>
            <a:off x="5181600" y="5029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9</a:t>
            </a:r>
          </a:p>
        </p:txBody>
      </p:sp>
      <p:sp>
        <p:nvSpPr>
          <p:cNvPr id="78953" name="Line 105"/>
          <p:cNvSpPr>
            <a:spLocks noChangeShapeType="1"/>
          </p:cNvSpPr>
          <p:nvPr/>
        </p:nvSpPr>
        <p:spPr bwMode="auto">
          <a:xfrm flipH="1">
            <a:off x="5486400" y="4343400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54" name="Line 106"/>
          <p:cNvSpPr>
            <a:spLocks noChangeShapeType="1"/>
          </p:cNvSpPr>
          <p:nvPr/>
        </p:nvSpPr>
        <p:spPr bwMode="auto">
          <a:xfrm flipH="1">
            <a:off x="6019800" y="4343400"/>
            <a:ext cx="457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55" name="Line 107"/>
          <p:cNvSpPr>
            <a:spLocks noChangeShapeType="1"/>
          </p:cNvSpPr>
          <p:nvPr/>
        </p:nvSpPr>
        <p:spPr bwMode="auto">
          <a:xfrm flipH="1">
            <a:off x="6400800" y="4343400"/>
            <a:ext cx="76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56" name="Text Box 108"/>
          <p:cNvSpPr txBox="1">
            <a:spLocks noChangeArrowheads="1"/>
          </p:cNvSpPr>
          <p:nvPr/>
        </p:nvSpPr>
        <p:spPr bwMode="auto">
          <a:xfrm>
            <a:off x="5181600" y="5791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0</a:t>
            </a:r>
          </a:p>
        </p:txBody>
      </p:sp>
      <p:sp>
        <p:nvSpPr>
          <p:cNvPr id="78957" name="Text Box 109"/>
          <p:cNvSpPr txBox="1">
            <a:spLocks noChangeArrowheads="1"/>
          </p:cNvSpPr>
          <p:nvPr/>
        </p:nvSpPr>
        <p:spPr bwMode="auto">
          <a:xfrm>
            <a:off x="5791200" y="5791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7</a:t>
            </a:r>
          </a:p>
        </p:txBody>
      </p:sp>
      <p:sp>
        <p:nvSpPr>
          <p:cNvPr id="78958" name="Text Box 110"/>
          <p:cNvSpPr txBox="1">
            <a:spLocks noChangeArrowheads="1"/>
          </p:cNvSpPr>
          <p:nvPr/>
        </p:nvSpPr>
        <p:spPr bwMode="auto">
          <a:xfrm>
            <a:off x="6400800" y="5791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9</a:t>
            </a:r>
          </a:p>
        </p:txBody>
      </p:sp>
      <p:sp>
        <p:nvSpPr>
          <p:cNvPr id="78959" name="Line 111"/>
          <p:cNvSpPr>
            <a:spLocks noChangeShapeType="1"/>
          </p:cNvSpPr>
          <p:nvPr/>
        </p:nvSpPr>
        <p:spPr bwMode="auto">
          <a:xfrm flipH="1">
            <a:off x="7848600" y="43434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60" name="Line 112"/>
          <p:cNvSpPr>
            <a:spLocks noChangeShapeType="1"/>
          </p:cNvSpPr>
          <p:nvPr/>
        </p:nvSpPr>
        <p:spPr bwMode="auto">
          <a:xfrm>
            <a:off x="8153400" y="4343400"/>
            <a:ext cx="76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61" name="Line 113"/>
          <p:cNvSpPr>
            <a:spLocks noChangeShapeType="1"/>
          </p:cNvSpPr>
          <p:nvPr/>
        </p:nvSpPr>
        <p:spPr bwMode="auto">
          <a:xfrm>
            <a:off x="8153400" y="43434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62" name="Text Box 114"/>
          <p:cNvSpPr txBox="1">
            <a:spLocks noChangeArrowheads="1"/>
          </p:cNvSpPr>
          <p:nvPr/>
        </p:nvSpPr>
        <p:spPr bwMode="auto">
          <a:xfrm>
            <a:off x="7391400" y="5791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0</a:t>
            </a:r>
          </a:p>
        </p:txBody>
      </p:sp>
      <p:sp>
        <p:nvSpPr>
          <p:cNvPr id="78963" name="Text Box 115"/>
          <p:cNvSpPr txBox="1">
            <a:spLocks noChangeArrowheads="1"/>
          </p:cNvSpPr>
          <p:nvPr/>
        </p:nvSpPr>
        <p:spPr bwMode="auto">
          <a:xfrm>
            <a:off x="8001000" y="5791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7</a:t>
            </a:r>
          </a:p>
        </p:txBody>
      </p:sp>
      <p:sp>
        <p:nvSpPr>
          <p:cNvPr id="78964" name="Text Box 116"/>
          <p:cNvSpPr txBox="1">
            <a:spLocks noChangeArrowheads="1"/>
          </p:cNvSpPr>
          <p:nvPr/>
        </p:nvSpPr>
        <p:spPr bwMode="auto">
          <a:xfrm>
            <a:off x="8610600" y="5791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9</a:t>
            </a:r>
          </a:p>
        </p:txBody>
      </p:sp>
      <p:sp>
        <p:nvSpPr>
          <p:cNvPr id="78965" name="Line 117"/>
          <p:cNvSpPr>
            <a:spLocks noChangeShapeType="1"/>
          </p:cNvSpPr>
          <p:nvPr/>
        </p:nvSpPr>
        <p:spPr bwMode="auto">
          <a:xfrm flipH="1">
            <a:off x="6629400" y="4343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66" name="Line 118"/>
          <p:cNvSpPr>
            <a:spLocks noChangeShapeType="1"/>
          </p:cNvSpPr>
          <p:nvPr/>
        </p:nvSpPr>
        <p:spPr bwMode="auto">
          <a:xfrm flipH="1">
            <a:off x="7162800" y="4343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67" name="Line 119"/>
          <p:cNvSpPr>
            <a:spLocks noChangeShapeType="1"/>
          </p:cNvSpPr>
          <p:nvPr/>
        </p:nvSpPr>
        <p:spPr bwMode="auto">
          <a:xfrm>
            <a:off x="7315200" y="4343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968" name="Text Box 120"/>
          <p:cNvSpPr txBox="1">
            <a:spLocks noChangeArrowheads="1"/>
          </p:cNvSpPr>
          <p:nvPr/>
        </p:nvSpPr>
        <p:spPr bwMode="auto">
          <a:xfrm>
            <a:off x="6324600" y="5029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0</a:t>
            </a:r>
          </a:p>
        </p:txBody>
      </p:sp>
      <p:sp>
        <p:nvSpPr>
          <p:cNvPr id="78969" name="Text Box 121"/>
          <p:cNvSpPr txBox="1">
            <a:spLocks noChangeArrowheads="1"/>
          </p:cNvSpPr>
          <p:nvPr/>
        </p:nvSpPr>
        <p:spPr bwMode="auto">
          <a:xfrm>
            <a:off x="6934200" y="5029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7</a:t>
            </a:r>
          </a:p>
        </p:txBody>
      </p:sp>
      <p:sp>
        <p:nvSpPr>
          <p:cNvPr id="78970" name="Text Box 122"/>
          <p:cNvSpPr txBox="1">
            <a:spLocks noChangeArrowheads="1"/>
          </p:cNvSpPr>
          <p:nvPr/>
        </p:nvSpPr>
        <p:spPr bwMode="auto">
          <a:xfrm>
            <a:off x="7543800" y="5029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9</a:t>
            </a:r>
          </a:p>
        </p:txBody>
      </p:sp>
      <p:sp>
        <p:nvSpPr>
          <p:cNvPr id="78971" name="AutoShape 123"/>
          <p:cNvSpPr>
            <a:spLocks noChangeArrowheads="1"/>
          </p:cNvSpPr>
          <p:nvPr/>
        </p:nvSpPr>
        <p:spPr bwMode="auto">
          <a:xfrm>
            <a:off x="0" y="2590800"/>
            <a:ext cx="1295400" cy="685800"/>
          </a:xfrm>
          <a:prstGeom prst="homePlate">
            <a:avLst>
              <a:gd name="adj" fmla="val 47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  <a:p>
            <a:pPr algn="ctr"/>
            <a:r>
              <a:rPr lang="ru-RU" b="1"/>
              <a:t>Цифра</a:t>
            </a:r>
          </a:p>
          <a:p>
            <a:pPr algn="ctr"/>
            <a:r>
              <a:rPr lang="ru-RU" b="1"/>
              <a:t>сотен</a:t>
            </a:r>
          </a:p>
          <a:p>
            <a:pPr algn="ctr"/>
            <a:endParaRPr lang="ru-RU"/>
          </a:p>
        </p:txBody>
      </p:sp>
      <p:sp>
        <p:nvSpPr>
          <p:cNvPr id="78972" name="Text Box 124"/>
          <p:cNvSpPr txBox="1">
            <a:spLocks noChangeArrowheads="1"/>
          </p:cNvSpPr>
          <p:nvPr/>
        </p:nvSpPr>
        <p:spPr bwMode="auto">
          <a:xfrm>
            <a:off x="1219200" y="6338888"/>
            <a:ext cx="7469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hlink"/>
                </a:solidFill>
              </a:rPr>
              <a:t>Всего 2 </a:t>
            </a:r>
            <a:r>
              <a:rPr lang="en-US" sz="2800" b="1">
                <a:solidFill>
                  <a:schemeClr val="hlink"/>
                </a:solidFill>
                <a:cs typeface="Tahoma" pitchFamily="34" charset="0"/>
              </a:rPr>
              <a:t>·</a:t>
            </a:r>
            <a:r>
              <a:rPr lang="ru-RU" sz="2800" b="1">
                <a:solidFill>
                  <a:schemeClr val="hlink"/>
                </a:solidFill>
                <a:cs typeface="Tahoma" pitchFamily="34" charset="0"/>
              </a:rPr>
              <a:t> 3 </a:t>
            </a:r>
            <a:r>
              <a:rPr lang="en-US" sz="2800" b="1">
                <a:solidFill>
                  <a:schemeClr val="hlink"/>
                </a:solidFill>
                <a:cs typeface="Tahoma" pitchFamily="34" charset="0"/>
              </a:rPr>
              <a:t>·</a:t>
            </a:r>
            <a:r>
              <a:rPr lang="ru-RU" sz="2800" b="1">
                <a:solidFill>
                  <a:schemeClr val="hlink"/>
                </a:solidFill>
                <a:cs typeface="Tahoma" pitchFamily="34" charset="0"/>
              </a:rPr>
              <a:t> 3 = 18 трехзначных чисел.</a:t>
            </a:r>
            <a:endParaRPr lang="en-US" sz="2800" b="1">
              <a:solidFill>
                <a:schemeClr val="hlink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9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9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8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8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8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8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8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8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8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8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8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8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8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8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8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8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8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8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8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8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8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8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8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8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8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8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8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8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8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78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8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8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8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8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8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8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8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78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78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7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8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8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7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8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8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7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78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8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8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8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78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78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7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8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78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7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78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78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7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8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8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7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8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8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7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78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78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7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000"/>
                            </p:stCondLst>
                            <p:childTnLst>
                              <p:par>
                                <p:cTn id="2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78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78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7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7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7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7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7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7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7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78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78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7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78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78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7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78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78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7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500"/>
                            </p:stCondLst>
                            <p:childTnLst>
                              <p:par>
                                <p:cTn id="2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78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78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7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78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78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7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78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78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7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7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7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7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7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7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7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7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7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7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78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78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7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nimBg="1"/>
      <p:bldP spid="78853" grpId="0" animBg="1"/>
      <p:bldP spid="78854" grpId="0" animBg="1"/>
      <p:bldP spid="78857" grpId="0" animBg="1"/>
      <p:bldP spid="78858" grpId="0" animBg="1"/>
      <p:bldP spid="78859" grpId="0" animBg="1"/>
      <p:bldP spid="78860" grpId="0" animBg="1"/>
      <p:bldP spid="78862" grpId="0" animBg="1"/>
      <p:bldP spid="78865" grpId="0" animBg="1"/>
      <p:bldP spid="78867" grpId="0" animBg="1"/>
      <p:bldP spid="78868" grpId="0" animBg="1"/>
      <p:bldP spid="78869" grpId="0" animBg="1"/>
      <p:bldP spid="78870" grpId="0" animBg="1"/>
      <p:bldP spid="78929" grpId="0" animBg="1"/>
      <p:bldP spid="78930" grpId="0" animBg="1"/>
      <p:bldP spid="78931" grpId="0" animBg="1"/>
      <p:bldP spid="78932" grpId="0" animBg="1"/>
      <p:bldP spid="78933" grpId="0" animBg="1"/>
      <p:bldP spid="78934" grpId="0" animBg="1"/>
      <p:bldP spid="78935" grpId="0" animBg="1"/>
      <p:bldP spid="78936" grpId="0" animBg="1"/>
      <p:bldP spid="78937" grpId="0" animBg="1"/>
      <p:bldP spid="78938" grpId="0" animBg="1"/>
      <p:bldP spid="78939" grpId="0" animBg="1"/>
      <p:bldP spid="78940" grpId="0" animBg="1"/>
      <p:bldP spid="78941" grpId="0" animBg="1"/>
      <p:bldP spid="78942" grpId="0" animBg="1"/>
      <p:bldP spid="78943" grpId="0" animBg="1"/>
      <p:bldP spid="78944" grpId="0" animBg="1"/>
      <p:bldP spid="78945" grpId="0" animBg="1"/>
      <p:bldP spid="78946" grpId="0" animBg="1"/>
      <p:bldP spid="78947" grpId="0" animBg="1"/>
      <p:bldP spid="78948" grpId="0" animBg="1"/>
      <p:bldP spid="78949" grpId="0" animBg="1"/>
      <p:bldP spid="78950" grpId="0" animBg="1"/>
      <p:bldP spid="78951" grpId="0" animBg="1"/>
      <p:bldP spid="78952" grpId="0" animBg="1"/>
      <p:bldP spid="78953" grpId="0" animBg="1"/>
      <p:bldP spid="78954" grpId="0" animBg="1"/>
      <p:bldP spid="78955" grpId="0" animBg="1"/>
      <p:bldP spid="78956" grpId="0" animBg="1"/>
      <p:bldP spid="78957" grpId="0" animBg="1"/>
      <p:bldP spid="78958" grpId="0" animBg="1"/>
      <p:bldP spid="78959" grpId="0" animBg="1"/>
      <p:bldP spid="78960" grpId="0" animBg="1"/>
      <p:bldP spid="78961" grpId="0" animBg="1"/>
      <p:bldP spid="78962" grpId="0" animBg="1"/>
      <p:bldP spid="78963" grpId="0" animBg="1"/>
      <p:bldP spid="78964" grpId="0" animBg="1"/>
      <p:bldP spid="78965" grpId="0" animBg="1"/>
      <p:bldP spid="78966" grpId="0" animBg="1"/>
      <p:bldP spid="78967" grpId="0" animBg="1"/>
      <p:bldP spid="78968" grpId="0" animBg="1"/>
      <p:bldP spid="78969" grpId="0" animBg="1"/>
      <p:bldP spid="78970" grpId="0" animBg="1"/>
      <p:bldP spid="78971" grpId="0" animBg="1"/>
      <p:bldP spid="789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Line 3"/>
          <p:cNvSpPr>
            <a:spLocks noChangeShapeType="1"/>
          </p:cNvSpPr>
          <p:nvPr/>
        </p:nvSpPr>
        <p:spPr bwMode="auto">
          <a:xfrm flipH="1">
            <a:off x="3581400" y="2438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6705600" y="2438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H="1">
            <a:off x="2743200" y="3200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3810000" y="3200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4267200" y="1828800"/>
            <a:ext cx="2438400" cy="609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Трехзначное число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3276600" y="2743200"/>
            <a:ext cx="5334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7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2514600" y="3886200"/>
            <a:ext cx="533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0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4114800" y="3886200"/>
            <a:ext cx="533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9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7010400" y="2743200"/>
            <a:ext cx="5334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9</a:t>
            </a:r>
          </a:p>
        </p:txBody>
      </p:sp>
      <p:sp>
        <p:nvSpPr>
          <p:cNvPr id="79886" name="AutoShape 14"/>
          <p:cNvSpPr>
            <a:spLocks noChangeArrowheads="1"/>
          </p:cNvSpPr>
          <p:nvPr/>
        </p:nvSpPr>
        <p:spPr bwMode="auto">
          <a:xfrm>
            <a:off x="0" y="3733800"/>
            <a:ext cx="1295400" cy="685800"/>
          </a:xfrm>
          <a:prstGeom prst="homePlate">
            <a:avLst>
              <a:gd name="adj" fmla="val 4722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  <a:p>
            <a:pPr algn="ctr"/>
            <a:r>
              <a:rPr lang="ru-RU" b="1"/>
              <a:t>Цифра</a:t>
            </a:r>
          </a:p>
          <a:p>
            <a:pPr algn="ctr"/>
            <a:r>
              <a:rPr lang="ru-RU" b="1"/>
              <a:t>десятков</a:t>
            </a:r>
          </a:p>
          <a:p>
            <a:pPr algn="ctr"/>
            <a:endParaRPr lang="ru-RU"/>
          </a:p>
        </p:txBody>
      </p:sp>
      <p:sp>
        <p:nvSpPr>
          <p:cNvPr id="79887" name="AutoShape 15"/>
          <p:cNvSpPr>
            <a:spLocks noChangeArrowheads="1"/>
          </p:cNvSpPr>
          <p:nvPr/>
        </p:nvSpPr>
        <p:spPr bwMode="auto">
          <a:xfrm>
            <a:off x="0" y="4953000"/>
            <a:ext cx="1295400" cy="685800"/>
          </a:xfrm>
          <a:prstGeom prst="homePlate">
            <a:avLst>
              <a:gd name="adj" fmla="val 47222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  <a:p>
            <a:pPr algn="ctr"/>
            <a:r>
              <a:rPr lang="ru-RU" b="1"/>
              <a:t>Цифра</a:t>
            </a:r>
          </a:p>
          <a:p>
            <a:pPr algn="ctr"/>
            <a:r>
              <a:rPr lang="ru-RU" b="1"/>
              <a:t>единиц</a:t>
            </a:r>
          </a:p>
          <a:p>
            <a:pPr algn="ctr"/>
            <a:endParaRPr lang="ru-RU"/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 flipH="1">
            <a:off x="6477000" y="3200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7543800" y="3200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6172200" y="3886200"/>
            <a:ext cx="533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0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7848600" y="3886200"/>
            <a:ext cx="533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7</a:t>
            </a:r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 flipH="1">
            <a:off x="2743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2514600" y="5029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9</a:t>
            </a:r>
          </a:p>
        </p:txBody>
      </p:sp>
      <p:sp>
        <p:nvSpPr>
          <p:cNvPr id="79906" name="Line 34"/>
          <p:cNvSpPr>
            <a:spLocks noChangeShapeType="1"/>
          </p:cNvSpPr>
          <p:nvPr/>
        </p:nvSpPr>
        <p:spPr bwMode="auto">
          <a:xfrm>
            <a:off x="43434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909" name="Text Box 37"/>
          <p:cNvSpPr txBox="1">
            <a:spLocks noChangeArrowheads="1"/>
          </p:cNvSpPr>
          <p:nvPr/>
        </p:nvSpPr>
        <p:spPr bwMode="auto">
          <a:xfrm>
            <a:off x="4114800" y="5029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0</a:t>
            </a:r>
          </a:p>
        </p:txBody>
      </p:sp>
      <p:sp>
        <p:nvSpPr>
          <p:cNvPr id="79913" name="Line 41"/>
          <p:cNvSpPr>
            <a:spLocks noChangeShapeType="1"/>
          </p:cNvSpPr>
          <p:nvPr/>
        </p:nvSpPr>
        <p:spPr bwMode="auto">
          <a:xfrm flipH="1">
            <a:off x="64008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916" name="Text Box 44"/>
          <p:cNvSpPr txBox="1">
            <a:spLocks noChangeArrowheads="1"/>
          </p:cNvSpPr>
          <p:nvPr/>
        </p:nvSpPr>
        <p:spPr bwMode="auto">
          <a:xfrm>
            <a:off x="6172200" y="5029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7</a:t>
            </a:r>
          </a:p>
        </p:txBody>
      </p:sp>
      <p:sp>
        <p:nvSpPr>
          <p:cNvPr id="79918" name="Line 46"/>
          <p:cNvSpPr>
            <a:spLocks noChangeShapeType="1"/>
          </p:cNvSpPr>
          <p:nvPr/>
        </p:nvSpPr>
        <p:spPr bwMode="auto">
          <a:xfrm flipH="1">
            <a:off x="81534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921" name="Text Box 49"/>
          <p:cNvSpPr txBox="1">
            <a:spLocks noChangeArrowheads="1"/>
          </p:cNvSpPr>
          <p:nvPr/>
        </p:nvSpPr>
        <p:spPr bwMode="auto">
          <a:xfrm>
            <a:off x="7924800" y="5029200"/>
            <a:ext cx="533400" cy="4667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0</a:t>
            </a:r>
          </a:p>
        </p:txBody>
      </p:sp>
      <p:sp>
        <p:nvSpPr>
          <p:cNvPr id="79930" name="AutoShape 58"/>
          <p:cNvSpPr>
            <a:spLocks noChangeArrowheads="1"/>
          </p:cNvSpPr>
          <p:nvPr/>
        </p:nvSpPr>
        <p:spPr bwMode="auto">
          <a:xfrm>
            <a:off x="0" y="2590800"/>
            <a:ext cx="1295400" cy="685800"/>
          </a:xfrm>
          <a:prstGeom prst="homePlate">
            <a:avLst>
              <a:gd name="adj" fmla="val 47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  <a:p>
            <a:pPr algn="ctr"/>
            <a:r>
              <a:rPr lang="ru-RU" b="1"/>
              <a:t>Цифра</a:t>
            </a:r>
          </a:p>
          <a:p>
            <a:pPr algn="ctr"/>
            <a:r>
              <a:rPr lang="ru-RU" b="1"/>
              <a:t>сотен</a:t>
            </a:r>
          </a:p>
          <a:p>
            <a:pPr algn="ctr"/>
            <a:endParaRPr lang="ru-RU"/>
          </a:p>
        </p:txBody>
      </p:sp>
      <p:sp>
        <p:nvSpPr>
          <p:cNvPr id="79931" name="Text Box 59"/>
          <p:cNvSpPr txBox="1">
            <a:spLocks noChangeArrowheads="1"/>
          </p:cNvSpPr>
          <p:nvPr/>
        </p:nvSpPr>
        <p:spPr bwMode="auto">
          <a:xfrm>
            <a:off x="1143000" y="5867400"/>
            <a:ext cx="7243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hlink"/>
                </a:solidFill>
              </a:rPr>
              <a:t>Всего 2 </a:t>
            </a:r>
            <a:r>
              <a:rPr lang="en-US" sz="2800" b="1">
                <a:solidFill>
                  <a:schemeClr val="hlink"/>
                </a:solidFill>
                <a:cs typeface="Tahoma" pitchFamily="34" charset="0"/>
              </a:rPr>
              <a:t>·</a:t>
            </a:r>
            <a:r>
              <a:rPr lang="ru-RU" sz="2800" b="1">
                <a:solidFill>
                  <a:schemeClr val="hlink"/>
                </a:solidFill>
                <a:cs typeface="Tahoma" pitchFamily="34" charset="0"/>
              </a:rPr>
              <a:t> 2 </a:t>
            </a:r>
            <a:r>
              <a:rPr lang="en-US" sz="2800" b="1">
                <a:solidFill>
                  <a:schemeClr val="hlink"/>
                </a:solidFill>
                <a:cs typeface="Tahoma" pitchFamily="34" charset="0"/>
              </a:rPr>
              <a:t>·</a:t>
            </a:r>
            <a:r>
              <a:rPr lang="ru-RU" sz="2800" b="1">
                <a:solidFill>
                  <a:schemeClr val="hlink"/>
                </a:solidFill>
                <a:cs typeface="Tahoma" pitchFamily="34" charset="0"/>
              </a:rPr>
              <a:t> 1 = 4 трехзначных числа.</a:t>
            </a:r>
            <a:endParaRPr lang="en-US" sz="2800" b="1">
              <a:solidFill>
                <a:schemeClr val="hlink"/>
              </a:solidFill>
              <a:cs typeface="Tahom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219200" y="152400"/>
            <a:ext cx="7696200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Задача.</a:t>
            </a:r>
            <a:r>
              <a:rPr lang="ru-RU" sz="3200" dirty="0"/>
              <a:t> </a:t>
            </a:r>
            <a:r>
              <a:rPr lang="ru-RU" sz="2000" dirty="0"/>
              <a:t>Сколько трехзначных чисел можно составить, используя цифры 0, 7, 9, при условии, что цифры в записи числа не могут повторяться?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9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9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9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9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9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9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9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9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9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500"/>
                            </p:stCondLst>
                            <p:childTnLst>
                              <p:par>
                                <p:cTn id="1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9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9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9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9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9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7000"/>
                            </p:stCondLst>
                            <p:childTnLst>
                              <p:par>
                                <p:cTn id="1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9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9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nimBg="1"/>
      <p:bldP spid="79876" grpId="0" animBg="1"/>
      <p:bldP spid="79877" grpId="0" animBg="1"/>
      <p:bldP spid="79879" grpId="0" animBg="1"/>
      <p:bldP spid="79880" grpId="0" animBg="1"/>
      <p:bldP spid="79881" grpId="0" animBg="1"/>
      <p:bldP spid="79882" grpId="0" animBg="1"/>
      <p:bldP spid="79884" grpId="0" animBg="1"/>
      <p:bldP spid="79885" grpId="0" animBg="1"/>
      <p:bldP spid="79886" grpId="0" animBg="1"/>
      <p:bldP spid="79887" grpId="0" animBg="1"/>
      <p:bldP spid="79888" grpId="0" animBg="1"/>
      <p:bldP spid="79890" grpId="0" animBg="1"/>
      <p:bldP spid="79891" grpId="0" animBg="1"/>
      <p:bldP spid="79893" grpId="0" animBg="1"/>
      <p:bldP spid="79896" grpId="0" animBg="1"/>
      <p:bldP spid="79899" grpId="0" animBg="1"/>
      <p:bldP spid="79906" grpId="0" animBg="1"/>
      <p:bldP spid="79909" grpId="0" animBg="1"/>
      <p:bldP spid="79913" grpId="0" animBg="1"/>
      <p:bldP spid="79916" grpId="0" animBg="1"/>
      <p:bldP spid="79918" grpId="0" animBg="1"/>
      <p:bldP spid="79921" grpId="0" animBg="1"/>
      <p:bldP spid="79930" grpId="0" animBg="1"/>
      <p:bldP spid="799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smtClean="0"/>
              <a:t>ПРАВИЛО УМНОЖЕНИЯ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3400" y="2209800"/>
            <a:ext cx="8382000" cy="4038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400" b="1" dirty="0" smtClean="0">
                <a:latin typeface="+mj-lt"/>
              </a:rPr>
              <a:t>       Для того чтобы найти число всех возможных исходов </a:t>
            </a:r>
            <a:r>
              <a:rPr lang="ru-RU" sz="2400" b="1" u="sng" dirty="0" smtClean="0">
                <a:latin typeface="+mj-lt"/>
              </a:rPr>
              <a:t>независимого</a:t>
            </a:r>
            <a:r>
              <a:rPr lang="ru-RU" sz="2400" b="1" dirty="0" smtClean="0">
                <a:latin typeface="+mj-lt"/>
              </a:rPr>
              <a:t> проведения двух испытаний А и В, следует перемножить число всех исходов испытания А и число всех  исходов испытания В. </a:t>
            </a:r>
            <a:endParaRPr lang="ru-RU" sz="2400" dirty="0" smtClean="0">
              <a:latin typeface="+mj-lt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68"/>
          <p:cNvSpPr>
            <a:spLocks noChangeArrowheads="1"/>
          </p:cNvSpPr>
          <p:nvPr/>
        </p:nvSpPr>
        <p:spPr bwMode="auto">
          <a:xfrm>
            <a:off x="4419600" y="5105400"/>
            <a:ext cx="1728788" cy="1584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4" name="Oval 39"/>
          <p:cNvSpPr>
            <a:spLocks noChangeArrowheads="1"/>
          </p:cNvSpPr>
          <p:nvPr/>
        </p:nvSpPr>
        <p:spPr bwMode="auto">
          <a:xfrm>
            <a:off x="5334000" y="6248400"/>
            <a:ext cx="431800" cy="431800"/>
          </a:xfrm>
          <a:prstGeom prst="ellipse">
            <a:avLst/>
          </a:prstGeom>
          <a:solidFill>
            <a:srgbClr val="FB6E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05000"/>
            <a:ext cx="86106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           </a:t>
            </a:r>
            <a:r>
              <a:rPr lang="ru-RU" sz="2400" b="1" dirty="0" smtClean="0"/>
              <a:t>В двух урнах имеется по семь шаров</a:t>
            </a:r>
            <a:r>
              <a:rPr lang="ru-RU" sz="2400" b="1" dirty="0" smtClean="0"/>
              <a:t>, </a:t>
            </a:r>
            <a:r>
              <a:rPr lang="ru-RU" sz="2400" b="1" dirty="0" smtClean="0"/>
              <a:t>в каждой – семи различных цветов: красного</a:t>
            </a:r>
            <a:r>
              <a:rPr lang="ru-RU" sz="2400" b="1" dirty="0" smtClean="0"/>
              <a:t>, оранжевого</a:t>
            </a:r>
            <a:r>
              <a:rPr lang="ru-RU" sz="2400" b="1" dirty="0" smtClean="0"/>
              <a:t>, желтого, зеленого, </a:t>
            </a:r>
            <a:r>
              <a:rPr lang="ru-RU" sz="2400" b="1" dirty="0" err="1" smtClean="0"/>
              <a:t>голубого</a:t>
            </a:r>
            <a:r>
              <a:rPr lang="ru-RU" sz="2400" b="1" dirty="0" smtClean="0"/>
              <a:t>, </a:t>
            </a:r>
            <a:r>
              <a:rPr lang="ru-RU" sz="2400" b="1" dirty="0" smtClean="0"/>
              <a:t>синего, фиолетового. Из каждой </a:t>
            </a:r>
            <a:r>
              <a:rPr lang="ru-RU" sz="2400" b="1" dirty="0" smtClean="0"/>
              <a:t>урны одновременно </a:t>
            </a:r>
            <a:r>
              <a:rPr lang="ru-RU" sz="2400" b="1" dirty="0" smtClean="0"/>
              <a:t>вынимают по одному шару.</a:t>
            </a: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93038" cy="1462088"/>
          </a:xfrm>
        </p:spPr>
        <p:txBody>
          <a:bodyPr/>
          <a:lstStyle/>
          <a:p>
            <a:pPr algn="ctr" eaLnBrk="1" hangingPunct="1"/>
            <a:r>
              <a:rPr lang="ru-RU" smtClean="0"/>
              <a:t>Задача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228600" y="3352800"/>
            <a:ext cx="861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/>
              <a:t> </a:t>
            </a:r>
            <a:r>
              <a:rPr lang="ru-RU" sz="2400" b="1" dirty="0"/>
              <a:t>а) сколько существует комбинаций, </a:t>
            </a:r>
            <a:r>
              <a:rPr lang="ru-RU" sz="2400" b="1" dirty="0" smtClean="0"/>
              <a:t>при которых </a:t>
            </a:r>
            <a:r>
              <a:rPr lang="ru-RU" sz="2400" b="1" dirty="0"/>
              <a:t>вынутые шары одного цвета?</a:t>
            </a:r>
          </a:p>
        </p:txBody>
      </p:sp>
      <p:sp>
        <p:nvSpPr>
          <p:cNvPr id="33798" name="AutoShape 27"/>
          <p:cNvSpPr>
            <a:spLocks noChangeArrowheads="1"/>
          </p:cNvSpPr>
          <p:nvPr/>
        </p:nvSpPr>
        <p:spPr bwMode="auto">
          <a:xfrm>
            <a:off x="2057400" y="5105400"/>
            <a:ext cx="1728788" cy="1584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9" name="Oval 28"/>
          <p:cNvSpPr>
            <a:spLocks noChangeArrowheads="1"/>
          </p:cNvSpPr>
          <p:nvPr/>
        </p:nvSpPr>
        <p:spPr bwMode="auto">
          <a:xfrm>
            <a:off x="2039938" y="4930775"/>
            <a:ext cx="1728787" cy="287338"/>
          </a:xfrm>
          <a:prstGeom prst="ellipse">
            <a:avLst/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Oval 33"/>
          <p:cNvSpPr>
            <a:spLocks noChangeArrowheads="1"/>
          </p:cNvSpPr>
          <p:nvPr/>
        </p:nvSpPr>
        <p:spPr bwMode="auto">
          <a:xfrm>
            <a:off x="2362200" y="5867400"/>
            <a:ext cx="431800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1" name="Oval 34"/>
          <p:cNvSpPr>
            <a:spLocks noChangeArrowheads="1"/>
          </p:cNvSpPr>
          <p:nvPr/>
        </p:nvSpPr>
        <p:spPr bwMode="auto">
          <a:xfrm>
            <a:off x="3048000" y="5867400"/>
            <a:ext cx="431800" cy="4318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2" name="Oval 36"/>
          <p:cNvSpPr>
            <a:spLocks noChangeArrowheads="1"/>
          </p:cNvSpPr>
          <p:nvPr/>
        </p:nvSpPr>
        <p:spPr bwMode="auto">
          <a:xfrm>
            <a:off x="2895600" y="60198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3" name="Oval 37"/>
          <p:cNvSpPr>
            <a:spLocks noChangeArrowheads="1"/>
          </p:cNvSpPr>
          <p:nvPr/>
        </p:nvSpPr>
        <p:spPr bwMode="auto">
          <a:xfrm>
            <a:off x="2971800" y="6248400"/>
            <a:ext cx="431800" cy="431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4" name="Oval 38"/>
          <p:cNvSpPr>
            <a:spLocks noChangeArrowheads="1"/>
          </p:cNvSpPr>
          <p:nvPr/>
        </p:nvSpPr>
        <p:spPr bwMode="auto">
          <a:xfrm>
            <a:off x="2438400" y="6248400"/>
            <a:ext cx="431800" cy="4318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5" name="Oval 45"/>
          <p:cNvSpPr>
            <a:spLocks noChangeArrowheads="1"/>
          </p:cNvSpPr>
          <p:nvPr/>
        </p:nvSpPr>
        <p:spPr bwMode="auto">
          <a:xfrm>
            <a:off x="2667000" y="5867400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6" name="Oval 69"/>
          <p:cNvSpPr>
            <a:spLocks noChangeArrowheads="1"/>
          </p:cNvSpPr>
          <p:nvPr/>
        </p:nvSpPr>
        <p:spPr bwMode="auto">
          <a:xfrm>
            <a:off x="4419600" y="4960938"/>
            <a:ext cx="1728788" cy="287337"/>
          </a:xfrm>
          <a:prstGeom prst="ellipse">
            <a:avLst/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7" name="Oval 70"/>
          <p:cNvSpPr>
            <a:spLocks noChangeArrowheads="1"/>
          </p:cNvSpPr>
          <p:nvPr/>
        </p:nvSpPr>
        <p:spPr bwMode="auto">
          <a:xfrm>
            <a:off x="4800600" y="6248400"/>
            <a:ext cx="431800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8" name="Oval 71"/>
          <p:cNvSpPr>
            <a:spLocks noChangeArrowheads="1"/>
          </p:cNvSpPr>
          <p:nvPr/>
        </p:nvSpPr>
        <p:spPr bwMode="auto">
          <a:xfrm>
            <a:off x="5427663" y="5897563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9" name="Oval 72"/>
          <p:cNvSpPr>
            <a:spLocks noChangeArrowheads="1"/>
          </p:cNvSpPr>
          <p:nvPr/>
        </p:nvSpPr>
        <p:spPr bwMode="auto">
          <a:xfrm>
            <a:off x="5029200" y="5867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0" name="Oval 73"/>
          <p:cNvSpPr>
            <a:spLocks noChangeArrowheads="1"/>
          </p:cNvSpPr>
          <p:nvPr/>
        </p:nvSpPr>
        <p:spPr bwMode="auto">
          <a:xfrm>
            <a:off x="5029200" y="6248400"/>
            <a:ext cx="431800" cy="431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1" name="Oval 75"/>
          <p:cNvSpPr>
            <a:spLocks noChangeArrowheads="1"/>
          </p:cNvSpPr>
          <p:nvPr/>
        </p:nvSpPr>
        <p:spPr bwMode="auto">
          <a:xfrm>
            <a:off x="4724400" y="5867400"/>
            <a:ext cx="431800" cy="4318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2" name="Oval 76"/>
          <p:cNvSpPr>
            <a:spLocks noChangeArrowheads="1"/>
          </p:cNvSpPr>
          <p:nvPr/>
        </p:nvSpPr>
        <p:spPr bwMode="auto">
          <a:xfrm>
            <a:off x="5181600" y="5867400"/>
            <a:ext cx="431800" cy="4318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805" name="Text Box 77"/>
          <p:cNvSpPr txBox="1">
            <a:spLocks noChangeArrowheads="1"/>
          </p:cNvSpPr>
          <p:nvPr/>
        </p:nvSpPr>
        <p:spPr bwMode="auto">
          <a:xfrm>
            <a:off x="457200" y="4114800"/>
            <a:ext cx="8534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/>
              <a:t> </a:t>
            </a:r>
            <a:r>
              <a:rPr lang="ru-RU" sz="2400" b="1" dirty="0"/>
              <a:t>б) сколько существует комбинаций, </a:t>
            </a:r>
            <a:r>
              <a:rPr lang="ru-RU" sz="2400" b="1" dirty="0" smtClean="0"/>
              <a:t>при </a:t>
            </a:r>
            <a:r>
              <a:rPr lang="ru-RU" sz="2400" b="1" dirty="0"/>
              <a:t>которых вынутые шары разных цветов?</a:t>
            </a:r>
          </a:p>
        </p:txBody>
      </p:sp>
      <p:sp>
        <p:nvSpPr>
          <p:cNvPr id="73806" name="Text Box 78"/>
          <p:cNvSpPr txBox="1">
            <a:spLocks noChangeArrowheads="1"/>
          </p:cNvSpPr>
          <p:nvPr/>
        </p:nvSpPr>
        <p:spPr bwMode="auto">
          <a:xfrm>
            <a:off x="914400" y="4800600"/>
            <a:ext cx="7924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 </a:t>
            </a:r>
            <a:r>
              <a:rPr lang="ru-RU" sz="2400" b="1" dirty="0"/>
              <a:t>в) сколько всего существует различных комбинаций вынутых шаров?</a:t>
            </a:r>
          </a:p>
        </p:txBody>
      </p:sp>
      <p:sp>
        <p:nvSpPr>
          <p:cNvPr id="33815" name="Oval 39"/>
          <p:cNvSpPr>
            <a:spLocks noChangeArrowheads="1"/>
          </p:cNvSpPr>
          <p:nvPr/>
        </p:nvSpPr>
        <p:spPr bwMode="auto">
          <a:xfrm>
            <a:off x="2667000" y="6248400"/>
            <a:ext cx="431800" cy="431800"/>
          </a:xfrm>
          <a:prstGeom prst="ellipse">
            <a:avLst/>
          </a:prstGeom>
          <a:solidFill>
            <a:srgbClr val="FB6E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/>
      <p:bldP spid="73734" grpId="1"/>
      <p:bldP spid="73805" grpId="0"/>
      <p:bldP spid="73805" grpId="1"/>
      <p:bldP spid="738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93038" cy="1462088"/>
          </a:xfrm>
        </p:spPr>
        <p:txBody>
          <a:bodyPr/>
          <a:lstStyle/>
          <a:p>
            <a:pPr algn="ctr" eaLnBrk="1" hangingPunct="1"/>
            <a:r>
              <a:rPr lang="ru-RU" smtClean="0"/>
              <a:t>Задача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9144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             В 6 «А» классе в пятницу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6 уроков: математика, информа-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тика, русский язык, английский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язык, история, физкультура.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Сколько всего можно составить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вариантов расписания на пятницу?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Сколько времени потратит завуч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на запись всех вариантов,  если известно, что на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/>
              <a:t>запись одного варианта у него уходит 30 секунд? </a:t>
            </a: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334000" y="1905000"/>
          <a:ext cx="3810000" cy="2935288"/>
        </p:xfrm>
        <a:graphic>
          <a:graphicData uri="http://schemas.openxmlformats.org/presentationml/2006/ole">
            <p:oleObj spid="_x0000_s2050" name="Clip" r:id="rId3" imgW="4539600" imgH="3497040" progId="">
              <p:embed/>
            </p:oleObj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34000" y="1905000"/>
            <a:ext cx="3041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Расписание уроков</a:t>
            </a:r>
          </a:p>
          <a:p>
            <a:pPr eaLnBrk="0" hangingPunct="0"/>
            <a:r>
              <a:rPr lang="ru-RU" sz="1600" b="1">
                <a:solidFill>
                  <a:schemeClr val="bg1"/>
                </a:solidFill>
                <a:latin typeface="Times New Roman" pitchFamily="18" charset="0"/>
              </a:rPr>
              <a:t>1 математика      4 история</a:t>
            </a:r>
          </a:p>
          <a:p>
            <a:pPr eaLnBrk="0" hangingPunct="0"/>
            <a:r>
              <a:rPr lang="ru-RU" sz="1600" b="1">
                <a:solidFill>
                  <a:schemeClr val="bg1"/>
                </a:solidFill>
                <a:latin typeface="Times New Roman" pitchFamily="18" charset="0"/>
              </a:rPr>
              <a:t>2 информатика   5 физ-ра</a:t>
            </a:r>
          </a:p>
          <a:p>
            <a:pPr eaLnBrk="0" hangingPunct="0"/>
            <a:r>
              <a:rPr lang="ru-RU" sz="1600" b="1">
                <a:solidFill>
                  <a:schemeClr val="bg1"/>
                </a:solidFill>
                <a:latin typeface="Times New Roman" pitchFamily="18" charset="0"/>
              </a:rPr>
              <a:t>3</a:t>
            </a:r>
            <a:r>
              <a:rPr lang="ru-RU" sz="1600"/>
              <a:t> </a:t>
            </a:r>
            <a:r>
              <a:rPr lang="ru-RU" sz="1600" b="1">
                <a:solidFill>
                  <a:schemeClr val="bg1"/>
                </a:solidFill>
                <a:latin typeface="Times New Roman" pitchFamily="18" charset="0"/>
              </a:rPr>
              <a:t>английский      6 русский</a:t>
            </a:r>
          </a:p>
        </p:txBody>
      </p:sp>
      <p:sp>
        <p:nvSpPr>
          <p:cNvPr id="6" name="Text Box 68"/>
          <p:cNvSpPr txBox="1">
            <a:spLocks noChangeArrowheads="1"/>
          </p:cNvSpPr>
          <p:nvPr/>
        </p:nvSpPr>
        <p:spPr bwMode="auto">
          <a:xfrm>
            <a:off x="2057400" y="5715000"/>
            <a:ext cx="5621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Всего 6</a:t>
            </a:r>
            <a:r>
              <a:rPr lang="en-US" sz="2000" b="1">
                <a:solidFill>
                  <a:schemeClr val="hlink"/>
                </a:solidFill>
                <a:cs typeface="Tahoma" pitchFamily="34" charset="0"/>
              </a:rPr>
              <a:t> · </a:t>
            </a:r>
            <a:r>
              <a:rPr lang="ru-RU" sz="2000" b="1">
                <a:solidFill>
                  <a:schemeClr val="hlink"/>
                </a:solidFill>
                <a:cs typeface="Tahoma" pitchFamily="34" charset="0"/>
              </a:rPr>
              <a:t>5</a:t>
            </a:r>
            <a:r>
              <a:rPr lang="en-US" sz="2000" b="1">
                <a:solidFill>
                  <a:schemeClr val="hlink"/>
                </a:solidFill>
                <a:cs typeface="Tahoma" pitchFamily="34" charset="0"/>
              </a:rPr>
              <a:t> · </a:t>
            </a:r>
            <a:r>
              <a:rPr lang="ru-RU" sz="2000" b="1">
                <a:solidFill>
                  <a:schemeClr val="hlink"/>
                </a:solidFill>
                <a:cs typeface="Tahoma" pitchFamily="34" charset="0"/>
              </a:rPr>
              <a:t>4</a:t>
            </a:r>
            <a:r>
              <a:rPr lang="en-US" sz="2000" b="1">
                <a:solidFill>
                  <a:schemeClr val="hlink"/>
                </a:solidFill>
                <a:cs typeface="Tahoma" pitchFamily="34" charset="0"/>
              </a:rPr>
              <a:t> · </a:t>
            </a:r>
            <a:r>
              <a:rPr lang="ru-RU" sz="2000" b="1">
                <a:solidFill>
                  <a:schemeClr val="hlink"/>
                </a:solidFill>
              </a:rPr>
              <a:t>3 </a:t>
            </a:r>
            <a:r>
              <a:rPr lang="en-US" sz="2000" b="1">
                <a:solidFill>
                  <a:schemeClr val="hlink"/>
                </a:solidFill>
                <a:cs typeface="Tahoma" pitchFamily="34" charset="0"/>
              </a:rPr>
              <a:t>·</a:t>
            </a:r>
            <a:r>
              <a:rPr lang="ru-RU" sz="2000" b="1">
                <a:solidFill>
                  <a:schemeClr val="hlink"/>
                </a:solidFill>
                <a:cs typeface="Tahoma" pitchFamily="34" charset="0"/>
              </a:rPr>
              <a:t> 2 </a:t>
            </a:r>
            <a:r>
              <a:rPr lang="en-US" sz="2000" b="1">
                <a:solidFill>
                  <a:schemeClr val="hlink"/>
                </a:solidFill>
                <a:cs typeface="Tahoma" pitchFamily="34" charset="0"/>
              </a:rPr>
              <a:t>·</a:t>
            </a:r>
            <a:r>
              <a:rPr lang="ru-RU" sz="2000" b="1">
                <a:solidFill>
                  <a:schemeClr val="hlink"/>
                </a:solidFill>
                <a:cs typeface="Tahoma" pitchFamily="34" charset="0"/>
              </a:rPr>
              <a:t> 1 = 720 вариантов</a:t>
            </a:r>
            <a:endParaRPr lang="en-US" sz="2000" b="1">
              <a:solidFill>
                <a:schemeClr val="hlink"/>
              </a:solidFill>
              <a:cs typeface="Tahoma" pitchFamily="34" charset="0"/>
            </a:endParaRPr>
          </a:p>
        </p:txBody>
      </p:sp>
      <p:sp>
        <p:nvSpPr>
          <p:cNvPr id="7" name="Text Box 68"/>
          <p:cNvSpPr txBox="1">
            <a:spLocks noChangeArrowheads="1"/>
          </p:cNvSpPr>
          <p:nvPr/>
        </p:nvSpPr>
        <p:spPr bwMode="auto">
          <a:xfrm>
            <a:off x="2209800" y="6248400"/>
            <a:ext cx="414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  <a:cs typeface="Tahoma" pitchFamily="34" charset="0"/>
              </a:rPr>
              <a:t>720 </a:t>
            </a:r>
            <a:r>
              <a:rPr lang="en-US" sz="2000" b="1">
                <a:solidFill>
                  <a:schemeClr val="hlink"/>
                </a:solidFill>
                <a:cs typeface="Tahoma" pitchFamily="34" charset="0"/>
              </a:rPr>
              <a:t>· </a:t>
            </a:r>
            <a:r>
              <a:rPr lang="ru-RU" sz="2000" b="1">
                <a:solidFill>
                  <a:schemeClr val="hlink"/>
                </a:solidFill>
                <a:cs typeface="Tahoma" pitchFamily="34" charset="0"/>
              </a:rPr>
              <a:t>0,5 мин =</a:t>
            </a:r>
            <a:r>
              <a:rPr lang="en-US" sz="2000" b="1">
                <a:solidFill>
                  <a:schemeClr val="hlink"/>
                </a:solidFill>
                <a:cs typeface="Tahoma" pitchFamily="34" charset="0"/>
              </a:rPr>
              <a:t> </a:t>
            </a:r>
            <a:r>
              <a:rPr lang="ru-RU" sz="2000" b="1">
                <a:solidFill>
                  <a:schemeClr val="hlink"/>
                </a:solidFill>
                <a:cs typeface="Tahoma" pitchFamily="34" charset="0"/>
              </a:rPr>
              <a:t>360 мин = 6 ч</a:t>
            </a:r>
            <a:endParaRPr lang="en-US" sz="2000" b="1">
              <a:solidFill>
                <a:schemeClr val="hlink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>
          <a:xfrm>
            <a:off x="611188" y="368300"/>
            <a:ext cx="8153400" cy="1143000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Определение.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smtClean="0"/>
              <a:t>Произведение первых подряд идущих </a:t>
            </a:r>
            <a:r>
              <a:rPr lang="en-US" sz="2800" b="1" smtClean="0"/>
              <a:t>n </a:t>
            </a:r>
            <a:r>
              <a:rPr lang="ru-RU" sz="2800" b="1" smtClean="0"/>
              <a:t>натуральных чисел обозначают </a:t>
            </a:r>
            <a:r>
              <a:rPr lang="en-US" sz="2800" b="1" smtClean="0"/>
              <a:t>n</a:t>
            </a:r>
            <a:r>
              <a:rPr lang="en-US" sz="2800" b="1" smtClean="0">
                <a:sym typeface="Symbol" pitchFamily="18" charset="2"/>
              </a:rPr>
              <a:t></a:t>
            </a:r>
            <a:endParaRPr lang="ru-RU" sz="2800" smtClean="0"/>
          </a:p>
          <a:p>
            <a:pPr algn="ctr">
              <a:buFont typeface="Wingdings" pitchFamily="2" charset="2"/>
              <a:buNone/>
            </a:pPr>
            <a:r>
              <a:rPr lang="en-US" sz="2400" b="1" smtClean="0"/>
              <a:t>1! = 1,</a:t>
            </a:r>
            <a:endParaRPr lang="ru-RU" sz="2400" smtClean="0"/>
          </a:p>
          <a:p>
            <a:pPr algn="ctr">
              <a:buFont typeface="Wingdings" pitchFamily="2" charset="2"/>
              <a:buNone/>
            </a:pPr>
            <a:r>
              <a:rPr lang="en-US" sz="2400" b="1" smtClean="0"/>
              <a:t>2! = 1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2 = 2,</a:t>
            </a:r>
            <a:endParaRPr lang="ru-RU" sz="2400" smtClean="0"/>
          </a:p>
          <a:p>
            <a:pPr algn="ctr">
              <a:buFont typeface="Wingdings" pitchFamily="2" charset="2"/>
              <a:buNone/>
            </a:pPr>
            <a:r>
              <a:rPr lang="en-US" sz="2400" b="1" smtClean="0"/>
              <a:t>3! = 1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2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3 = 6,</a:t>
            </a:r>
            <a:endParaRPr lang="ru-RU" sz="2400" smtClean="0"/>
          </a:p>
          <a:p>
            <a:pPr algn="ctr">
              <a:buFont typeface="Wingdings" pitchFamily="2" charset="2"/>
              <a:buNone/>
            </a:pPr>
            <a:r>
              <a:rPr lang="en-US" sz="2400" b="1" smtClean="0"/>
              <a:t>4! = 1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2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3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4 = 24,</a:t>
            </a:r>
            <a:endParaRPr lang="ru-RU" sz="2400" smtClean="0"/>
          </a:p>
          <a:p>
            <a:pPr algn="ctr">
              <a:buFont typeface="Wingdings" pitchFamily="2" charset="2"/>
              <a:buNone/>
            </a:pPr>
            <a:r>
              <a:rPr lang="en-US" sz="2400" b="1" smtClean="0"/>
              <a:t>5! = 1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2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3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4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5 = 120,</a:t>
            </a:r>
            <a:endParaRPr lang="ru-RU" sz="2400" smtClean="0"/>
          </a:p>
          <a:p>
            <a:pPr algn="ctr">
              <a:buFont typeface="Wingdings" pitchFamily="2" charset="2"/>
              <a:buNone/>
            </a:pPr>
            <a:r>
              <a:rPr lang="en-US" sz="2400" b="1" smtClean="0"/>
              <a:t>6! = 1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2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3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4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5</a:t>
            </a:r>
            <a:r>
              <a:rPr lang="en-US" sz="2400" b="1" smtClean="0">
                <a:sym typeface="Symbol" pitchFamily="18" charset="2"/>
              </a:rPr>
              <a:t></a:t>
            </a:r>
            <a:r>
              <a:rPr lang="en-US" sz="2400" b="1" smtClean="0"/>
              <a:t>6 = 720 </a:t>
            </a:r>
            <a:endParaRPr lang="ru-RU" sz="2400" smtClean="0"/>
          </a:p>
          <a:p>
            <a:pPr algn="ctr">
              <a:buFont typeface="Wingdings" pitchFamily="2" charset="2"/>
              <a:buNone/>
            </a:pPr>
            <a:r>
              <a:rPr lang="en-US" sz="2400" b="1" smtClean="0"/>
              <a:t>и т.д.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68300"/>
            <a:ext cx="8153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/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Теорема.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828800"/>
            <a:ext cx="8280400" cy="430053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i="1" smtClean="0"/>
              <a:t>     </a:t>
            </a:r>
            <a:r>
              <a:rPr lang="en-US" b="1" smtClean="0"/>
              <a:t>n </a:t>
            </a:r>
            <a:r>
              <a:rPr lang="ru-RU" smtClean="0"/>
              <a:t>различных элементов можно расставить по одному на </a:t>
            </a:r>
            <a:r>
              <a:rPr lang="en-US" b="1" smtClean="0"/>
              <a:t>n </a:t>
            </a:r>
            <a:r>
              <a:rPr lang="ru-RU" smtClean="0"/>
              <a:t>различных мест ровно </a:t>
            </a:r>
            <a:r>
              <a:rPr lang="en-US" b="1" smtClean="0"/>
              <a:t>n</a:t>
            </a:r>
            <a:r>
              <a:rPr lang="ru-RU" b="1" smtClean="0"/>
              <a:t>!</a:t>
            </a:r>
            <a:r>
              <a:rPr lang="ru-RU" smtClean="0"/>
              <a:t> способами.</a:t>
            </a:r>
            <a:endParaRPr lang="ru-RU" sz="2800" smtClean="0"/>
          </a:p>
          <a:p>
            <a:pPr algn="ctr">
              <a:buFont typeface="Wingdings" pitchFamily="2" charset="2"/>
              <a:buNone/>
            </a:pPr>
            <a:r>
              <a:rPr lang="ru-RU" sz="2800" smtClean="0"/>
              <a:t>Число перестановок множества из </a:t>
            </a:r>
            <a:r>
              <a:rPr lang="en-US" sz="2800" b="1" smtClean="0"/>
              <a:t>n </a:t>
            </a:r>
            <a:r>
              <a:rPr lang="ru-RU" sz="2800" smtClean="0"/>
              <a:t>элементов, обозначают </a:t>
            </a:r>
            <a:r>
              <a:rPr lang="ru-RU" sz="2800" b="1" smtClean="0"/>
              <a:t>Р</a:t>
            </a:r>
            <a:r>
              <a:rPr lang="en-US" sz="2800" b="1" baseline="-25000" smtClean="0"/>
              <a:t>n</a:t>
            </a:r>
            <a:r>
              <a:rPr lang="ru-RU" sz="2800" smtClean="0"/>
              <a:t>.</a:t>
            </a:r>
          </a:p>
          <a:p>
            <a:pPr algn="ctr">
              <a:buFont typeface="Wingdings" pitchFamily="2" charset="2"/>
              <a:buNone/>
            </a:pPr>
            <a:r>
              <a:rPr lang="ru-RU" b="1" smtClean="0">
                <a:solidFill>
                  <a:srgbClr val="FF0000"/>
                </a:solidFill>
              </a:rPr>
              <a:t>Р</a:t>
            </a:r>
            <a:r>
              <a:rPr lang="en-US" b="1" baseline="-25000" smtClean="0">
                <a:solidFill>
                  <a:srgbClr val="FF0000"/>
                </a:solidFill>
              </a:rPr>
              <a:t>n</a:t>
            </a:r>
            <a:r>
              <a:rPr lang="ru-RU" b="1" baseline="-25000" smtClean="0">
                <a:solidFill>
                  <a:srgbClr val="FF0000"/>
                </a:solidFill>
              </a:rPr>
              <a:t> = </a:t>
            </a:r>
            <a:r>
              <a:rPr lang="en-US" b="1" smtClean="0">
                <a:solidFill>
                  <a:srgbClr val="FF0000"/>
                </a:solidFill>
              </a:rPr>
              <a:t>n</a:t>
            </a:r>
            <a:r>
              <a:rPr lang="ru-RU" b="1" smtClean="0">
                <a:solidFill>
                  <a:srgbClr val="FF0000"/>
                </a:solidFill>
              </a:rPr>
              <a:t>!</a:t>
            </a:r>
            <a:endParaRPr lang="ru-RU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ru-RU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Заголовок 1"/>
          <p:cNvSpPr>
            <a:spLocks noGrp="1"/>
          </p:cNvSpPr>
          <p:nvPr>
            <p:ph type="title"/>
          </p:nvPr>
        </p:nvSpPr>
        <p:spPr>
          <a:xfrm>
            <a:off x="200025" y="0"/>
            <a:ext cx="8943975" cy="990600"/>
          </a:xfrm>
        </p:spPr>
        <p:txBody>
          <a:bodyPr/>
          <a:lstStyle/>
          <a:p>
            <a:pPr algn="ctr"/>
            <a:r>
              <a:rPr lang="ru-RU" sz="2400" smtClean="0"/>
              <a:t>Распределение часов на изучение темы</a:t>
            </a:r>
            <a:br>
              <a:rPr lang="ru-RU" sz="2400" smtClean="0"/>
            </a:br>
            <a:r>
              <a:rPr lang="ru-RU" sz="2400" smtClean="0"/>
              <a:t> (по УМК Зубаревой и А.Г. Мордковича)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66800"/>
          <a:ext cx="9144000" cy="5791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238"/>
                <a:gridCol w="1596904"/>
                <a:gridCol w="6204858"/>
              </a:tblGrid>
              <a:tr h="105339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Кол-во часов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Изучаемые разделы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08176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 класс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 часа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Элементы комбинаторики</a:t>
                      </a:r>
                    </a:p>
                    <a:p>
                      <a:r>
                        <a:rPr lang="ru-RU" sz="2000" b="1" dirty="0" smtClean="0"/>
                        <a:t> </a:t>
                      </a:r>
                      <a:r>
                        <a:rPr lang="ru-RU" sz="2000" b="0" dirty="0" smtClean="0"/>
                        <a:t>Достоверные,</a:t>
                      </a:r>
                      <a:r>
                        <a:rPr lang="ru-RU" sz="2000" b="0" baseline="0" dirty="0" smtClean="0"/>
                        <a:t> невозможные и случайные события. Перебор вариантов, дерево вариантов.</a:t>
                      </a:r>
                      <a:endParaRPr lang="ru-RU" sz="2400" b="0" dirty="0"/>
                    </a:p>
                  </a:txBody>
                  <a:tcPr/>
                </a:tc>
              </a:tr>
              <a:tr h="2656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6 класс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 часов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Элементы теории вероятностей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 </a:t>
                      </a:r>
                      <a:r>
                        <a:rPr lang="ru-RU" sz="2000" b="0" dirty="0" smtClean="0"/>
                        <a:t>Число всех возможных исходов, правило умножения. Благоприятные и неблагоприятные исходы. Подсчет вероятности события в простейших случаях.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mtClean="0"/>
              <a:t>Элементы теории вероятностей</a:t>
            </a:r>
          </a:p>
        </p:txBody>
      </p:sp>
      <p:sp>
        <p:nvSpPr>
          <p:cNvPr id="38914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Первые представления о вероятности.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smtClean="0"/>
              <a:t>Классическое определение вероятности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57400"/>
            <a:ext cx="8280400" cy="2735263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ru-RU" sz="2800" b="1" smtClean="0"/>
              <a:t>Вероятностью события А при проведении некоторого испытания называют отношение числа исходов, в результате которых наступает событие А, к общему числу исходов этого испытания.</a:t>
            </a:r>
          </a:p>
        </p:txBody>
      </p:sp>
      <p:graphicFrame>
        <p:nvGraphicFramePr>
          <p:cNvPr id="3174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2590800" y="4953000"/>
          <a:ext cx="4067175" cy="1441450"/>
        </p:xfrm>
        <a:graphic>
          <a:graphicData uri="http://schemas.openxmlformats.org/presentationml/2006/ole">
            <p:oleObj spid="_x0000_s3074" name="Формула" r:id="rId3" imgW="838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AutoShape 68"/>
          <p:cNvSpPr>
            <a:spLocks noChangeArrowheads="1"/>
          </p:cNvSpPr>
          <p:nvPr/>
        </p:nvSpPr>
        <p:spPr bwMode="auto">
          <a:xfrm>
            <a:off x="4419600" y="5105400"/>
            <a:ext cx="1728788" cy="1584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6" name="Oval 39"/>
          <p:cNvSpPr>
            <a:spLocks noChangeArrowheads="1"/>
          </p:cNvSpPr>
          <p:nvPr/>
        </p:nvSpPr>
        <p:spPr bwMode="auto">
          <a:xfrm>
            <a:off x="5334000" y="6248400"/>
            <a:ext cx="431800" cy="431800"/>
          </a:xfrm>
          <a:prstGeom prst="ellipse">
            <a:avLst/>
          </a:prstGeom>
          <a:solidFill>
            <a:srgbClr val="FB6E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8763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           </a:t>
            </a:r>
            <a:r>
              <a:rPr lang="ru-RU" sz="2400" b="1" dirty="0" smtClean="0"/>
              <a:t>В двух урнах имеется по семь шаров,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 в каждой – семи различных цветов: красного,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 оранжевого, желтого, зеленого, </a:t>
            </a:r>
            <a:r>
              <a:rPr lang="ru-RU" sz="2400" b="1" dirty="0" err="1" smtClean="0"/>
              <a:t>голубого</a:t>
            </a:r>
            <a:r>
              <a:rPr lang="ru-RU" sz="2400" b="1" dirty="0" smtClean="0"/>
              <a:t>, синего</a:t>
            </a:r>
            <a:r>
              <a:rPr lang="ru-RU" sz="2400" b="1" dirty="0" smtClean="0"/>
              <a:t>, фиолетового. Из каждой </a:t>
            </a:r>
            <a:r>
              <a:rPr lang="ru-RU" sz="2400" b="1" dirty="0" smtClean="0"/>
              <a:t>урны одновременно </a:t>
            </a:r>
            <a:r>
              <a:rPr lang="ru-RU" sz="2400" b="1" dirty="0" smtClean="0"/>
              <a:t>вынимают по одному шару.</a:t>
            </a:r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-381000"/>
            <a:ext cx="7793038" cy="12954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Задача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52400" y="2667000"/>
            <a:ext cx="7924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 </a:t>
            </a:r>
            <a:r>
              <a:rPr lang="ru-RU" sz="2400" b="1" dirty="0"/>
              <a:t>а) какова вероятность того, что вынуты шары     одного цвета?</a:t>
            </a:r>
          </a:p>
        </p:txBody>
      </p:sp>
      <p:sp>
        <p:nvSpPr>
          <p:cNvPr id="41990" name="AutoShape 27"/>
          <p:cNvSpPr>
            <a:spLocks noChangeArrowheads="1"/>
          </p:cNvSpPr>
          <p:nvPr/>
        </p:nvSpPr>
        <p:spPr bwMode="auto">
          <a:xfrm>
            <a:off x="2057400" y="5105400"/>
            <a:ext cx="1728788" cy="1584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1" name="Oval 28"/>
          <p:cNvSpPr>
            <a:spLocks noChangeArrowheads="1"/>
          </p:cNvSpPr>
          <p:nvPr/>
        </p:nvSpPr>
        <p:spPr bwMode="auto">
          <a:xfrm>
            <a:off x="2039938" y="4930775"/>
            <a:ext cx="1728787" cy="287338"/>
          </a:xfrm>
          <a:prstGeom prst="ellipse">
            <a:avLst/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2" name="Oval 33"/>
          <p:cNvSpPr>
            <a:spLocks noChangeArrowheads="1"/>
          </p:cNvSpPr>
          <p:nvPr/>
        </p:nvSpPr>
        <p:spPr bwMode="auto">
          <a:xfrm>
            <a:off x="2362200" y="5867400"/>
            <a:ext cx="431800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3" name="Oval 34"/>
          <p:cNvSpPr>
            <a:spLocks noChangeArrowheads="1"/>
          </p:cNvSpPr>
          <p:nvPr/>
        </p:nvSpPr>
        <p:spPr bwMode="auto">
          <a:xfrm>
            <a:off x="3048000" y="5867400"/>
            <a:ext cx="431800" cy="4318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4" name="Oval 36"/>
          <p:cNvSpPr>
            <a:spLocks noChangeArrowheads="1"/>
          </p:cNvSpPr>
          <p:nvPr/>
        </p:nvSpPr>
        <p:spPr bwMode="auto">
          <a:xfrm>
            <a:off x="2895600" y="60198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5" name="Oval 37"/>
          <p:cNvSpPr>
            <a:spLocks noChangeArrowheads="1"/>
          </p:cNvSpPr>
          <p:nvPr/>
        </p:nvSpPr>
        <p:spPr bwMode="auto">
          <a:xfrm>
            <a:off x="2971800" y="6248400"/>
            <a:ext cx="431800" cy="431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6" name="Oval 38"/>
          <p:cNvSpPr>
            <a:spLocks noChangeArrowheads="1"/>
          </p:cNvSpPr>
          <p:nvPr/>
        </p:nvSpPr>
        <p:spPr bwMode="auto">
          <a:xfrm>
            <a:off x="2438400" y="6248400"/>
            <a:ext cx="431800" cy="4318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7" name="Oval 39"/>
          <p:cNvSpPr>
            <a:spLocks noChangeArrowheads="1"/>
          </p:cNvSpPr>
          <p:nvPr/>
        </p:nvSpPr>
        <p:spPr bwMode="auto">
          <a:xfrm>
            <a:off x="2687638" y="6227763"/>
            <a:ext cx="431800" cy="431800"/>
          </a:xfrm>
          <a:prstGeom prst="ellipse">
            <a:avLst/>
          </a:prstGeom>
          <a:solidFill>
            <a:srgbClr val="FB6E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8" name="Oval 45"/>
          <p:cNvSpPr>
            <a:spLocks noChangeArrowheads="1"/>
          </p:cNvSpPr>
          <p:nvPr/>
        </p:nvSpPr>
        <p:spPr bwMode="auto">
          <a:xfrm>
            <a:off x="2667000" y="5791200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9" name="Oval 69"/>
          <p:cNvSpPr>
            <a:spLocks noChangeArrowheads="1"/>
          </p:cNvSpPr>
          <p:nvPr/>
        </p:nvSpPr>
        <p:spPr bwMode="auto">
          <a:xfrm>
            <a:off x="4419600" y="4960938"/>
            <a:ext cx="1728788" cy="287337"/>
          </a:xfrm>
          <a:prstGeom prst="ellipse">
            <a:avLst/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0" name="Oval 70"/>
          <p:cNvSpPr>
            <a:spLocks noChangeArrowheads="1"/>
          </p:cNvSpPr>
          <p:nvPr/>
        </p:nvSpPr>
        <p:spPr bwMode="auto">
          <a:xfrm>
            <a:off x="4800600" y="6248400"/>
            <a:ext cx="431800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1" name="Oval 71"/>
          <p:cNvSpPr>
            <a:spLocks noChangeArrowheads="1"/>
          </p:cNvSpPr>
          <p:nvPr/>
        </p:nvSpPr>
        <p:spPr bwMode="auto">
          <a:xfrm>
            <a:off x="5427663" y="5897563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2" name="Oval 72"/>
          <p:cNvSpPr>
            <a:spLocks noChangeArrowheads="1"/>
          </p:cNvSpPr>
          <p:nvPr/>
        </p:nvSpPr>
        <p:spPr bwMode="auto">
          <a:xfrm>
            <a:off x="5029200" y="5867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3" name="Oval 73"/>
          <p:cNvSpPr>
            <a:spLocks noChangeArrowheads="1"/>
          </p:cNvSpPr>
          <p:nvPr/>
        </p:nvSpPr>
        <p:spPr bwMode="auto">
          <a:xfrm>
            <a:off x="5029200" y="6248400"/>
            <a:ext cx="431800" cy="431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4" name="Oval 75"/>
          <p:cNvSpPr>
            <a:spLocks noChangeArrowheads="1"/>
          </p:cNvSpPr>
          <p:nvPr/>
        </p:nvSpPr>
        <p:spPr bwMode="auto">
          <a:xfrm>
            <a:off x="4724400" y="5867400"/>
            <a:ext cx="431800" cy="4318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5" name="Oval 76"/>
          <p:cNvSpPr>
            <a:spLocks noChangeArrowheads="1"/>
          </p:cNvSpPr>
          <p:nvPr/>
        </p:nvSpPr>
        <p:spPr bwMode="auto">
          <a:xfrm>
            <a:off x="5181600" y="5867400"/>
            <a:ext cx="431800" cy="4318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3805" name="Text Box 77"/>
          <p:cNvSpPr txBox="1">
            <a:spLocks noChangeArrowheads="1"/>
          </p:cNvSpPr>
          <p:nvPr/>
        </p:nvSpPr>
        <p:spPr bwMode="auto">
          <a:xfrm>
            <a:off x="533400" y="3505200"/>
            <a:ext cx="7391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 </a:t>
            </a:r>
            <a:r>
              <a:rPr lang="ru-RU" sz="2400" b="1" dirty="0"/>
              <a:t>б) какова вероятность того, что вынутые шары разных цветов?</a:t>
            </a:r>
          </a:p>
        </p:txBody>
      </p:sp>
      <p:sp>
        <p:nvSpPr>
          <p:cNvPr id="73806" name="Text Box 78"/>
          <p:cNvSpPr txBox="1">
            <a:spLocks noChangeArrowheads="1"/>
          </p:cNvSpPr>
          <p:nvPr/>
        </p:nvSpPr>
        <p:spPr bwMode="auto">
          <a:xfrm>
            <a:off x="914400" y="4343400"/>
            <a:ext cx="7924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 </a:t>
            </a:r>
            <a:r>
              <a:rPr lang="ru-RU" sz="2400" b="1" dirty="0"/>
              <a:t>в) какова вероятность того, что один из двух вынутых шаров - белый?</a:t>
            </a:r>
          </a:p>
        </p:txBody>
      </p:sp>
      <p:sp>
        <p:nvSpPr>
          <p:cNvPr id="25" name="Text Box 78"/>
          <p:cNvSpPr txBox="1">
            <a:spLocks noChangeArrowheads="1"/>
          </p:cNvSpPr>
          <p:nvPr/>
        </p:nvSpPr>
        <p:spPr bwMode="auto">
          <a:xfrm>
            <a:off x="1219200" y="5181600"/>
            <a:ext cx="7924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 </a:t>
            </a:r>
            <a:r>
              <a:rPr lang="ru-RU" sz="2400" b="1" dirty="0"/>
              <a:t>г) какова вероятность того, что один из двух вынутых шаров – желтый, а другой - красный?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/>
      <p:bldP spid="73734" grpId="1"/>
      <p:bldP spid="73805" grpId="0"/>
      <p:bldP spid="73805" grpId="1"/>
      <p:bldP spid="73806" grpId="0"/>
      <p:bldP spid="73806" grpId="1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mtClean="0"/>
              <a:t>Элементы статистики</a:t>
            </a:r>
          </a:p>
        </p:txBody>
      </p:sp>
      <p:sp>
        <p:nvSpPr>
          <p:cNvPr id="43010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350963" y="228600"/>
            <a:ext cx="6345237" cy="1462088"/>
          </a:xfrm>
        </p:spPr>
        <p:txBody>
          <a:bodyPr/>
          <a:lstStyle/>
          <a:p>
            <a:r>
              <a:rPr lang="ru-RU" smtClean="0"/>
              <a:t>Диаграммы и графики</a:t>
            </a:r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>
          <a:xfrm>
            <a:off x="762000" y="1828800"/>
            <a:ext cx="8382000" cy="4459288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sz="2000" smtClean="0">
                <a:cs typeface="Times New Roman" pitchFamily="18" charset="0"/>
              </a:rPr>
              <a:t>     На круговой диаграмме показано распределение земной суши, составляющей около 150 млн.кв.км, между шестью частями света.</a:t>
            </a:r>
            <a:endParaRPr lang="ru-RU" sz="2800" smtClean="0"/>
          </a:p>
          <a:p>
            <a:pPr marL="0" indent="0">
              <a:buFont typeface="Wingdings" pitchFamily="2" charset="2"/>
              <a:buNone/>
            </a:pPr>
            <a:r>
              <a:rPr lang="ru-RU" i="1" smtClean="0"/>
              <a:t> </a:t>
            </a:r>
            <a:endParaRPr lang="ru-RU" smtClean="0"/>
          </a:p>
        </p:txBody>
      </p:sp>
      <p:graphicFrame>
        <p:nvGraphicFramePr>
          <p:cNvPr id="4098" name="Диаграмма 4"/>
          <p:cNvGraphicFramePr>
            <a:graphicFrameLocks/>
          </p:cNvGraphicFramePr>
          <p:nvPr/>
        </p:nvGraphicFramePr>
        <p:xfrm>
          <a:off x="3708400" y="2616200"/>
          <a:ext cx="5486400" cy="4064000"/>
        </p:xfrm>
        <a:graphic>
          <a:graphicData uri="http://schemas.openxmlformats.org/presentationml/2006/ole">
            <p:oleObj spid="_x0000_s4098" r:id="rId3" imgW="5486876" imgH="4066384" progId="Excel.Sheet.8">
              <p:embed/>
            </p:oleObj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28600" y="2971800"/>
            <a:ext cx="4343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 typeface="Wingdings" pitchFamily="2" charset="2"/>
              <a:buNone/>
              <a:defRPr/>
            </a:pPr>
            <a:r>
              <a:rPr lang="ru-RU" sz="2000" kern="0" dirty="0">
                <a:latin typeface="+mn-lt"/>
              </a:rPr>
              <a:t>Ответьте на следующие вопросы: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sz="2000" kern="0" dirty="0">
                <a:latin typeface="+mn-lt"/>
              </a:rPr>
              <a:t>а) Какая часть света самая большая по площади?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sz="2000" kern="0" dirty="0">
                <a:latin typeface="+mn-lt"/>
              </a:rPr>
              <a:t>б) Какова приблизительно площадь Африки?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sz="2000" kern="0" dirty="0">
                <a:latin typeface="+mn-lt"/>
              </a:rPr>
              <a:t>в) Какова приблизительно площадь материка Евразия?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3038" cy="1462088"/>
          </a:xfrm>
        </p:spPr>
        <p:txBody>
          <a:bodyPr/>
          <a:lstStyle/>
          <a:p>
            <a:pPr algn="ctr"/>
            <a:r>
              <a:rPr lang="ru-RU" sz="3600" smtClean="0"/>
              <a:t>Построение диаграмм с помощью «</a:t>
            </a:r>
            <a:r>
              <a:rPr lang="en-US" sz="3600" smtClean="0"/>
              <a:t>Microsoft Exel</a:t>
            </a:r>
            <a:r>
              <a:rPr lang="ru-RU" sz="3600" smtClean="0"/>
              <a:t>».</a:t>
            </a:r>
          </a:p>
        </p:txBody>
      </p:sp>
      <p:graphicFrame>
        <p:nvGraphicFramePr>
          <p:cNvPr id="5122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152400" y="1981200"/>
          <a:ext cx="8839200" cy="4876800"/>
        </p:xfrm>
        <a:graphic>
          <a:graphicData uri="http://schemas.openxmlformats.org/presentationml/2006/ole">
            <p:oleObj spid="_x0000_s5122" name="Двоичный лист" r:id="rId3" imgW="8220151" imgH="5277002" progId="Excel.SheetBinary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Данные из классного журнала</a:t>
            </a:r>
          </a:p>
        </p:txBody>
      </p:sp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smtClean="0"/>
              <a:t>         За январь месяц текущего учебного года учащиеся класса получили следующие оценки: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    4 3 3 3 5 3 4 3 4 4 3 2 4 5 3 4 4 3 4 4 4 4 5 5 2 5 3 4 3 4 2 4 5 3 4 3 2 3 5 5 5 5 5 3 3 2 3 3 4 5 4 4 4 5 3 2 4 5 5 4 5 5 4 5 5 4 5 5 4 4 2 2 2 2 5 4 5 4 3 4 4 4 5 3 5 5 5 3 4 5 4 3 5 4 4 3 4 3 4 3 2 3 3 3 3 3 3 4 3 4 5 3 5 3 3 4 5 5 5 4 4 3 3 2 4 3 5 4 3 3 3 3 3 3 3 3 3 3 3 5 4 3 3 3 5 3 3 5 5 4 3 4 4 3 4 5 4 3 5 5 3 4 4 4 3 3 4 3 3 4 4 3 4 5 5 5 3 5 5 4 3 4 5 3 4 5 5 3 4 4 5 5 4 3 3 5 5 5 5 5 3 3 4 4 2 4 3 4 4 3 5 4 3 2 4 5 3 4 5 3 5 5 5 3 4 4 4 4 4 4 4 3 2 2 5 3 5 3 5 4 2 4 4 5 5 4 5 4 4 4 5 3 3 3 4 3 2 3 2 2 5 5 5 3 3 4 3 3 4 4 4 4 4 4 3 3 3 3 5 5 4 5 5 3 3 3 3 3 4 4 4 3 4 3 4 3 4 4 3 3 4 4 3 4 5 4 3 3 3 3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68300"/>
            <a:ext cx="8153400" cy="1143000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Статистические методы обработки информации.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28825"/>
            <a:ext cx="8642350" cy="482917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Группировка информации </a:t>
            </a:r>
            <a:r>
              <a:rPr lang="ru-RU" sz="2800" dirty="0" smtClean="0">
                <a:latin typeface="Times New Roman" pitchFamily="18" charset="0"/>
              </a:rPr>
              <a:t>(данные измерений упорядочивают и группируют). </a:t>
            </a:r>
            <a:endParaRPr lang="ru-RU" dirty="0" smtClean="0">
              <a:latin typeface="Times New Roman" pitchFamily="18" charset="0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Табличное представление информации </a:t>
            </a:r>
            <a:r>
              <a:rPr lang="ru-RU" sz="2800" dirty="0" smtClean="0">
                <a:latin typeface="Times New Roman" pitchFamily="18" charset="0"/>
              </a:rPr>
              <a:t>(составляются таблицы распределения данных).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Графическое представление информации </a:t>
            </a:r>
            <a:r>
              <a:rPr lang="ru-RU" sz="2800" dirty="0" smtClean="0">
                <a:latin typeface="Times New Roman" pitchFamily="18" charset="0"/>
              </a:rPr>
              <a:t>(таблицы распределения переводят в графики распределения).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Числовые характеристики данных измерения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(составляется паспорт данных измерения, в котором собраны числовые характеристики полученной информации). </a:t>
            </a:r>
            <a:endParaRPr lang="ru-RU" sz="2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42350" cy="533400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Числовые характеристики данных измерения.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172200"/>
          </a:xfrm>
          <a:solidFill>
            <a:schemeClr val="bg1"/>
          </a:solidFill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  <a:t>Размах измерения </a:t>
            </a:r>
            <a:r>
              <a:rPr lang="ru-RU" sz="2400" b="1" smtClean="0">
                <a:latin typeface="Times New Roman" pitchFamily="18" charset="0"/>
              </a:rPr>
              <a:t>– разность между максимальной и минимальной вариантами. </a:t>
            </a:r>
          </a:p>
          <a:p>
            <a:pPr marL="514350" indent="-51435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  <a:t>Мода измерения </a:t>
            </a:r>
            <a:r>
              <a:rPr lang="ru-RU" sz="2400" b="1" smtClean="0">
                <a:latin typeface="Times New Roman" pitchFamily="18" charset="0"/>
              </a:rPr>
              <a:t>– та варианта, которая в измерении встретилась чаще других.</a:t>
            </a:r>
          </a:p>
          <a:p>
            <a:pPr marL="514350" indent="-51435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  <a:t>Среднее значение </a:t>
            </a:r>
            <a:r>
              <a:rPr lang="ru-RU" sz="2400" b="1" smtClean="0">
                <a:latin typeface="Times New Roman" pitchFamily="18" charset="0"/>
              </a:rPr>
              <a:t>– среднее арифметическое данных измерения.</a:t>
            </a:r>
          </a:p>
          <a:p>
            <a:pPr marL="514350" indent="-51435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  <a:t>Медиана измерения </a:t>
            </a:r>
            <a:r>
              <a:rPr lang="ru-RU" sz="2400" b="1" smtClean="0">
                <a:latin typeface="Times New Roman" pitchFamily="18" charset="0"/>
              </a:rPr>
              <a:t>– в случае нечетного количества данных: варианта, разделяющая упорядоченный набор данных на две части, одинаковые по численности; в случае четного количества данных: среднее арифметическое двух вариант, разделяющих упорядоченный набор данных на две части, одинаковые по численности. </a:t>
            </a:r>
          </a:p>
          <a:p>
            <a:pPr marL="514350" indent="-51435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  <a:t>Объем измерения </a:t>
            </a:r>
            <a:r>
              <a:rPr lang="ru-RU" sz="2400" b="1" smtClean="0">
                <a:latin typeface="Times New Roman" pitchFamily="18" charset="0"/>
              </a:rPr>
              <a:t>– сумма всех кратностей, т.е. количество всех данных измерения.</a:t>
            </a:r>
          </a:p>
          <a:p>
            <a:pPr marL="514350" indent="-51435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  <a:t>Частота варианты </a:t>
            </a:r>
            <a:r>
              <a:rPr lang="ru-RU" sz="2400" b="1" smtClean="0">
                <a:latin typeface="Times New Roman" pitchFamily="18" charset="0"/>
              </a:rPr>
              <a:t>– отношение кратности варианты к объему измерения. </a:t>
            </a:r>
            <a:r>
              <a:rPr lang="ru-RU" sz="2400" b="1" i="1" smtClean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endParaRPr lang="ru-RU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>
                <a:solidFill>
                  <a:srgbClr val="262673"/>
                </a:solidFill>
                <a:cs typeface="Times New Roman" pitchFamily="18" charset="0"/>
              </a:rPr>
              <a:t>Таблица распределения.</a:t>
            </a:r>
            <a:endParaRPr lang="ru-RU" sz="4000" smtClean="0">
              <a:solidFill>
                <a:srgbClr val="262673"/>
              </a:solidFill>
            </a:endParaRPr>
          </a:p>
        </p:txBody>
      </p:sp>
      <p:sp>
        <p:nvSpPr>
          <p:cNvPr id="51202" name="Содержимое 5"/>
          <p:cNvSpPr>
            <a:spLocks noGrp="1"/>
          </p:cNvSpPr>
          <p:nvPr>
            <p:ph idx="1"/>
          </p:nvPr>
        </p:nvSpPr>
        <p:spPr>
          <a:xfrm>
            <a:off x="914400" y="5715000"/>
            <a:ext cx="4953000" cy="91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Объем измерения 300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4400" y="2057400"/>
          <a:ext cx="7543800" cy="3505200"/>
        </p:xfrm>
        <a:graphic>
          <a:graphicData uri="http://schemas.openxmlformats.org/drawingml/2006/table">
            <a:tbl>
              <a:tblPr/>
              <a:tblGrid>
                <a:gridCol w="1876425"/>
                <a:gridCol w="2657475"/>
                <a:gridCol w="30099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Варианта (оценка)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Кратность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Частота в 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35%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26%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9" name="Rectangle 1"/>
          <p:cNvSpPr>
            <a:spLocks noChangeArrowheads="1"/>
          </p:cNvSpPr>
          <p:nvPr/>
        </p:nvSpPr>
        <p:spPr bwMode="auto">
          <a:xfrm>
            <a:off x="0" y="-63500"/>
            <a:ext cx="192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>
                <a:cs typeface="Times New Roman" pitchFamily="18" charset="0"/>
              </a:rPr>
              <a:t>                               </a:t>
            </a:r>
            <a:endParaRPr lang="ru-RU" sz="1100"/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43975" cy="914400"/>
          </a:xfrm>
        </p:spPr>
        <p:txBody>
          <a:bodyPr/>
          <a:lstStyle/>
          <a:p>
            <a:pPr algn="ctr"/>
            <a:r>
              <a:rPr lang="ru-RU" sz="2400" smtClean="0"/>
              <a:t>Распределение часов на изучение темы</a:t>
            </a:r>
            <a:br>
              <a:rPr lang="ru-RU" sz="2400" smtClean="0"/>
            </a:br>
            <a:r>
              <a:rPr lang="ru-RU" sz="2400" smtClean="0"/>
              <a:t> (по УМК А.Г. Мордковича)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914400"/>
          <a:ext cx="9144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387928"/>
                <a:gridCol w="6041572"/>
              </a:tblGrid>
              <a:tr h="90665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Кол-во часов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Изучаемые разделы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0443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7 класс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нет</a:t>
                      </a:r>
                      <a:endParaRPr lang="ru-RU" sz="2000" b="1" dirty="0"/>
                    </a:p>
                  </a:txBody>
                  <a:tcPr/>
                </a:tc>
              </a:tr>
              <a:tr h="6044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8 класс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</a:t>
                      </a:r>
                      <a:endParaRPr lang="ru-RU" sz="2000" b="1" dirty="0"/>
                    </a:p>
                  </a:txBody>
                  <a:tcPr/>
                </a:tc>
              </a:tr>
              <a:tr h="19140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9 класс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 часов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Элементы комбинаторики, статистики и теории вероятностей.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Комбинаторные задачи. Элементы статистики. Простейшие вероятностные задачи. Экспериментальные данные и вероятности событий.</a:t>
                      </a:r>
                      <a:endParaRPr lang="ru-RU" dirty="0"/>
                    </a:p>
                  </a:txBody>
                  <a:tcPr/>
                </a:tc>
              </a:tr>
              <a:tr h="19140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9 класс</a:t>
                      </a:r>
                    </a:p>
                    <a:p>
                      <a:r>
                        <a:rPr lang="ru-RU" sz="2000" b="0" dirty="0" smtClean="0"/>
                        <a:t>(</a:t>
                      </a:r>
                      <a:r>
                        <a:rPr lang="ru-RU" sz="2000" b="0" dirty="0" err="1" smtClean="0"/>
                        <a:t>пред-профильная</a:t>
                      </a:r>
                      <a:r>
                        <a:rPr lang="ru-RU" sz="2000" b="0" dirty="0" smtClean="0"/>
                        <a:t> подготовка)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 часов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Элементы комбинаторики, статистики и теории вероятностей.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Комбинаторные задачи. Элементы статистики. Простейшие вероятностные задачи. Экспериментальные данные и вероятности событий.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088063" cy="146208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3600" smtClean="0">
                <a:cs typeface="Times New Roman" pitchFamily="18" charset="0"/>
              </a:rPr>
              <a:t>График распределения (многоугольник кратности)</a:t>
            </a:r>
            <a:endParaRPr lang="ru-RU" smtClean="0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 rot="-5400000">
            <a:off x="2997200" y="1651000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>
                <a:cs typeface="Times New Roman" pitchFamily="18" charset="0"/>
              </a:rPr>
              <a:t>Кратность</a:t>
            </a:r>
            <a:endParaRPr lang="ru-RU" sz="1100"/>
          </a:p>
          <a:p>
            <a:pPr eaLnBrk="0" hangingPunct="0"/>
            <a:endParaRPr lang="ru-RU"/>
          </a:p>
        </p:txBody>
      </p:sp>
      <p:graphicFrame>
        <p:nvGraphicFramePr>
          <p:cNvPr id="6146" name="Диаграмма 4"/>
          <p:cNvGraphicFramePr>
            <a:graphicFrameLocks/>
          </p:cNvGraphicFramePr>
          <p:nvPr/>
        </p:nvGraphicFramePr>
        <p:xfrm>
          <a:off x="4419600" y="2159000"/>
          <a:ext cx="4495800" cy="4216400"/>
        </p:xfrm>
        <a:graphic>
          <a:graphicData uri="http://schemas.openxmlformats.org/presentationml/2006/ole">
            <p:oleObj spid="_x0000_s6146" r:id="rId3" imgW="6425741" imgH="4218798" progId="Excel.Sheet.8">
              <p:embed/>
            </p:oleObj>
          </a:graphicData>
        </a:graphic>
      </p:graphicFrame>
      <p:sp>
        <p:nvSpPr>
          <p:cNvPr id="6149" name="Прямоугольник 6"/>
          <p:cNvSpPr>
            <a:spLocks noChangeArrowheads="1"/>
          </p:cNvSpPr>
          <p:nvPr/>
        </p:nvSpPr>
        <p:spPr bwMode="auto">
          <a:xfrm>
            <a:off x="7516813" y="5791200"/>
            <a:ext cx="1068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1600">
                <a:cs typeface="Times New Roman" pitchFamily="18" charset="0"/>
              </a:rPr>
              <a:t>Варианта</a:t>
            </a:r>
            <a:endParaRPr lang="ru-RU" sz="200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" y="2438400"/>
          <a:ext cx="3810000" cy="2666908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  <a:gridCol w="1371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Варианта (оценка)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Кратность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Частота, 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7793038" cy="1462088"/>
          </a:xfrm>
        </p:spPr>
        <p:txBody>
          <a:bodyPr/>
          <a:lstStyle/>
          <a:p>
            <a:pPr algn="ctr"/>
            <a:r>
              <a:rPr lang="ru-RU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3600" smtClean="0"/>
              <a:t>Полигон  частот в процентах</a:t>
            </a:r>
            <a:endParaRPr lang="ru-RU" smtClean="0"/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 rot="-5400000">
            <a:off x="3759200" y="24892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>
                <a:cs typeface="Times New Roman" pitchFamily="18" charset="0"/>
              </a:rPr>
              <a:t>   частота в %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7173" name="Прямоугольник 6"/>
          <p:cNvSpPr>
            <a:spLocks noChangeArrowheads="1"/>
          </p:cNvSpPr>
          <p:nvPr/>
        </p:nvSpPr>
        <p:spPr bwMode="auto">
          <a:xfrm>
            <a:off x="7516813" y="5257800"/>
            <a:ext cx="10683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ru-RU" sz="1600">
                <a:cs typeface="Times New Roman" pitchFamily="18" charset="0"/>
              </a:rPr>
              <a:t>Варианта</a:t>
            </a:r>
            <a:endParaRPr lang="ru-RU" sz="2000"/>
          </a:p>
          <a:p>
            <a:pPr algn="r" eaLnBrk="0" hangingPunct="0"/>
            <a:r>
              <a:rPr lang="ru-RU">
                <a:cs typeface="Times New Roman" pitchFamily="18" charset="0"/>
              </a:rPr>
              <a:t> </a:t>
            </a:r>
            <a:endParaRPr lang="ru-RU" sz="240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" y="2438400"/>
          <a:ext cx="3810000" cy="2666908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  <a:gridCol w="1371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Варианта (оценка)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Кратность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Частота, 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70" name="Диаграмма 7"/>
          <p:cNvGraphicFramePr>
            <a:graphicFrameLocks/>
          </p:cNvGraphicFramePr>
          <p:nvPr/>
        </p:nvGraphicFramePr>
        <p:xfrm>
          <a:off x="4495800" y="1905000"/>
          <a:ext cx="4165600" cy="3683000"/>
        </p:xfrm>
        <a:graphic>
          <a:graphicData uri="http://schemas.openxmlformats.org/presentationml/2006/ole">
            <p:oleObj spid="_x0000_s7170" r:id="rId3" imgW="4444369" imgH="368230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Данные из классного журнала</a:t>
            </a:r>
          </a:p>
        </p:txBody>
      </p:sp>
      <p:sp>
        <p:nvSpPr>
          <p:cNvPr id="8196" name="Содержимое 2"/>
          <p:cNvSpPr>
            <a:spLocks noGrp="1"/>
          </p:cNvSpPr>
          <p:nvPr>
            <p:ph idx="1"/>
          </p:nvPr>
        </p:nvSpPr>
        <p:spPr>
          <a:xfrm>
            <a:off x="152400" y="2017713"/>
            <a:ext cx="8802688" cy="11064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smtClean="0"/>
              <a:t>   </a:t>
            </a:r>
            <a:r>
              <a:rPr lang="ru-RU" sz="2400" smtClean="0"/>
              <a:t>Количество отсутствующих за каждый учебный день января: 3 1 4 4 4 0 0 0 8 3 3 1 2 1 2 2 3.</a:t>
            </a:r>
            <a:endParaRPr lang="ru-RU" sz="2800" smtClean="0"/>
          </a:p>
          <a:p>
            <a:pPr>
              <a:buFont typeface="Wingdings" pitchFamily="2" charset="2"/>
              <a:buNone/>
            </a:pPr>
            <a:r>
              <a:rPr lang="ru-RU" smtClean="0"/>
              <a:t>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3048000"/>
          <a:ext cx="3886200" cy="3181350"/>
        </p:xfrm>
        <a:graphic>
          <a:graphicData uri="http://schemas.openxmlformats.org/drawingml/2006/table">
            <a:tbl>
              <a:tblPr/>
              <a:tblGrid>
                <a:gridCol w="1046163"/>
                <a:gridCol w="1268412"/>
                <a:gridCol w="1571625"/>
              </a:tblGrid>
              <a:tr h="895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Кратность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Частота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0,2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0,27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0,2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0,27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0,06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94" name="Диаграмма 4"/>
          <p:cNvGraphicFramePr>
            <a:graphicFrameLocks/>
          </p:cNvGraphicFramePr>
          <p:nvPr/>
        </p:nvGraphicFramePr>
        <p:xfrm>
          <a:off x="4902200" y="2921000"/>
          <a:ext cx="4140200" cy="3454400"/>
        </p:xfrm>
        <a:graphic>
          <a:graphicData uri="http://schemas.openxmlformats.org/presentationml/2006/ole">
            <p:oleObj spid="_x0000_s8194" r:id="rId3" imgW="4139543" imgH="3456732" progId="Excel.Sheet.8">
              <p:embed/>
            </p:oleObj>
          </a:graphicData>
        </a:graphic>
      </p:graphicFrame>
      <p:sp>
        <p:nvSpPr>
          <p:cNvPr id="8227" name="Rectangle 2"/>
          <p:cNvSpPr>
            <a:spLocks noChangeArrowheads="1"/>
          </p:cNvSpPr>
          <p:nvPr/>
        </p:nvSpPr>
        <p:spPr bwMode="auto">
          <a:xfrm rot="-5400000">
            <a:off x="3225800" y="3632200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>
                <a:cs typeface="Times New Roman" pitchFamily="18" charset="0"/>
              </a:rPr>
              <a:t>Относительная   частота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8228" name="Rectangle 1"/>
          <p:cNvSpPr>
            <a:spLocks noChangeArrowheads="1"/>
          </p:cNvSpPr>
          <p:nvPr/>
        </p:nvSpPr>
        <p:spPr bwMode="auto">
          <a:xfrm>
            <a:off x="7085013" y="6248400"/>
            <a:ext cx="2058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eaLnBrk="0" hangingPunct="0"/>
            <a:r>
              <a:rPr lang="ru-RU" sz="1400">
                <a:cs typeface="Times New Roman" pitchFamily="18" charset="0"/>
              </a:rPr>
              <a:t>Кол-во отсутствующих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4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2909888"/>
          </a:xfrm>
        </p:spPr>
        <p:txBody>
          <a:bodyPr/>
          <a:lstStyle/>
          <a:p>
            <a:pPr algn="ctr"/>
            <a:r>
              <a:rPr lang="ru-RU" smtClean="0"/>
              <a:t>Комбинаторные задачи в геометрии. </a:t>
            </a:r>
            <a:br>
              <a:rPr lang="ru-RU" smtClean="0"/>
            </a:br>
            <a:r>
              <a:rPr lang="ru-RU" smtClean="0"/>
              <a:t>Геометрическая вероятность.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447800" y="609600"/>
            <a:ext cx="5380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Ответьте на вопросы:</a:t>
            </a:r>
          </a:p>
        </p:txBody>
      </p:sp>
      <p:sp>
        <p:nvSpPr>
          <p:cNvPr id="9222" name="Содержимое 20"/>
          <p:cNvSpPr>
            <a:spLocks noGrp="1"/>
          </p:cNvSpPr>
          <p:nvPr>
            <p:ph idx="1"/>
          </p:nvPr>
        </p:nvSpPr>
        <p:spPr>
          <a:xfrm>
            <a:off x="0" y="1981200"/>
            <a:ext cx="4267200" cy="5229225"/>
          </a:xfrm>
        </p:spPr>
        <p:txBody>
          <a:bodyPr/>
          <a:lstStyle/>
          <a:p>
            <a:r>
              <a:rPr lang="ru-RU" sz="2400" smtClean="0"/>
              <a:t>Сколько диагоналей из одной вершины можно провести в выпуклом</a:t>
            </a:r>
            <a:r>
              <a:rPr lang="en-US" sz="2400" smtClean="0"/>
              <a:t>    </a:t>
            </a:r>
            <a:r>
              <a:rPr lang="ru-RU" sz="2400" smtClean="0"/>
              <a:t> </a:t>
            </a:r>
            <a:r>
              <a:rPr lang="en-US" sz="2400" smtClean="0"/>
              <a:t>n</a:t>
            </a:r>
            <a:r>
              <a:rPr lang="ru-RU" sz="2400" smtClean="0"/>
              <a:t>-угольнике? </a:t>
            </a:r>
          </a:p>
          <a:p>
            <a:r>
              <a:rPr lang="ru-RU" sz="2400" smtClean="0"/>
              <a:t>Сколько треугольников при этом образуется?</a:t>
            </a:r>
            <a:endParaRPr lang="en-US" sz="2400" smtClean="0"/>
          </a:p>
          <a:p>
            <a:r>
              <a:rPr lang="ru-RU" sz="2400" smtClean="0"/>
              <a:t>Сколько </a:t>
            </a:r>
            <a:r>
              <a:rPr lang="en-US" sz="2400" smtClean="0"/>
              <a:t> </a:t>
            </a:r>
            <a:r>
              <a:rPr lang="ru-RU" sz="2400" smtClean="0"/>
              <a:t>всего диагоналей в выпуклом</a:t>
            </a:r>
            <a:r>
              <a:rPr lang="en-US" sz="2400" smtClean="0"/>
              <a:t>  </a:t>
            </a:r>
            <a:r>
              <a:rPr lang="ru-RU" sz="2400" smtClean="0"/>
              <a:t> </a:t>
            </a:r>
            <a:r>
              <a:rPr lang="en-US" sz="2400" smtClean="0"/>
              <a:t>n</a:t>
            </a:r>
            <a:r>
              <a:rPr lang="ru-RU" sz="2400" smtClean="0"/>
              <a:t>-угольнике? </a:t>
            </a:r>
          </a:p>
          <a:p>
            <a:endParaRPr lang="ru-RU" sz="2800" b="1" i="1" smtClean="0"/>
          </a:p>
          <a:p>
            <a:endParaRPr lang="ru-RU" sz="2800" b="1" i="1" smtClean="0"/>
          </a:p>
        </p:txBody>
      </p:sp>
      <p:sp>
        <p:nvSpPr>
          <p:cNvPr id="7" name="Двенадцатиугольник 6"/>
          <p:cNvSpPr/>
          <p:nvPr/>
        </p:nvSpPr>
        <p:spPr>
          <a:xfrm>
            <a:off x="5638800" y="1981200"/>
            <a:ext cx="3276600" cy="40386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8"/>
            <a:endCxn id="7" idx="10"/>
          </p:cNvCxnSpPr>
          <p:nvPr/>
        </p:nvCxnSpPr>
        <p:spPr>
          <a:xfrm flipV="1">
            <a:off x="5638800" y="1981200"/>
            <a:ext cx="1198563" cy="1477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7" idx="8"/>
            <a:endCxn id="7" idx="11"/>
          </p:cNvCxnSpPr>
          <p:nvPr/>
        </p:nvCxnSpPr>
        <p:spPr>
          <a:xfrm flipV="1">
            <a:off x="5638800" y="1981200"/>
            <a:ext cx="2078038" cy="1477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7" idx="8"/>
            <a:endCxn id="7" idx="0"/>
          </p:cNvCxnSpPr>
          <p:nvPr/>
        </p:nvCxnSpPr>
        <p:spPr>
          <a:xfrm flipV="1">
            <a:off x="5638800" y="2522538"/>
            <a:ext cx="2836863" cy="936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7" idx="8"/>
            <a:endCxn id="7" idx="1"/>
          </p:cNvCxnSpPr>
          <p:nvPr/>
        </p:nvCxnSpPr>
        <p:spPr>
          <a:xfrm>
            <a:off x="5638800" y="3459163"/>
            <a:ext cx="327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8"/>
            <a:endCxn id="7" idx="2"/>
          </p:cNvCxnSpPr>
          <p:nvPr/>
        </p:nvCxnSpPr>
        <p:spPr>
          <a:xfrm>
            <a:off x="5638800" y="3459163"/>
            <a:ext cx="3276600" cy="1082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7" idx="8"/>
            <a:endCxn id="7" idx="3"/>
          </p:cNvCxnSpPr>
          <p:nvPr/>
        </p:nvCxnSpPr>
        <p:spPr>
          <a:xfrm>
            <a:off x="5638800" y="3459163"/>
            <a:ext cx="2836863" cy="2019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7" idx="8"/>
            <a:endCxn id="7" idx="4"/>
          </p:cNvCxnSpPr>
          <p:nvPr/>
        </p:nvCxnSpPr>
        <p:spPr>
          <a:xfrm>
            <a:off x="5638800" y="3459163"/>
            <a:ext cx="2078038" cy="25606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7" idx="8"/>
            <a:endCxn id="7" idx="5"/>
          </p:cNvCxnSpPr>
          <p:nvPr/>
        </p:nvCxnSpPr>
        <p:spPr>
          <a:xfrm>
            <a:off x="5638800" y="3459163"/>
            <a:ext cx="1198563" cy="25606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7" idx="8"/>
            <a:endCxn id="7" idx="6"/>
          </p:cNvCxnSpPr>
          <p:nvPr/>
        </p:nvCxnSpPr>
        <p:spPr>
          <a:xfrm>
            <a:off x="5638800" y="3459163"/>
            <a:ext cx="439738" cy="2019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175125" y="2265363"/>
          <a:ext cx="793750" cy="530225"/>
        </p:xfrm>
        <a:graphic>
          <a:graphicData uri="http://schemas.openxmlformats.org/presentationml/2006/ole">
            <p:oleObj spid="_x0000_s9218" name="Формула" r:id="rId4" imgW="330120" imgH="17748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114800" y="3733800"/>
          <a:ext cx="792163" cy="528638"/>
        </p:xfrm>
        <a:graphic>
          <a:graphicData uri="http://schemas.openxmlformats.org/presentationml/2006/ole">
            <p:oleObj spid="_x0000_s9219" name="Формула" r:id="rId5" imgW="330120" imgH="177480" progId="Equation.3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3962400" y="5181600"/>
          <a:ext cx="1431925" cy="1173163"/>
        </p:xfrm>
        <a:graphic>
          <a:graphicData uri="http://schemas.openxmlformats.org/presentationml/2006/ole">
            <p:oleObj spid="_x0000_s9220" name="Формула" r:id="rId6" imgW="596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981200"/>
            <a:ext cx="5286375" cy="2438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smtClean="0"/>
              <a:t>     Диагональю призмы </a:t>
            </a:r>
            <a:r>
              <a:rPr lang="ru-RU" sz="2800" smtClean="0"/>
              <a:t>называется отрезок, соединяющий две вершины призмы, не принадлежащие одной грани.</a:t>
            </a:r>
          </a:p>
        </p:txBody>
      </p:sp>
      <p:sp>
        <p:nvSpPr>
          <p:cNvPr id="10244" name="AutoShape 13"/>
          <p:cNvSpPr>
            <a:spLocks noChangeArrowheads="1"/>
          </p:cNvSpPr>
          <p:nvPr/>
        </p:nvSpPr>
        <p:spPr bwMode="auto">
          <a:xfrm>
            <a:off x="6143625" y="2571750"/>
            <a:ext cx="2449513" cy="1071563"/>
          </a:xfrm>
          <a:prstGeom prst="pentagon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AutoShape 13"/>
          <p:cNvSpPr>
            <a:spLocks noChangeArrowheads="1"/>
          </p:cNvSpPr>
          <p:nvPr/>
        </p:nvSpPr>
        <p:spPr bwMode="auto">
          <a:xfrm>
            <a:off x="5786438" y="3857625"/>
            <a:ext cx="2449512" cy="1071563"/>
          </a:xfrm>
          <a:prstGeom prst="pentagon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>
            <a:stCxn id="10244" idx="5"/>
            <a:endCxn id="10245" idx="5"/>
          </p:cNvCxnSpPr>
          <p:nvPr/>
        </p:nvCxnSpPr>
        <p:spPr>
          <a:xfrm flipH="1">
            <a:off x="8235950" y="2981325"/>
            <a:ext cx="357188" cy="12858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10244" idx="4"/>
            <a:endCxn id="10245" idx="4"/>
          </p:cNvCxnSpPr>
          <p:nvPr/>
        </p:nvCxnSpPr>
        <p:spPr>
          <a:xfrm rot="5400000">
            <a:off x="7303294" y="4107657"/>
            <a:ext cx="1285875" cy="3571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10244" idx="2"/>
            <a:endCxn id="10245" idx="2"/>
          </p:cNvCxnSpPr>
          <p:nvPr/>
        </p:nvCxnSpPr>
        <p:spPr>
          <a:xfrm rot="5400000">
            <a:off x="5790406" y="4107657"/>
            <a:ext cx="1285875" cy="3571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10244" idx="1"/>
            <a:endCxn id="10245" idx="1"/>
          </p:cNvCxnSpPr>
          <p:nvPr/>
        </p:nvCxnSpPr>
        <p:spPr>
          <a:xfrm rot="10800000" flipV="1">
            <a:off x="5786438" y="2981325"/>
            <a:ext cx="357187" cy="12858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0245" idx="0"/>
            <a:endCxn id="10244" idx="0"/>
          </p:cNvCxnSpPr>
          <p:nvPr/>
        </p:nvCxnSpPr>
        <p:spPr>
          <a:xfrm rot="5400000" flipH="1" flipV="1">
            <a:off x="6547644" y="3036094"/>
            <a:ext cx="1285875" cy="357187"/>
          </a:xfrm>
          <a:prstGeom prst="line">
            <a:avLst/>
          </a:prstGeom>
          <a:ln w="28575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0245" idx="5"/>
            <a:endCxn id="10245" idx="4"/>
          </p:cNvCxnSpPr>
          <p:nvPr/>
        </p:nvCxnSpPr>
        <p:spPr>
          <a:xfrm flipH="1">
            <a:off x="7767638" y="4267200"/>
            <a:ext cx="468312" cy="6619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245" idx="1"/>
            <a:endCxn id="10245" idx="2"/>
          </p:cNvCxnSpPr>
          <p:nvPr/>
        </p:nvCxnSpPr>
        <p:spPr>
          <a:xfrm rot="10800000" flipH="1" flipV="1">
            <a:off x="5786438" y="4267200"/>
            <a:ext cx="468312" cy="6619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0245" idx="2"/>
            <a:endCxn id="10245" idx="4"/>
          </p:cNvCxnSpPr>
          <p:nvPr/>
        </p:nvCxnSpPr>
        <p:spPr>
          <a:xfrm rot="16200000" flipH="1">
            <a:off x="7011194" y="4172744"/>
            <a:ext cx="1587" cy="15144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Определение диагонали призмы.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6379369" y="3550444"/>
            <a:ext cx="2357438" cy="40005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0245" idx="2"/>
          </p:cNvCxnSpPr>
          <p:nvPr/>
        </p:nvCxnSpPr>
        <p:spPr>
          <a:xfrm rot="5400000">
            <a:off x="5663407" y="3234531"/>
            <a:ext cx="2286000" cy="1103313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4419600"/>
            <a:ext cx="52863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ru-RU" sz="2800" kern="0" dirty="0">
                <a:latin typeface="+mn-lt"/>
              </a:rPr>
              <a:t>   Сколько всего диагоналей у </a:t>
            </a:r>
            <a:r>
              <a:rPr lang="en-US" sz="2800" kern="0" dirty="0">
                <a:latin typeface="+mn-lt"/>
              </a:rPr>
              <a:t>n-</a:t>
            </a:r>
            <a:r>
              <a:rPr lang="ru-RU" sz="2800" kern="0" dirty="0">
                <a:latin typeface="+mn-lt"/>
              </a:rPr>
              <a:t>угольной призмы?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692275" y="5430838"/>
          <a:ext cx="1373188" cy="642937"/>
        </p:xfrm>
        <a:graphic>
          <a:graphicData uri="http://schemas.openxmlformats.org/presentationml/2006/ole">
            <p:oleObj spid="_x0000_s10242" name="Формула" r:id="rId3" imgW="571320" imgH="215640" progId="Equation.3">
              <p:embed/>
            </p:oleObj>
          </a:graphicData>
        </a:graphic>
      </p:graphicFrame>
      <p:sp>
        <p:nvSpPr>
          <p:cNvPr id="10258" name="Text Box 15"/>
          <p:cNvSpPr txBox="1">
            <a:spLocks noChangeArrowheads="1"/>
          </p:cNvSpPr>
          <p:nvPr/>
        </p:nvSpPr>
        <p:spPr bwMode="auto">
          <a:xfrm>
            <a:off x="7239000" y="1981200"/>
            <a:ext cx="368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/>
              <a:t>А</a:t>
            </a:r>
          </a:p>
        </p:txBody>
      </p:sp>
      <p:sp>
        <p:nvSpPr>
          <p:cNvPr id="10259" name="Text Box 16"/>
          <p:cNvSpPr txBox="1">
            <a:spLocks noChangeArrowheads="1"/>
          </p:cNvSpPr>
          <p:nvPr/>
        </p:nvSpPr>
        <p:spPr bwMode="auto">
          <a:xfrm>
            <a:off x="8534400" y="2667000"/>
            <a:ext cx="36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/>
              <a:t>В</a:t>
            </a:r>
          </a:p>
        </p:txBody>
      </p:sp>
      <p:sp>
        <p:nvSpPr>
          <p:cNvPr id="10260" name="Text Box 17"/>
          <p:cNvSpPr txBox="1">
            <a:spLocks noChangeArrowheads="1"/>
          </p:cNvSpPr>
          <p:nvPr/>
        </p:nvSpPr>
        <p:spPr bwMode="auto">
          <a:xfrm>
            <a:off x="7848600" y="3200400"/>
            <a:ext cx="368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/>
              <a:t>С</a:t>
            </a:r>
          </a:p>
        </p:txBody>
      </p:sp>
      <p:sp>
        <p:nvSpPr>
          <p:cNvPr id="10261" name="Text Box 18"/>
          <p:cNvSpPr txBox="1">
            <a:spLocks noChangeArrowheads="1"/>
          </p:cNvSpPr>
          <p:nvPr/>
        </p:nvSpPr>
        <p:spPr bwMode="auto">
          <a:xfrm>
            <a:off x="6477000" y="3200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D</a:t>
            </a:r>
            <a:endParaRPr lang="ru-RU" sz="2400" i="1"/>
          </a:p>
        </p:txBody>
      </p:sp>
      <p:sp>
        <p:nvSpPr>
          <p:cNvPr id="10262" name="Text Box 18"/>
          <p:cNvSpPr txBox="1">
            <a:spLocks noChangeArrowheads="1"/>
          </p:cNvSpPr>
          <p:nvPr/>
        </p:nvSpPr>
        <p:spPr bwMode="auto">
          <a:xfrm>
            <a:off x="5867400" y="251460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/>
              <a:t>Е</a:t>
            </a:r>
          </a:p>
        </p:txBody>
      </p:sp>
      <p:sp>
        <p:nvSpPr>
          <p:cNvPr id="10263" name="Text Box 15"/>
          <p:cNvSpPr txBox="1">
            <a:spLocks noChangeArrowheads="1"/>
          </p:cNvSpPr>
          <p:nvPr/>
        </p:nvSpPr>
        <p:spPr bwMode="auto">
          <a:xfrm>
            <a:off x="6858000" y="3810000"/>
            <a:ext cx="481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/>
              <a:t>А</a:t>
            </a:r>
            <a:r>
              <a:rPr lang="ru-RU" sz="2400" i="1" baseline="-25000"/>
              <a:t>1</a:t>
            </a:r>
          </a:p>
        </p:txBody>
      </p:sp>
      <p:sp>
        <p:nvSpPr>
          <p:cNvPr id="10264" name="Text Box 15"/>
          <p:cNvSpPr txBox="1">
            <a:spLocks noChangeArrowheads="1"/>
          </p:cNvSpPr>
          <p:nvPr/>
        </p:nvSpPr>
        <p:spPr bwMode="auto">
          <a:xfrm>
            <a:off x="8229600" y="4191000"/>
            <a:ext cx="477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/>
              <a:t>В</a:t>
            </a:r>
            <a:r>
              <a:rPr lang="ru-RU" sz="2400" i="1" baseline="-25000"/>
              <a:t>1</a:t>
            </a:r>
          </a:p>
        </p:txBody>
      </p:sp>
      <p:sp>
        <p:nvSpPr>
          <p:cNvPr id="10265" name="Text Box 15"/>
          <p:cNvSpPr txBox="1">
            <a:spLocks noChangeArrowheads="1"/>
          </p:cNvSpPr>
          <p:nvPr/>
        </p:nvSpPr>
        <p:spPr bwMode="auto">
          <a:xfrm>
            <a:off x="7543800" y="4953000"/>
            <a:ext cx="481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/>
              <a:t>С</a:t>
            </a:r>
            <a:r>
              <a:rPr lang="ru-RU" sz="2400" i="1" baseline="-25000"/>
              <a:t>1</a:t>
            </a:r>
          </a:p>
        </p:txBody>
      </p:sp>
      <p:sp>
        <p:nvSpPr>
          <p:cNvPr id="10266" name="Text Box 15"/>
          <p:cNvSpPr txBox="1">
            <a:spLocks noChangeArrowheads="1"/>
          </p:cNvSpPr>
          <p:nvPr/>
        </p:nvSpPr>
        <p:spPr bwMode="auto">
          <a:xfrm>
            <a:off x="5867400" y="4953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D</a:t>
            </a:r>
            <a:r>
              <a:rPr lang="ru-RU" sz="2400" i="1" baseline="-25000"/>
              <a:t>1</a:t>
            </a:r>
          </a:p>
        </p:txBody>
      </p:sp>
      <p:sp>
        <p:nvSpPr>
          <p:cNvPr id="10267" name="Text Box 18"/>
          <p:cNvSpPr txBox="1">
            <a:spLocks noChangeArrowheads="1"/>
          </p:cNvSpPr>
          <p:nvPr/>
        </p:nvSpPr>
        <p:spPr bwMode="auto">
          <a:xfrm>
            <a:off x="5334000" y="39624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/>
              <a:t>Е</a:t>
            </a:r>
            <a:r>
              <a:rPr lang="ru-RU" sz="2400" i="1" baseline="-25000"/>
              <a:t> 1</a:t>
            </a:r>
            <a:endParaRPr lang="ru-RU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38" y="285750"/>
            <a:ext cx="8153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Диагональные сечения пирамиды.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33600"/>
            <a:ext cx="5715000" cy="3032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      </a:t>
            </a:r>
            <a:r>
              <a:rPr lang="ru-RU" sz="2400" b="1" smtClean="0"/>
              <a:t>Диагональные сечения </a:t>
            </a:r>
            <a:r>
              <a:rPr lang="ru-RU" sz="2400" smtClean="0"/>
              <a:t>пирамиды – это сечения плоскостями, проходящими через два несоседних боковых ребра.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      Диагональные сечения </a:t>
            </a:r>
            <a:r>
              <a:rPr lang="ru-RU" sz="2400" smtClean="0"/>
              <a:t>пирамиды – треугольники.</a:t>
            </a:r>
          </a:p>
        </p:txBody>
      </p:sp>
      <p:sp>
        <p:nvSpPr>
          <p:cNvPr id="11269" name="AutoShape 13"/>
          <p:cNvSpPr>
            <a:spLocks noChangeArrowheads="1"/>
          </p:cNvSpPr>
          <p:nvPr/>
        </p:nvSpPr>
        <p:spPr bwMode="auto">
          <a:xfrm>
            <a:off x="5795963" y="3429000"/>
            <a:ext cx="2449512" cy="1071563"/>
          </a:xfrm>
          <a:prstGeom prst="pentagon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1270" name="Прямая соединительная линия 10"/>
          <p:cNvCxnSpPr>
            <a:cxnSpLocks noChangeShapeType="1"/>
          </p:cNvCxnSpPr>
          <p:nvPr/>
        </p:nvCxnSpPr>
        <p:spPr bwMode="auto">
          <a:xfrm flipH="1">
            <a:off x="6227763" y="2133600"/>
            <a:ext cx="1081087" cy="2374900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11271" name="Прямая соединительная линия 12"/>
          <p:cNvCxnSpPr>
            <a:cxnSpLocks noChangeShapeType="1"/>
          </p:cNvCxnSpPr>
          <p:nvPr/>
        </p:nvCxnSpPr>
        <p:spPr bwMode="auto">
          <a:xfrm flipH="1">
            <a:off x="5795963" y="2133600"/>
            <a:ext cx="1512887" cy="1704975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11272" name="Прямая соединительная линия 14"/>
          <p:cNvCxnSpPr>
            <a:cxnSpLocks noChangeShapeType="1"/>
          </p:cNvCxnSpPr>
          <p:nvPr/>
        </p:nvCxnSpPr>
        <p:spPr bwMode="auto">
          <a:xfrm flipV="1">
            <a:off x="7019925" y="2133600"/>
            <a:ext cx="288925" cy="1295400"/>
          </a:xfrm>
          <a:prstGeom prst="line">
            <a:avLst/>
          </a:prstGeom>
          <a:noFill/>
          <a:ln w="28575" algn="ctr">
            <a:solidFill>
              <a:srgbClr val="0070C0"/>
            </a:solidFill>
            <a:prstDash val="lgDash"/>
            <a:round/>
            <a:headEnd/>
            <a:tailEnd/>
          </a:ln>
        </p:spPr>
      </p:cxnSp>
      <p:cxnSp>
        <p:nvCxnSpPr>
          <p:cNvPr id="18" name="Прямая соединительная линия 17"/>
          <p:cNvCxnSpPr>
            <a:stCxn id="11269" idx="5"/>
            <a:endCxn id="11269" idx="4"/>
          </p:cNvCxnSpPr>
          <p:nvPr/>
        </p:nvCxnSpPr>
        <p:spPr>
          <a:xfrm flipH="1">
            <a:off x="7769225" y="3838575"/>
            <a:ext cx="490538" cy="6762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4" name="Прямая соединительная линия 19"/>
          <p:cNvCxnSpPr>
            <a:cxnSpLocks noChangeShapeType="1"/>
            <a:stCxn id="11269" idx="1"/>
            <a:endCxn id="11269" idx="2"/>
          </p:cNvCxnSpPr>
          <p:nvPr/>
        </p:nvCxnSpPr>
        <p:spPr bwMode="auto">
          <a:xfrm>
            <a:off x="5781675" y="3838575"/>
            <a:ext cx="490538" cy="676275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22" name="Прямая соединительная линия 21"/>
          <p:cNvCxnSpPr>
            <a:stCxn id="11269" idx="2"/>
            <a:endCxn id="11269" idx="4"/>
          </p:cNvCxnSpPr>
          <p:nvPr/>
        </p:nvCxnSpPr>
        <p:spPr>
          <a:xfrm rot="16200000" flipH="1">
            <a:off x="6984207" y="3752056"/>
            <a:ext cx="1588" cy="15144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6" name="Line 11"/>
          <p:cNvSpPr>
            <a:spLocks noChangeShapeType="1"/>
          </p:cNvSpPr>
          <p:nvPr/>
        </p:nvSpPr>
        <p:spPr bwMode="auto">
          <a:xfrm flipH="1" flipV="1">
            <a:off x="7380288" y="2133600"/>
            <a:ext cx="360362" cy="23749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 flipH="1" flipV="1">
            <a:off x="7380288" y="2133600"/>
            <a:ext cx="863600" cy="17272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Oval 13"/>
          <p:cNvSpPr>
            <a:spLocks noChangeArrowheads="1"/>
          </p:cNvSpPr>
          <p:nvPr/>
        </p:nvSpPr>
        <p:spPr bwMode="auto">
          <a:xfrm>
            <a:off x="7308850" y="2060575"/>
            <a:ext cx="73025" cy="6985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>
            <a:off x="7092950" y="16287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М</a:t>
            </a:r>
          </a:p>
        </p:txBody>
      </p:sp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5292725" y="35734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11281" name="Text Box 16"/>
          <p:cNvSpPr txBox="1">
            <a:spLocks noChangeArrowheads="1"/>
          </p:cNvSpPr>
          <p:nvPr/>
        </p:nvSpPr>
        <p:spPr bwMode="auto">
          <a:xfrm>
            <a:off x="5940425" y="45815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11282" name="Text Box 17"/>
          <p:cNvSpPr txBox="1">
            <a:spLocks noChangeArrowheads="1"/>
          </p:cNvSpPr>
          <p:nvPr/>
        </p:nvSpPr>
        <p:spPr bwMode="auto">
          <a:xfrm>
            <a:off x="7524750" y="45815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</a:p>
        </p:txBody>
      </p:sp>
      <p:sp>
        <p:nvSpPr>
          <p:cNvPr id="11283" name="Text Box 18"/>
          <p:cNvSpPr txBox="1">
            <a:spLocks noChangeArrowheads="1"/>
          </p:cNvSpPr>
          <p:nvPr/>
        </p:nvSpPr>
        <p:spPr bwMode="auto">
          <a:xfrm>
            <a:off x="8316913" y="35734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11284" name="Text Box 19"/>
          <p:cNvSpPr txBox="1">
            <a:spLocks noChangeArrowheads="1"/>
          </p:cNvSpPr>
          <p:nvPr/>
        </p:nvSpPr>
        <p:spPr bwMode="auto">
          <a:xfrm>
            <a:off x="7092950" y="2997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E</a:t>
            </a:r>
            <a:endParaRPr lang="ru-RU" sz="2400" b="1" i="1"/>
          </a:p>
        </p:txBody>
      </p:sp>
      <p:sp>
        <p:nvSpPr>
          <p:cNvPr id="11285" name="Line 20"/>
          <p:cNvSpPr>
            <a:spLocks noChangeShapeType="1"/>
          </p:cNvSpPr>
          <p:nvPr/>
        </p:nvSpPr>
        <p:spPr bwMode="auto">
          <a:xfrm>
            <a:off x="5795963" y="386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174" name="AutoShape 22"/>
          <p:cNvSpPr>
            <a:spLocks noChangeArrowheads="1"/>
          </p:cNvSpPr>
          <p:nvPr/>
        </p:nvSpPr>
        <p:spPr bwMode="auto">
          <a:xfrm>
            <a:off x="5795963" y="2057400"/>
            <a:ext cx="2447925" cy="1803400"/>
          </a:xfrm>
          <a:prstGeom prst="triangle">
            <a:avLst>
              <a:gd name="adj" fmla="val 63733"/>
            </a:avLst>
          </a:prstGeom>
          <a:solidFill>
            <a:schemeClr val="accent1">
              <a:lumMod val="60000"/>
              <a:lumOff val="40000"/>
              <a:alpha val="4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9176" name="AutoShape 24"/>
          <p:cNvSpPr>
            <a:spLocks noChangeArrowheads="1"/>
          </p:cNvSpPr>
          <p:nvPr/>
        </p:nvSpPr>
        <p:spPr bwMode="auto">
          <a:xfrm rot="1042546">
            <a:off x="6084888" y="2017713"/>
            <a:ext cx="2024062" cy="2212975"/>
          </a:xfrm>
          <a:prstGeom prst="triangle">
            <a:avLst>
              <a:gd name="adj" fmla="val 47359"/>
            </a:avLst>
          </a:prstGeom>
          <a:solidFill>
            <a:schemeClr val="accent1">
              <a:lumMod val="60000"/>
              <a:lumOff val="40000"/>
              <a:alpha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0" y="4495800"/>
            <a:ext cx="5715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800" b="1" kern="0" dirty="0">
                <a:latin typeface="+mn-lt"/>
              </a:rPr>
              <a:t>      </a:t>
            </a:r>
            <a:r>
              <a:rPr lang="ru-RU" sz="2400" kern="0" dirty="0"/>
              <a:t> Сколько всего диагональных сечений у </a:t>
            </a:r>
            <a:r>
              <a:rPr lang="en-US" sz="2400" kern="0" dirty="0"/>
              <a:t>n-</a:t>
            </a:r>
            <a:r>
              <a:rPr lang="ru-RU" sz="2400" kern="0" dirty="0"/>
              <a:t>угольной пирамиды?</a:t>
            </a:r>
            <a:endParaRPr lang="ru-RU" sz="2400" kern="0" dirty="0">
              <a:latin typeface="+mn-lt"/>
            </a:endParaRPr>
          </a:p>
        </p:txBody>
      </p:sp>
      <p:graphicFrame>
        <p:nvGraphicFramePr>
          <p:cNvPr id="3" name="Object 24"/>
          <p:cNvGraphicFramePr>
            <a:graphicFrameLocks noChangeAspect="1"/>
          </p:cNvGraphicFramePr>
          <p:nvPr/>
        </p:nvGraphicFramePr>
        <p:xfrm>
          <a:off x="1905000" y="5334000"/>
          <a:ext cx="1431925" cy="1173163"/>
        </p:xfrm>
        <a:graphic>
          <a:graphicData uri="http://schemas.openxmlformats.org/presentationml/2006/ole">
            <p:oleObj spid="_x0000_s11266" name="Формула" r:id="rId3" imgW="596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5111750" y="4329113"/>
            <a:ext cx="30607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Геометрическая вероятность.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33400" y="2057400"/>
            <a:ext cx="8280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j-lt"/>
              </a:rPr>
              <a:t>Вероятность того, что наугад выбранная точка отрезка М</a:t>
            </a:r>
            <a:r>
              <a:rPr lang="en-US" sz="2400" b="1" dirty="0">
                <a:latin typeface="+mj-lt"/>
              </a:rPr>
              <a:t>N</a:t>
            </a:r>
            <a:r>
              <a:rPr lang="ru-RU" sz="2400" b="1" dirty="0">
                <a:latin typeface="+mj-lt"/>
              </a:rPr>
              <a:t> попадет в отрезок </a:t>
            </a:r>
            <a:r>
              <a:rPr lang="en-US" sz="2400" b="1" dirty="0">
                <a:latin typeface="+mj-lt"/>
              </a:rPr>
              <a:t>CD</a:t>
            </a:r>
            <a:r>
              <a:rPr lang="ru-RU" sz="2400" b="1" dirty="0">
                <a:latin typeface="+mj-lt"/>
              </a:rPr>
              <a:t>, содержащийся в отрезке </a:t>
            </a:r>
            <a:r>
              <a:rPr lang="en-US" sz="2400" b="1" dirty="0">
                <a:latin typeface="+mj-lt"/>
              </a:rPr>
              <a:t>MN </a:t>
            </a:r>
            <a:r>
              <a:rPr lang="ru-RU" sz="2400" b="1" dirty="0">
                <a:latin typeface="+mj-lt"/>
              </a:rPr>
              <a:t>равна отношению длины отрезка </a:t>
            </a:r>
            <a:r>
              <a:rPr lang="en-US" sz="2400" b="1" dirty="0">
                <a:latin typeface="+mj-lt"/>
              </a:rPr>
              <a:t>CD</a:t>
            </a:r>
            <a:r>
              <a:rPr lang="ru-RU" sz="2400" b="1" dirty="0">
                <a:latin typeface="+mj-lt"/>
              </a:rPr>
              <a:t> к длине отрезка </a:t>
            </a:r>
            <a:r>
              <a:rPr lang="en-US" sz="2400" b="1" dirty="0">
                <a:latin typeface="+mj-lt"/>
              </a:rPr>
              <a:t>MN</a:t>
            </a:r>
            <a:r>
              <a:rPr lang="ru-RU" sz="2400" b="1" dirty="0">
                <a:latin typeface="+mj-lt"/>
              </a:rPr>
              <a:t>.</a:t>
            </a: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4572000" y="3789363"/>
            <a:ext cx="525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M</a:t>
            </a:r>
            <a:endParaRPr lang="ru-RU" sz="3200" i="1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792163" y="3968750"/>
          <a:ext cx="3187700" cy="1593850"/>
        </p:xfrm>
        <a:graphic>
          <a:graphicData uri="http://schemas.openxmlformats.org/presentationml/2006/ole">
            <p:oleObj spid="_x0000_s12290" name="Формула" r:id="rId3" imgW="787320" imgH="393480" progId="Equation.3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5651500" y="4329113"/>
            <a:ext cx="162083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12"/>
          <p:cNvSpPr txBox="1">
            <a:spLocks noChangeArrowheads="1"/>
          </p:cNvSpPr>
          <p:nvPr/>
        </p:nvSpPr>
        <p:spPr bwMode="auto">
          <a:xfrm>
            <a:off x="8172450" y="3789363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N</a:t>
            </a:r>
            <a:endParaRPr lang="ru-RU" sz="3200" i="1"/>
          </a:p>
        </p:txBody>
      </p:sp>
      <p:sp>
        <p:nvSpPr>
          <p:cNvPr id="12297" name="TextBox 13"/>
          <p:cNvSpPr txBox="1">
            <a:spLocks noChangeArrowheads="1"/>
          </p:cNvSpPr>
          <p:nvPr/>
        </p:nvSpPr>
        <p:spPr bwMode="auto">
          <a:xfrm>
            <a:off x="5472113" y="4329113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C</a:t>
            </a:r>
            <a:endParaRPr lang="ru-RU" sz="3200" i="1"/>
          </a:p>
        </p:txBody>
      </p:sp>
      <p:sp>
        <p:nvSpPr>
          <p:cNvPr id="12298" name="TextBox 14"/>
          <p:cNvSpPr txBox="1">
            <a:spLocks noChangeArrowheads="1"/>
          </p:cNvSpPr>
          <p:nvPr/>
        </p:nvSpPr>
        <p:spPr bwMode="auto">
          <a:xfrm>
            <a:off x="7092950" y="4329113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/>
              <a:t>D</a:t>
            </a:r>
            <a:endParaRPr lang="ru-RU" sz="32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11"/>
          <p:cNvSpPr txBox="1">
            <a:spLocks noChangeArrowheads="1"/>
          </p:cNvSpPr>
          <p:nvPr/>
        </p:nvSpPr>
        <p:spPr bwMode="auto">
          <a:xfrm>
            <a:off x="1219200" y="152400"/>
            <a:ext cx="769620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Случайным образом выбирается одно из решений неравенства  х</a:t>
            </a:r>
            <a:r>
              <a:rPr lang="ru-RU" sz="2400" baseline="30000">
                <a:solidFill>
                  <a:srgbClr val="000000"/>
                </a:solidFill>
                <a:latin typeface="Calibri" pitchFamily="34" charset="0"/>
              </a:rPr>
              <a:t>2  </a:t>
            </a:r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≤ 9. Найти вероятность того, что оно является решением неравенства  х</a:t>
            </a:r>
            <a:r>
              <a:rPr lang="ru-RU" sz="2400" baseline="30000">
                <a:solidFill>
                  <a:srgbClr val="000000"/>
                </a:solidFill>
                <a:latin typeface="Calibri" pitchFamily="34" charset="0"/>
              </a:rPr>
              <a:t>3</a:t>
            </a:r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 + 2х ≥ 0.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1295400" y="33528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2743200" y="3276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5029200" y="3276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 flipV="1">
            <a:off x="2895600" y="3200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3124200" y="3200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flipV="1">
            <a:off x="3352800" y="3200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V="1">
            <a:off x="3581400" y="3200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 flipV="1">
            <a:off x="3810000" y="3200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 flipV="1">
            <a:off x="4038600" y="3200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 flipV="1">
            <a:off x="4267200" y="3200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4495800" y="3200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 flipV="1">
            <a:off x="4724400" y="3200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 flipV="1">
            <a:off x="4953000" y="3200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2514600" y="3352800"/>
            <a:ext cx="428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-3                    3</a:t>
            </a:r>
            <a:r>
              <a:rPr lang="ru-RU" sz="3200">
                <a:latin typeface="Times New Roman" pitchFamily="18" charset="0"/>
              </a:rPr>
              <a:t>             </a:t>
            </a:r>
            <a:r>
              <a:rPr lang="ru-RU" sz="3200" b="1" i="1">
                <a:latin typeface="Times New Roman" pitchFamily="18" charset="0"/>
              </a:rPr>
              <a:t>х</a:t>
            </a:r>
          </a:p>
        </p:txBody>
      </p:sp>
      <p:sp>
        <p:nvSpPr>
          <p:cNvPr id="33" name="Содержимое 32"/>
          <p:cNvSpPr>
            <a:spLocks noGrp="1"/>
          </p:cNvSpPr>
          <p:nvPr>
            <p:ph idx="1"/>
          </p:nvPr>
        </p:nvSpPr>
        <p:spPr>
          <a:xfrm>
            <a:off x="1371600" y="1828800"/>
            <a:ext cx="4724400" cy="1371600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arenR"/>
            </a:pPr>
            <a:r>
              <a:rPr lang="ru-RU" smtClean="0">
                <a:solidFill>
                  <a:srgbClr val="000000"/>
                </a:solidFill>
                <a:latin typeface="Calibri" pitchFamily="34" charset="0"/>
              </a:rPr>
              <a:t>х</a:t>
            </a:r>
            <a:r>
              <a:rPr lang="ru-RU" baseline="30000" smtClean="0">
                <a:solidFill>
                  <a:srgbClr val="000000"/>
                </a:solidFill>
                <a:latin typeface="Calibri" pitchFamily="34" charset="0"/>
              </a:rPr>
              <a:t>2  </a:t>
            </a:r>
            <a:r>
              <a:rPr lang="ru-RU" smtClean="0">
                <a:solidFill>
                  <a:srgbClr val="000000"/>
                </a:solidFill>
                <a:latin typeface="Calibri" pitchFamily="34" charset="0"/>
              </a:rPr>
              <a:t>≤ 9,  х Є </a:t>
            </a:r>
            <a:r>
              <a:rPr lang="en-US" smtClean="0">
                <a:solidFill>
                  <a:srgbClr val="000000"/>
                </a:solidFill>
                <a:latin typeface="Calibri" pitchFamily="34" charset="0"/>
              </a:rPr>
              <a:t>[</a:t>
            </a:r>
            <a:r>
              <a:rPr lang="ru-RU" smtClean="0">
                <a:solidFill>
                  <a:srgbClr val="000000"/>
                </a:solidFill>
                <a:latin typeface="Calibri" pitchFamily="34" charset="0"/>
              </a:rPr>
              <a:t>-3;3</a:t>
            </a:r>
            <a:r>
              <a:rPr lang="en-US" smtClean="0">
                <a:solidFill>
                  <a:srgbClr val="000000"/>
                </a:solidFill>
                <a:latin typeface="Calibri" pitchFamily="34" charset="0"/>
              </a:rPr>
              <a:t>]</a:t>
            </a:r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  <a:p>
            <a:pPr marL="514350" indent="-514350">
              <a:buFont typeface="Wingdings" pitchFamily="2" charset="2"/>
              <a:buAutoNum type="arabicParenR"/>
            </a:pPr>
            <a:r>
              <a:rPr lang="ru-RU" smtClean="0">
                <a:solidFill>
                  <a:srgbClr val="000000"/>
                </a:solidFill>
                <a:latin typeface="Calibri" pitchFamily="34" charset="0"/>
              </a:rPr>
              <a:t>х</a:t>
            </a:r>
            <a:r>
              <a:rPr lang="ru-RU" baseline="30000" smtClean="0">
                <a:solidFill>
                  <a:srgbClr val="000000"/>
                </a:solidFill>
                <a:latin typeface="Calibri" pitchFamily="34" charset="0"/>
              </a:rPr>
              <a:t>3</a:t>
            </a:r>
            <a:r>
              <a:rPr lang="ru-RU" smtClean="0">
                <a:solidFill>
                  <a:srgbClr val="000000"/>
                </a:solidFill>
                <a:latin typeface="Calibri" pitchFamily="34" charset="0"/>
              </a:rPr>
              <a:t> + 2х ≥ 0, х Є </a:t>
            </a:r>
            <a:r>
              <a:rPr lang="en-US" smtClean="0">
                <a:solidFill>
                  <a:srgbClr val="000000"/>
                </a:solidFill>
                <a:latin typeface="Calibri" pitchFamily="34" charset="0"/>
              </a:rPr>
              <a:t>[</a:t>
            </a:r>
            <a:r>
              <a:rPr lang="ru-RU" smtClean="0">
                <a:solidFill>
                  <a:srgbClr val="000000"/>
                </a:solidFill>
                <a:latin typeface="Calibri" pitchFamily="34" charset="0"/>
              </a:rPr>
              <a:t>0;+∞)</a:t>
            </a:r>
            <a:endParaRPr lang="ru-RU" smtClean="0"/>
          </a:p>
        </p:txBody>
      </p:sp>
      <p:sp>
        <p:nvSpPr>
          <p:cNvPr id="35" name="Oval 9"/>
          <p:cNvSpPr>
            <a:spLocks noChangeArrowheads="1"/>
          </p:cNvSpPr>
          <p:nvPr/>
        </p:nvSpPr>
        <p:spPr bwMode="auto">
          <a:xfrm>
            <a:off x="3886200" y="3276600"/>
            <a:ext cx="152400" cy="152400"/>
          </a:xfrm>
          <a:prstGeom prst="ellipse">
            <a:avLst/>
          </a:prstGeom>
          <a:solidFill>
            <a:srgbClr val="0070C0"/>
          </a:solidFill>
          <a:ln w="28575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Line 11"/>
          <p:cNvSpPr>
            <a:spLocks noChangeShapeType="1"/>
          </p:cNvSpPr>
          <p:nvPr/>
        </p:nvSpPr>
        <p:spPr bwMode="auto">
          <a:xfrm flipV="1">
            <a:off x="3962400" y="3429000"/>
            <a:ext cx="152400" cy="1524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 flipV="1">
            <a:off x="4191000" y="3429000"/>
            <a:ext cx="152400" cy="1524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 flipV="1">
            <a:off x="4419600" y="3429000"/>
            <a:ext cx="152400" cy="1524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Line 14"/>
          <p:cNvSpPr>
            <a:spLocks noChangeShapeType="1"/>
          </p:cNvSpPr>
          <p:nvPr/>
        </p:nvSpPr>
        <p:spPr bwMode="auto">
          <a:xfrm flipV="1">
            <a:off x="4648200" y="3429000"/>
            <a:ext cx="152400" cy="1524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" name="Line 15"/>
          <p:cNvSpPr>
            <a:spLocks noChangeShapeType="1"/>
          </p:cNvSpPr>
          <p:nvPr/>
        </p:nvSpPr>
        <p:spPr bwMode="auto">
          <a:xfrm flipV="1">
            <a:off x="4876800" y="3429000"/>
            <a:ext cx="152400" cy="1524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" name="Line 16"/>
          <p:cNvSpPr>
            <a:spLocks noChangeShapeType="1"/>
          </p:cNvSpPr>
          <p:nvPr/>
        </p:nvSpPr>
        <p:spPr bwMode="auto">
          <a:xfrm flipV="1">
            <a:off x="5105400" y="3429000"/>
            <a:ext cx="152400" cy="1524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 flipV="1">
            <a:off x="5334000" y="3429000"/>
            <a:ext cx="152400" cy="1524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 flipV="1">
            <a:off x="5562600" y="3429000"/>
            <a:ext cx="152400" cy="1524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V="1">
            <a:off x="5791200" y="3429000"/>
            <a:ext cx="152400" cy="1524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" name="Line 20"/>
          <p:cNvSpPr>
            <a:spLocks noChangeShapeType="1"/>
          </p:cNvSpPr>
          <p:nvPr/>
        </p:nvSpPr>
        <p:spPr bwMode="auto">
          <a:xfrm flipV="1">
            <a:off x="6019800" y="3429000"/>
            <a:ext cx="152400" cy="1524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3733800" y="3352800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0</a:t>
            </a:r>
            <a:endParaRPr lang="ru-RU" sz="3200" b="1" i="1">
              <a:latin typeface="Times New Roman" pitchFamily="18" charset="0"/>
            </a:endParaRPr>
          </a:p>
        </p:txBody>
      </p:sp>
      <p:sp>
        <p:nvSpPr>
          <p:cNvPr id="48" name="Содержимое 32"/>
          <p:cNvSpPr txBox="1">
            <a:spLocks/>
          </p:cNvSpPr>
          <p:nvPr/>
        </p:nvSpPr>
        <p:spPr bwMode="auto">
          <a:xfrm>
            <a:off x="533400" y="4038600"/>
            <a:ext cx="784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800" kern="0" dirty="0">
                <a:solidFill>
                  <a:srgbClr val="000000"/>
                </a:solidFill>
                <a:latin typeface="Calibri" pitchFamily="34" charset="0"/>
              </a:rPr>
              <a:t>      Событие А – точка из отрезка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 [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</a:rPr>
              <a:t>-3;3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]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</a:rPr>
              <a:t> попадет в отрезок 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[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</a:rPr>
              <a:t>0;3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]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marL="514350" indent="-51435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800" dirty="0">
              <a:solidFill>
                <a:srgbClr val="000000"/>
              </a:solidFill>
              <a:latin typeface="Calibri" pitchFamily="34" charset="0"/>
            </a:endParaRPr>
          </a:p>
          <a:p>
            <a:pPr marL="514350" indent="-51435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3200" kern="0" dirty="0">
              <a:latin typeface="+mn-lt"/>
            </a:endParaRPr>
          </a:p>
        </p:txBody>
      </p:sp>
      <p:graphicFrame>
        <p:nvGraphicFramePr>
          <p:cNvPr id="50" name="Object 17"/>
          <p:cNvGraphicFramePr>
            <a:graphicFrameLocks noChangeAspect="1"/>
          </p:cNvGraphicFramePr>
          <p:nvPr/>
        </p:nvGraphicFramePr>
        <p:xfrm>
          <a:off x="2895600" y="5257800"/>
          <a:ext cx="2438400" cy="1035050"/>
        </p:xfrm>
        <a:graphic>
          <a:graphicData uri="http://schemas.openxmlformats.org/presentationml/2006/ole">
            <p:oleObj spid="_x0000_s13314" name="Формула" r:id="rId3" imgW="927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3" grpId="0" build="p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Геометрическая вероятность.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457200" y="2057400"/>
            <a:ext cx="8280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j-lt"/>
              </a:rPr>
              <a:t>Вероятность того, что наугад выбранная точка фигуры </a:t>
            </a:r>
            <a:r>
              <a:rPr lang="en-US" sz="2400" b="1" dirty="0">
                <a:latin typeface="+mj-lt"/>
              </a:rPr>
              <a:t>F</a:t>
            </a:r>
            <a:r>
              <a:rPr lang="ru-RU" sz="2400" b="1" dirty="0">
                <a:latin typeface="+mj-lt"/>
              </a:rPr>
              <a:t> на плоскости попадет в некоторую фигуру </a:t>
            </a:r>
            <a:r>
              <a:rPr lang="en-US" sz="2400" b="1" dirty="0">
                <a:latin typeface="+mj-lt"/>
              </a:rPr>
              <a:t>G</a:t>
            </a:r>
            <a:r>
              <a:rPr lang="ru-RU" sz="2400" b="1" dirty="0">
                <a:latin typeface="+mj-lt"/>
              </a:rPr>
              <a:t>, содержащейся в фигуре </a:t>
            </a:r>
            <a:r>
              <a:rPr lang="en-US" sz="2400" b="1" dirty="0">
                <a:latin typeface="+mj-lt"/>
              </a:rPr>
              <a:t>F </a:t>
            </a:r>
            <a:r>
              <a:rPr lang="ru-RU" sz="2400" b="1" dirty="0">
                <a:latin typeface="+mj-lt"/>
              </a:rPr>
              <a:t>равна отношению площади фигуры </a:t>
            </a:r>
            <a:r>
              <a:rPr lang="en-US" sz="2400" b="1" dirty="0">
                <a:latin typeface="+mj-lt"/>
              </a:rPr>
              <a:t>G</a:t>
            </a:r>
            <a:endParaRPr lang="ru-RU" sz="2400" b="1" dirty="0">
              <a:latin typeface="+mj-lt"/>
            </a:endParaRPr>
          </a:p>
          <a:p>
            <a:pPr algn="ctr">
              <a:defRPr/>
            </a:pPr>
            <a:r>
              <a:rPr lang="ru-RU" sz="2400" b="1" dirty="0">
                <a:latin typeface="+mj-lt"/>
              </a:rPr>
              <a:t>к площади фигуры </a:t>
            </a:r>
            <a:r>
              <a:rPr lang="en-US" sz="2400" b="1" dirty="0">
                <a:latin typeface="+mj-lt"/>
              </a:rPr>
              <a:t>F</a:t>
            </a:r>
            <a:r>
              <a:rPr lang="ru-RU" sz="2400" b="1" dirty="0">
                <a:latin typeface="+mj-lt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51500" y="4149725"/>
            <a:ext cx="2700338" cy="16192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51613" y="4508500"/>
            <a:ext cx="9144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G</a:t>
            </a:r>
            <a:endParaRPr lang="ru-RU" sz="3200" dirty="0"/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5832475" y="4689475"/>
            <a:ext cx="466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F</a:t>
            </a:r>
            <a:endParaRPr lang="ru-RU" sz="360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331913" y="4149725"/>
          <a:ext cx="2879725" cy="1747838"/>
        </p:xfrm>
        <a:graphic>
          <a:graphicData uri="http://schemas.openxmlformats.org/presentationml/2006/ole">
            <p:oleObj spid="_x0000_s14338" name="Формула" r:id="rId3" imgW="711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62000"/>
          <a:ext cx="9144000" cy="6322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273628"/>
                <a:gridCol w="6041572"/>
              </a:tblGrid>
              <a:tr h="7418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Кол-во часов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Изучаемые разделы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7786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 класс базовый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нет</a:t>
                      </a:r>
                      <a:endParaRPr lang="ru-RU" sz="1800" b="1" dirty="0"/>
                    </a:p>
                  </a:txBody>
                  <a:tcPr/>
                </a:tc>
              </a:tr>
              <a:tr h="1519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10 класс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профильный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7/10/18часов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Комбинаторика и вероятность.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Правило умножения. Комбинаторные задачи.  Перестановки и факториалы. Выбор нескольких элементов. Сочетания и размещения. Бином Ньютона. Случайные события и их вероятности.</a:t>
                      </a:r>
                      <a:endParaRPr lang="ru-RU" sz="1600" b="0" dirty="0"/>
                    </a:p>
                  </a:txBody>
                  <a:tcPr/>
                </a:tc>
              </a:tr>
              <a:tr h="1521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11 класс базовый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15 часов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Элементы комбинаторики, статистики и теории вероятностей.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Статистическая</a:t>
                      </a:r>
                      <a:r>
                        <a:rPr lang="ru-RU" sz="1600" b="0" baseline="0" dirty="0" smtClean="0"/>
                        <a:t> обработка данных</a:t>
                      </a:r>
                      <a:r>
                        <a:rPr lang="ru-RU" sz="1600" b="0" dirty="0" smtClean="0"/>
                        <a:t>. Простейшие вероятностные задачи. Сочетания и размещения. Бином Ньютона. Случайные события и их вероятности.</a:t>
                      </a:r>
                      <a:endParaRPr lang="ru-RU" dirty="0"/>
                    </a:p>
                  </a:txBody>
                  <a:tcPr/>
                </a:tc>
              </a:tr>
              <a:tr h="1761695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11 класс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профильный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9/11/13 часов</a:t>
                      </a:r>
                    </a:p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Элементы комбинаторики, статистики и теории вероятностей.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Вероятность и геометрия. Независимые повторения испытаний с двумя исходами. Статистические</a:t>
                      </a:r>
                      <a:r>
                        <a:rPr lang="ru-RU" sz="1600" b="0" baseline="0" dirty="0" smtClean="0"/>
                        <a:t> методы обработки информации. Гауссова кривая. Закон больших чисел.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399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43975" cy="762000"/>
          </a:xfrm>
        </p:spPr>
        <p:txBody>
          <a:bodyPr/>
          <a:lstStyle/>
          <a:p>
            <a:pPr algn="ctr"/>
            <a:r>
              <a:rPr lang="ru-RU" sz="2400" smtClean="0"/>
              <a:t>Распределение часов на изучение темы</a:t>
            </a:r>
            <a:br>
              <a:rPr lang="ru-RU" sz="2400" smtClean="0"/>
            </a:br>
            <a:r>
              <a:rPr lang="ru-RU" sz="2400" smtClean="0"/>
              <a:t> (по УМК А.Г. Мордковича)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11"/>
          <p:cNvSpPr txBox="1">
            <a:spLocks noChangeArrowheads="1"/>
          </p:cNvSpPr>
          <p:nvPr/>
        </p:nvSpPr>
        <p:spPr bwMode="auto">
          <a:xfrm>
            <a:off x="990600" y="228600"/>
            <a:ext cx="7924800" cy="1816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00"/>
                </a:solidFill>
                <a:latin typeface="Calibri" pitchFamily="34" charset="0"/>
              </a:rPr>
              <a:t>Из треугольника АВС случайным образом выбирается точка Х. Найти вероятность того, что она принадлежит треугольнику, вершинами которого являются середины сторон треугольника.</a:t>
            </a:r>
            <a:endParaRPr lang="ru-RU" sz="2800">
              <a:latin typeface="Calibri" pitchFamily="34" charset="0"/>
            </a:endParaRPr>
          </a:p>
        </p:txBody>
      </p:sp>
      <p:graphicFrame>
        <p:nvGraphicFramePr>
          <p:cNvPr id="43010" name="Содержимое 25"/>
          <p:cNvGraphicFramePr>
            <a:graphicFrameLocks noChangeAspect="1"/>
          </p:cNvGraphicFramePr>
          <p:nvPr/>
        </p:nvGraphicFramePr>
        <p:xfrm>
          <a:off x="1371600" y="3276600"/>
          <a:ext cx="3467100" cy="700088"/>
        </p:xfrm>
        <a:graphic>
          <a:graphicData uri="http://schemas.openxmlformats.org/presentationml/2006/ole">
            <p:oleObj spid="_x0000_s15362" name="Формула" r:id="rId3" imgW="1130040" imgH="22860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371600" y="2362200"/>
          <a:ext cx="3530600" cy="722313"/>
        </p:xfrm>
        <a:graphic>
          <a:graphicData uri="http://schemas.openxmlformats.org/presentationml/2006/ole">
            <p:oleObj spid="_x0000_s15363" name="Формула" r:id="rId4" imgW="1117440" imgH="22860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066800" y="4267200"/>
          <a:ext cx="4448175" cy="1362075"/>
        </p:xfrm>
        <a:graphic>
          <a:graphicData uri="http://schemas.openxmlformats.org/presentationml/2006/ole">
            <p:oleObj spid="_x0000_s15364" name="Формула" r:id="rId5" imgW="1409400" imgH="431640" progId="Equation.3">
              <p:embed/>
            </p:oleObj>
          </a:graphicData>
        </a:graphic>
      </p:graphicFrame>
      <p:sp>
        <p:nvSpPr>
          <p:cNvPr id="9" name="Равнобедренный треугольник 8"/>
          <p:cNvSpPr/>
          <p:nvPr/>
        </p:nvSpPr>
        <p:spPr>
          <a:xfrm rot="20714299">
            <a:off x="5435600" y="2825750"/>
            <a:ext cx="2820988" cy="2959100"/>
          </a:xfrm>
          <a:prstGeom prst="triangle">
            <a:avLst>
              <a:gd name="adj" fmla="val 8770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>
            <a:stCxn id="9" idx="1"/>
          </p:cNvCxnSpPr>
          <p:nvPr/>
        </p:nvCxnSpPr>
        <p:spPr>
          <a:xfrm>
            <a:off x="6705600" y="4343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9" idx="5"/>
            <a:endCxn id="9" idx="1"/>
          </p:cNvCxnSpPr>
          <p:nvPr/>
        </p:nvCxnSpPr>
        <p:spPr>
          <a:xfrm flipH="1">
            <a:off x="6678613" y="3989388"/>
            <a:ext cx="1363662" cy="360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5"/>
          </p:cNvCxnSpPr>
          <p:nvPr/>
        </p:nvCxnSpPr>
        <p:spPr>
          <a:xfrm flipH="1">
            <a:off x="7315200" y="3989388"/>
            <a:ext cx="727075" cy="1725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9" idx="1"/>
          </p:cNvCxnSpPr>
          <p:nvPr/>
        </p:nvCxnSpPr>
        <p:spPr>
          <a:xfrm flipH="1" flipV="1">
            <a:off x="6678613" y="4349750"/>
            <a:ext cx="636587" cy="1365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 Box 15"/>
          <p:cNvSpPr txBox="1">
            <a:spLocks noChangeArrowheads="1"/>
          </p:cNvSpPr>
          <p:nvPr/>
        </p:nvSpPr>
        <p:spPr bwMode="auto">
          <a:xfrm>
            <a:off x="5562600" y="60960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15372" name="Text Box 16"/>
          <p:cNvSpPr txBox="1">
            <a:spLocks noChangeArrowheads="1"/>
          </p:cNvSpPr>
          <p:nvPr/>
        </p:nvSpPr>
        <p:spPr bwMode="auto">
          <a:xfrm>
            <a:off x="7391400" y="2057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15373" name="Text Box 17"/>
          <p:cNvSpPr txBox="1">
            <a:spLocks noChangeArrowheads="1"/>
          </p:cNvSpPr>
          <p:nvPr/>
        </p:nvSpPr>
        <p:spPr bwMode="auto">
          <a:xfrm>
            <a:off x="8534400" y="51054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248400" y="4038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М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8077200" y="36576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N</a:t>
            </a:r>
            <a:endParaRPr lang="ru-RU" sz="2400" b="1" i="1"/>
          </a:p>
        </p:txBody>
      </p:sp>
      <p:sp>
        <p:nvSpPr>
          <p:cNvPr id="15376" name="Text Box 14"/>
          <p:cNvSpPr txBox="1">
            <a:spLocks noChangeArrowheads="1"/>
          </p:cNvSpPr>
          <p:nvPr/>
        </p:nvSpPr>
        <p:spPr bwMode="auto">
          <a:xfrm>
            <a:off x="7162800" y="5791200"/>
            <a:ext cx="400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K</a:t>
            </a:r>
            <a:endParaRPr lang="ru-RU" sz="24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>
            <a:spLocks noChangeArrowheads="1"/>
          </p:cNvSpPr>
          <p:nvPr/>
        </p:nvSpPr>
        <p:spPr bwMode="auto">
          <a:xfrm>
            <a:off x="6553200" y="2209800"/>
            <a:ext cx="2160588" cy="2016125"/>
          </a:xfrm>
          <a:prstGeom prst="ellipse">
            <a:avLst/>
          </a:prstGeom>
          <a:solidFill>
            <a:schemeClr val="tx2">
              <a:lumMod val="75000"/>
              <a:alpha val="46000"/>
            </a:schemeClr>
          </a:solidFill>
          <a:ln w="28575" algn="ctr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6553200" y="2209800"/>
            <a:ext cx="2160588" cy="2016125"/>
          </a:xfrm>
          <a:prstGeom prst="rect">
            <a:avLst/>
          </a:prstGeom>
          <a:solidFill>
            <a:schemeClr val="accent1">
              <a:lumMod val="60000"/>
              <a:lumOff val="40000"/>
              <a:alpha val="34000"/>
            </a:schemeClr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Times New Roman" charset="0"/>
            </a:endParaRPr>
          </a:p>
        </p:txBody>
      </p:sp>
      <p:sp>
        <p:nvSpPr>
          <p:cNvPr id="16391" name="TextBox 11"/>
          <p:cNvSpPr txBox="1">
            <a:spLocks noChangeArrowheads="1"/>
          </p:cNvSpPr>
          <p:nvPr/>
        </p:nvSpPr>
        <p:spPr bwMode="auto">
          <a:xfrm>
            <a:off x="1219200" y="152400"/>
            <a:ext cx="7924800" cy="1384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00"/>
                </a:solidFill>
                <a:latin typeface="Calibri" pitchFamily="34" charset="0"/>
              </a:rPr>
              <a:t>Внутри квадрата случайным образом выбирается точка. Найти вероятность того, что эта точка принадлежит вписанному в квадрат кругу.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8" name="Овал 9"/>
          <p:cNvSpPr>
            <a:spLocks noChangeArrowheads="1"/>
          </p:cNvSpPr>
          <p:nvPr/>
        </p:nvSpPr>
        <p:spPr bwMode="auto">
          <a:xfrm>
            <a:off x="7569200" y="3149600"/>
            <a:ext cx="76200" cy="762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 algn="ctr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aphicFrame>
        <p:nvGraphicFramePr>
          <p:cNvPr id="43010" name="Содержимое 25"/>
          <p:cNvGraphicFramePr>
            <a:graphicFrameLocks noChangeAspect="1"/>
          </p:cNvGraphicFramePr>
          <p:nvPr/>
        </p:nvGraphicFramePr>
        <p:xfrm>
          <a:off x="152400" y="2895600"/>
          <a:ext cx="6191250" cy="1014413"/>
        </p:xfrm>
        <a:graphic>
          <a:graphicData uri="http://schemas.openxmlformats.org/presentationml/2006/ole">
            <p:oleObj spid="_x0000_s16386" name="Формула" r:id="rId3" imgW="1625400" imgH="26640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443038" y="1905000"/>
          <a:ext cx="2660650" cy="966788"/>
        </p:xfrm>
        <a:graphic>
          <a:graphicData uri="http://schemas.openxmlformats.org/presentationml/2006/ole">
            <p:oleObj spid="_x0000_s16387" name="Формула" r:id="rId4" imgW="698400" imgH="25380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81000" y="3886200"/>
          <a:ext cx="5689600" cy="1709738"/>
        </p:xfrm>
        <a:graphic>
          <a:graphicData uri="http://schemas.openxmlformats.org/presentationml/2006/ole">
            <p:oleObj spid="_x0000_s16388" name="Формула" r:id="rId5" imgW="15620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Box 11"/>
          <p:cNvSpPr txBox="1">
            <a:spLocks noChangeArrowheads="1"/>
          </p:cNvSpPr>
          <p:nvPr/>
        </p:nvSpPr>
        <p:spPr bwMode="auto">
          <a:xfrm>
            <a:off x="1219200" y="152400"/>
            <a:ext cx="7924800" cy="1816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00"/>
                </a:solidFill>
                <a:latin typeface="Calibri" pitchFamily="34" charset="0"/>
              </a:rPr>
              <a:t>Внутри круга случайным образом выбирается точка. Найти вероятность того, что эта точка принадлежит вписанному в круг правильному шестиугольнику.</a:t>
            </a:r>
            <a:endParaRPr lang="ru-RU" sz="2800">
              <a:latin typeface="Calibri" pitchFamily="34" charset="0"/>
            </a:endParaRPr>
          </a:p>
        </p:txBody>
      </p:sp>
      <p:graphicFrame>
        <p:nvGraphicFramePr>
          <p:cNvPr id="43010" name="Содержимое 25"/>
          <p:cNvGraphicFramePr>
            <a:graphicFrameLocks noChangeAspect="1"/>
          </p:cNvGraphicFramePr>
          <p:nvPr/>
        </p:nvGraphicFramePr>
        <p:xfrm>
          <a:off x="1600200" y="1752600"/>
          <a:ext cx="2951163" cy="1643063"/>
        </p:xfrm>
        <a:graphic>
          <a:graphicData uri="http://schemas.openxmlformats.org/presentationml/2006/ole">
            <p:oleObj spid="_x0000_s17410" name="Формула" r:id="rId3" imgW="774360" imgH="43164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609600" y="3352800"/>
          <a:ext cx="4800600" cy="966788"/>
        </p:xfrm>
        <a:graphic>
          <a:graphicData uri="http://schemas.openxmlformats.org/presentationml/2006/ole">
            <p:oleObj spid="_x0000_s17411" name="Формула" r:id="rId4" imgW="1104840" imgH="25380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685800" y="4572000"/>
          <a:ext cx="7446963" cy="1755775"/>
        </p:xfrm>
        <a:graphic>
          <a:graphicData uri="http://schemas.openxmlformats.org/presentationml/2006/ole">
            <p:oleObj spid="_x0000_s17412" name="Формула" r:id="rId5" imgW="2044440" imgH="482400" progId="Equation.3">
              <p:embed/>
            </p:oleObj>
          </a:graphicData>
        </a:graphic>
      </p:graphicFrame>
      <p:sp>
        <p:nvSpPr>
          <p:cNvPr id="9" name="Шестиугольник 8"/>
          <p:cNvSpPr>
            <a:spLocks noChangeArrowheads="1"/>
          </p:cNvSpPr>
          <p:nvPr/>
        </p:nvSpPr>
        <p:spPr bwMode="auto">
          <a:xfrm>
            <a:off x="6400800" y="2133600"/>
            <a:ext cx="2016125" cy="1727200"/>
          </a:xfrm>
          <a:prstGeom prst="hexagon">
            <a:avLst>
              <a:gd name="adj" fmla="val 27577"/>
              <a:gd name="vf" fmla="val 115470"/>
            </a:avLst>
          </a:prstGeom>
          <a:solidFill>
            <a:schemeClr val="tx2">
              <a:lumMod val="75000"/>
              <a:alpha val="45000"/>
            </a:schemeClr>
          </a:solidFill>
          <a:ln w="57150" algn="ctr">
            <a:solidFill>
              <a:schemeClr val="tx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Овал 9"/>
          <p:cNvSpPr>
            <a:spLocks noChangeArrowheads="1"/>
          </p:cNvSpPr>
          <p:nvPr/>
        </p:nvSpPr>
        <p:spPr bwMode="auto">
          <a:xfrm>
            <a:off x="6400800" y="1981200"/>
            <a:ext cx="2016125" cy="2016125"/>
          </a:xfrm>
          <a:prstGeom prst="ellipse">
            <a:avLst/>
          </a:prstGeom>
          <a:solidFill>
            <a:schemeClr val="accent1">
              <a:lumMod val="60000"/>
              <a:lumOff val="40000"/>
              <a:alpha val="40000"/>
            </a:schemeClr>
          </a:solidFill>
          <a:ln w="38100" algn="ctr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16" name="Овал 9"/>
          <p:cNvSpPr>
            <a:spLocks noChangeArrowheads="1"/>
          </p:cNvSpPr>
          <p:nvPr/>
        </p:nvSpPr>
        <p:spPr bwMode="auto">
          <a:xfrm>
            <a:off x="7413625" y="2994025"/>
            <a:ext cx="53975" cy="53975"/>
          </a:xfrm>
          <a:prstGeom prst="ellipse">
            <a:avLst/>
          </a:prstGeom>
          <a:solidFill>
            <a:srgbClr val="0070C0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Геометрическая вероятность.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457200" y="2057400"/>
            <a:ext cx="8280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j-lt"/>
              </a:rPr>
              <a:t>Вероятность того, что наугад выбранная точка фигуры </a:t>
            </a:r>
            <a:r>
              <a:rPr lang="en-US" sz="2400" b="1" dirty="0">
                <a:latin typeface="+mj-lt"/>
              </a:rPr>
              <a:t>F</a:t>
            </a:r>
            <a:r>
              <a:rPr lang="ru-RU" sz="2400" b="1" dirty="0">
                <a:latin typeface="+mj-lt"/>
              </a:rPr>
              <a:t> в пространстве попадет в некоторую фигуру </a:t>
            </a:r>
            <a:r>
              <a:rPr lang="en-US" sz="2400" b="1" dirty="0">
                <a:latin typeface="+mj-lt"/>
              </a:rPr>
              <a:t>G</a:t>
            </a:r>
            <a:r>
              <a:rPr lang="ru-RU" sz="2400" b="1" dirty="0">
                <a:latin typeface="+mj-lt"/>
              </a:rPr>
              <a:t>, содержащейся в фигуре </a:t>
            </a:r>
            <a:r>
              <a:rPr lang="en-US" sz="2400" b="1" dirty="0">
                <a:latin typeface="+mj-lt"/>
              </a:rPr>
              <a:t>F</a:t>
            </a:r>
            <a:r>
              <a:rPr lang="ru-RU" sz="2400" b="1" dirty="0">
                <a:latin typeface="+mj-lt"/>
              </a:rPr>
              <a:t>,</a:t>
            </a:r>
            <a:r>
              <a:rPr lang="en-US" sz="2400" b="1" dirty="0">
                <a:latin typeface="+mj-lt"/>
              </a:rPr>
              <a:t> </a:t>
            </a:r>
            <a:r>
              <a:rPr lang="ru-RU" sz="2400" b="1" dirty="0">
                <a:latin typeface="+mj-lt"/>
              </a:rPr>
              <a:t>равна отношению объема фигуры </a:t>
            </a:r>
            <a:r>
              <a:rPr lang="en-US" sz="2400" b="1" dirty="0">
                <a:latin typeface="+mj-lt"/>
              </a:rPr>
              <a:t>G</a:t>
            </a:r>
            <a:endParaRPr lang="ru-RU" sz="2400" b="1" dirty="0">
              <a:latin typeface="+mj-lt"/>
            </a:endParaRPr>
          </a:p>
          <a:p>
            <a:pPr algn="ctr">
              <a:defRPr/>
            </a:pPr>
            <a:r>
              <a:rPr lang="ru-RU" sz="2400" b="1" dirty="0">
                <a:latin typeface="+mj-lt"/>
              </a:rPr>
              <a:t>к объему фигуры </a:t>
            </a:r>
            <a:r>
              <a:rPr lang="en-US" sz="2400" b="1" dirty="0">
                <a:latin typeface="+mj-lt"/>
              </a:rPr>
              <a:t>F</a:t>
            </a:r>
            <a:r>
              <a:rPr lang="ru-RU" sz="2400" b="1" dirty="0">
                <a:latin typeface="+mj-lt"/>
              </a:rPr>
              <a:t>.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302000" y="4191000"/>
          <a:ext cx="2828925" cy="1747838"/>
        </p:xfrm>
        <a:graphic>
          <a:graphicData uri="http://schemas.openxmlformats.org/presentationml/2006/ole">
            <p:oleObj spid="_x0000_s18434" name="Формула" r:id="rId3" imgW="698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90706" y="2362871"/>
            <a:ext cx="2209800" cy="3528803"/>
            <a:chOff x="2099" y="1530"/>
            <a:chExt cx="1543" cy="2273"/>
          </a:xfrm>
          <a:solidFill>
            <a:schemeClr val="accent1">
              <a:alpha val="55000"/>
            </a:schemeClr>
          </a:solidFill>
        </p:grpSpPr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2099" y="1530"/>
              <a:ext cx="1543" cy="2042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51000"/>
              </a:schemeClr>
            </a:solidFill>
            <a:ln w="9525">
              <a:solidFill>
                <a:schemeClr val="tx1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099" y="3395"/>
              <a:ext cx="1542" cy="40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2" name="Заголовок 4"/>
          <p:cNvSpPr>
            <a:spLocks noGrp="1"/>
          </p:cNvSpPr>
          <p:nvPr>
            <p:ph type="title"/>
          </p:nvPr>
        </p:nvSpPr>
        <p:spPr>
          <a:xfrm>
            <a:off x="1371600" y="0"/>
            <a:ext cx="7412038" cy="190500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Основание конуса совпадает с основанием цилиндра, а вершина находится в центре другого основания цилиндра. Какова вероятность того, что выбранная наугад внутри цилиндра точка принадлежит конусу?</a:t>
            </a:r>
          </a:p>
        </p:txBody>
      </p:sp>
      <p:sp>
        <p:nvSpPr>
          <p:cNvPr id="8" name="Овал 7"/>
          <p:cNvSpPr/>
          <p:nvPr/>
        </p:nvSpPr>
        <p:spPr>
          <a:xfrm>
            <a:off x="5791200" y="5257800"/>
            <a:ext cx="2214563" cy="647700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>
            <a:stCxn id="22" idx="4"/>
          </p:cNvCxnSpPr>
          <p:nvPr/>
        </p:nvCxnSpPr>
        <p:spPr>
          <a:xfrm>
            <a:off x="6896100" y="2438400"/>
            <a:ext cx="38100" cy="31242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858000" y="2362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074" name="Содержимое 25"/>
          <p:cNvGraphicFramePr>
            <a:graphicFrameLocks noChangeAspect="1"/>
          </p:cNvGraphicFramePr>
          <p:nvPr>
            <p:ph idx="1"/>
          </p:nvPr>
        </p:nvGraphicFramePr>
        <p:xfrm>
          <a:off x="1905000" y="1981200"/>
          <a:ext cx="3048000" cy="919163"/>
        </p:xfrm>
        <a:graphic>
          <a:graphicData uri="http://schemas.openxmlformats.org/presentationml/2006/ole">
            <p:oleObj spid="_x0000_s19458" name="Формула" r:id="rId3" imgW="799920" imgH="2412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981200" y="2819400"/>
          <a:ext cx="3330575" cy="1431925"/>
        </p:xfrm>
        <a:graphic>
          <a:graphicData uri="http://schemas.openxmlformats.org/presentationml/2006/ole">
            <p:oleObj spid="_x0000_s19459" name="Формула" r:id="rId4" imgW="914400" imgH="3934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65225" y="4343400"/>
          <a:ext cx="4394200" cy="1616075"/>
        </p:xfrm>
        <a:graphic>
          <a:graphicData uri="http://schemas.openxmlformats.org/presentationml/2006/ole">
            <p:oleObj spid="_x0000_s19460" name="Формула" r:id="rId5" imgW="1206360" imgH="444240" progId="Equation.3">
              <p:embed/>
            </p:oleObj>
          </a:graphicData>
        </a:graphic>
      </p:graphicFrame>
      <p:sp>
        <p:nvSpPr>
          <p:cNvPr id="7" name="Цилиндр 6"/>
          <p:cNvSpPr/>
          <p:nvPr/>
        </p:nvSpPr>
        <p:spPr>
          <a:xfrm>
            <a:off x="5791200" y="2133600"/>
            <a:ext cx="2214563" cy="3786188"/>
          </a:xfrm>
          <a:prstGeom prst="can">
            <a:avLst>
              <a:gd name="adj" fmla="val 26032"/>
            </a:avLst>
          </a:prstGeom>
          <a:solidFill>
            <a:schemeClr val="accent2">
              <a:alpha val="4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 rot="598018">
            <a:off x="4767263" y="2486025"/>
            <a:ext cx="3786187" cy="3643313"/>
          </a:xfrm>
          <a:prstGeom prst="ellipse">
            <a:avLst/>
          </a:prstGeom>
          <a:solidFill>
            <a:schemeClr val="accent5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6" name="Заголовок 3"/>
          <p:cNvSpPr>
            <a:spLocks noGrp="1"/>
          </p:cNvSpPr>
          <p:nvPr>
            <p:ph type="title"/>
          </p:nvPr>
        </p:nvSpPr>
        <p:spPr>
          <a:xfrm>
            <a:off x="1295400" y="0"/>
            <a:ext cx="7362825" cy="1752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В куб вписан шар. 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smtClean="0">
                <a:solidFill>
                  <a:schemeClr val="tx1"/>
                </a:solidFill>
              </a:rPr>
              <a:t>Какова вероятность того, что выбранная наугад внутри куба точка принадлежит шару?</a:t>
            </a:r>
            <a:endParaRPr lang="ru-RU" sz="2400" smtClean="0"/>
          </a:p>
        </p:txBody>
      </p:sp>
      <p:sp>
        <p:nvSpPr>
          <p:cNvPr id="5" name="Куб 4"/>
          <p:cNvSpPr/>
          <p:nvPr/>
        </p:nvSpPr>
        <p:spPr>
          <a:xfrm>
            <a:off x="4267200" y="2057400"/>
            <a:ext cx="4714875" cy="4572000"/>
          </a:xfrm>
          <a:prstGeom prst="cube">
            <a:avLst/>
          </a:prstGeom>
          <a:solidFill>
            <a:schemeClr val="accent2">
              <a:alpha val="48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3696494" y="3771106"/>
            <a:ext cx="3429000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267200" y="5486400"/>
            <a:ext cx="1143000" cy="114300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5410200" y="5486400"/>
            <a:ext cx="3571875" cy="1588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6267450" y="2474913"/>
            <a:ext cx="857250" cy="3675062"/>
          </a:xfrm>
          <a:prstGeom prst="ellipse">
            <a:avLst/>
          </a:prstGeom>
          <a:noFill/>
          <a:ln w="190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 rot="5400000">
            <a:off x="6284913" y="2486025"/>
            <a:ext cx="785812" cy="3786188"/>
          </a:xfrm>
          <a:prstGeom prst="ellipse">
            <a:avLst/>
          </a:prstGeom>
          <a:noFill/>
          <a:ln w="190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481763" y="2486025"/>
            <a:ext cx="142875" cy="142875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767513" y="5986463"/>
            <a:ext cx="142875" cy="142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196013" y="4700588"/>
            <a:ext cx="142875" cy="142875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053263" y="3914775"/>
            <a:ext cx="142875" cy="142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8410575" y="4414838"/>
            <a:ext cx="142875" cy="142875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767263" y="4200525"/>
            <a:ext cx="142875" cy="142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4098" name="Содержимое 25"/>
          <p:cNvGraphicFramePr>
            <a:graphicFrameLocks noChangeAspect="1"/>
          </p:cNvGraphicFramePr>
          <p:nvPr/>
        </p:nvGraphicFramePr>
        <p:xfrm>
          <a:off x="457200" y="2743200"/>
          <a:ext cx="3563938" cy="1447800"/>
        </p:xfrm>
        <a:graphic>
          <a:graphicData uri="http://schemas.openxmlformats.org/presentationml/2006/ole">
            <p:oleObj spid="_x0000_s20482" name="Формула" r:id="rId4" imgW="698400" imgH="393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66713" y="4230688"/>
          <a:ext cx="3254375" cy="1368425"/>
        </p:xfrm>
        <a:graphic>
          <a:graphicData uri="http://schemas.openxmlformats.org/presentationml/2006/ole">
            <p:oleObj spid="_x0000_s20483" name="Формула" r:id="rId5" imgW="1180800" imgH="4316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28600" y="1905000"/>
          <a:ext cx="4267200" cy="844550"/>
        </p:xfrm>
        <a:graphic>
          <a:graphicData uri="http://schemas.openxmlformats.org/presentationml/2006/ole">
            <p:oleObj spid="_x0000_s20484" name="Формула" r:id="rId6" imgW="1358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Заголовок 3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752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В шар радиуса </a:t>
            </a:r>
            <a:r>
              <a:rPr lang="en-US" sz="2400" smtClean="0">
                <a:solidFill>
                  <a:schemeClr val="tx1"/>
                </a:solidFill>
              </a:rPr>
              <a:t>R</a:t>
            </a:r>
            <a:r>
              <a:rPr lang="ru-RU" sz="2400" smtClean="0">
                <a:solidFill>
                  <a:schemeClr val="tx1"/>
                </a:solidFill>
              </a:rPr>
              <a:t> = 5 вписан цилиндр, радиус основания которого </a:t>
            </a:r>
            <a:r>
              <a:rPr lang="en-US" sz="2400" smtClean="0">
                <a:solidFill>
                  <a:schemeClr val="tx1"/>
                </a:solidFill>
              </a:rPr>
              <a:t>r</a:t>
            </a:r>
            <a:r>
              <a:rPr lang="ru-RU" sz="2400" smtClean="0">
                <a:solidFill>
                  <a:schemeClr val="tx1"/>
                </a:solidFill>
              </a:rPr>
              <a:t> = 3. 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smtClean="0">
                <a:solidFill>
                  <a:schemeClr val="tx1"/>
                </a:solidFill>
              </a:rPr>
              <a:t>Какова вероятность того, что выбранная наугад внутри шара точка принадлежит цилиндру?</a:t>
            </a:r>
            <a:endParaRPr lang="ru-RU" sz="2400" smtClean="0"/>
          </a:p>
        </p:txBody>
      </p:sp>
      <p:sp>
        <p:nvSpPr>
          <p:cNvPr id="19" name="Овал 18"/>
          <p:cNvSpPr/>
          <p:nvPr/>
        </p:nvSpPr>
        <p:spPr>
          <a:xfrm rot="5400000">
            <a:off x="6286500" y="985838"/>
            <a:ext cx="714375" cy="3286125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643688" y="6200775"/>
            <a:ext cx="142875" cy="142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715250" y="2843213"/>
            <a:ext cx="142875" cy="142875"/>
          </a:xfrm>
          <a:prstGeom prst="ellipse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643688" y="4414838"/>
            <a:ext cx="142875" cy="142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643688" y="2628900"/>
            <a:ext cx="142875" cy="142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 rot="5400000">
            <a:off x="6286500" y="4557713"/>
            <a:ext cx="714375" cy="3286125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6497638" y="4384675"/>
            <a:ext cx="3586162" cy="793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221038" y="4384675"/>
            <a:ext cx="3586162" cy="793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926013" y="4489450"/>
            <a:ext cx="3586162" cy="7938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6461919" y="3167856"/>
            <a:ext cx="1577975" cy="1071563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2" idx="1"/>
            <a:endCxn id="25" idx="7"/>
          </p:cNvCxnSpPr>
          <p:nvPr/>
        </p:nvCxnSpPr>
        <p:spPr>
          <a:xfrm rot="16200000" flipV="1">
            <a:off x="7143751" y="2271712"/>
            <a:ext cx="214312" cy="969963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715125" y="2700338"/>
            <a:ext cx="214313" cy="2143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143375" y="1985963"/>
            <a:ext cx="5000625" cy="4872037"/>
          </a:xfrm>
          <a:prstGeom prst="ellipse">
            <a:avLst/>
          </a:prstGeom>
          <a:solidFill>
            <a:schemeClr val="accent2">
              <a:alpha val="36000"/>
            </a:schemeClr>
          </a:solidFill>
          <a:ln w="28575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25" name="TextBox 26"/>
          <p:cNvSpPr txBox="1">
            <a:spLocks noChangeArrowheads="1"/>
          </p:cNvSpPr>
          <p:nvPr/>
        </p:nvSpPr>
        <p:spPr bwMode="auto">
          <a:xfrm>
            <a:off x="7267575" y="3586163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R</a:t>
            </a:r>
            <a:endParaRPr lang="ru-RU" sz="2400"/>
          </a:p>
        </p:txBody>
      </p:sp>
      <p:sp>
        <p:nvSpPr>
          <p:cNvPr id="21526" name="TextBox 27"/>
          <p:cNvSpPr txBox="1">
            <a:spLocks noChangeArrowheads="1"/>
          </p:cNvSpPr>
          <p:nvPr/>
        </p:nvSpPr>
        <p:spPr bwMode="auto">
          <a:xfrm>
            <a:off x="7267575" y="2366963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r</a:t>
            </a:r>
            <a:endParaRPr lang="ru-RU" sz="2400"/>
          </a:p>
        </p:txBody>
      </p:sp>
      <p:graphicFrame>
        <p:nvGraphicFramePr>
          <p:cNvPr id="5122" name="Содержимое 25"/>
          <p:cNvGraphicFramePr>
            <a:graphicFrameLocks noChangeAspect="1"/>
          </p:cNvGraphicFramePr>
          <p:nvPr/>
        </p:nvGraphicFramePr>
        <p:xfrm>
          <a:off x="193675" y="2133600"/>
          <a:ext cx="4640263" cy="762000"/>
        </p:xfrm>
        <a:graphic>
          <a:graphicData uri="http://schemas.openxmlformats.org/presentationml/2006/ole">
            <p:oleObj spid="_x0000_s21506" name="Формула" r:id="rId4" imgW="1866600" imgH="29196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990600" y="2895600"/>
          <a:ext cx="1617663" cy="609600"/>
        </p:xfrm>
        <a:graphic>
          <a:graphicData uri="http://schemas.openxmlformats.org/presentationml/2006/ole">
            <p:oleObj spid="_x0000_s21507" name="Формула" r:id="rId5" imgW="672840" imgH="2412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914400" y="3429000"/>
          <a:ext cx="2286000" cy="928688"/>
        </p:xfrm>
        <a:graphic>
          <a:graphicData uri="http://schemas.openxmlformats.org/presentationml/2006/ole">
            <p:oleObj spid="_x0000_s21508" name="Формула" r:id="rId6" imgW="698400" imgH="39348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990600" y="4419600"/>
          <a:ext cx="2057400" cy="990600"/>
        </p:xfrm>
        <a:graphic>
          <a:graphicData uri="http://schemas.openxmlformats.org/presentationml/2006/ole">
            <p:oleObj spid="_x0000_s21509" name="Формула" r:id="rId7" imgW="711000" imgH="39348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28600" y="5257800"/>
          <a:ext cx="3989388" cy="1257300"/>
        </p:xfrm>
        <a:graphic>
          <a:graphicData uri="http://schemas.openxmlformats.org/presentationml/2006/ole">
            <p:oleObj spid="_x0000_s21510" name="Формула" r:id="rId8" imgW="1447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793038" cy="623888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Литература</a:t>
            </a: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59488"/>
          </a:xfrm>
          <a:solidFill>
            <a:schemeClr val="bg1"/>
          </a:solidFill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1800" dirty="0" smtClean="0"/>
              <a:t>Программы. Математика 5-6 классы. Алгебра 7-9 классы. Алгебра и начала анализа 10-11 классы./ авт.-сост. И. И. Зубарева, А. Г. Мордкович. - М.: Мнемозина, 2009.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1800" dirty="0" smtClean="0"/>
              <a:t>Теория вероятностей и статистика/ Ю. Н. Тюрин, А. А. Макаров, И. Р. Высоцкий, И. В. Ященко. – М. МНЦМО: АО «Московские учебники», 2004.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1800" dirty="0" smtClean="0"/>
              <a:t>Математика  5 класс: Учебник для общеобразовательных учреждений./ И. И. Зубарева, А. Г. Мордкович. - М.: Мнемозина, 2004.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1800" dirty="0" smtClean="0"/>
              <a:t>Математика  6 класс: Учебник для общеобразовательных учреждений./ И. И. Зубарева, А. Г. Мордкович. - М.: Мнемозина, 2005.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1800" dirty="0" smtClean="0"/>
              <a:t>Алгебра 9 класс : Учебник для общеобразовательных учреждений. / А. Г. Мордкович. - М.: Мнемозина, 2009.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1800" dirty="0" smtClean="0"/>
              <a:t>Алгебра и начала математического анализа 10 класс : Учебник для общеобразовательных учреждений (профильный уровень) / А. Г. Мордкович, П.В. Семенов - М.: Мнемозина, 2010.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1800" dirty="0" smtClean="0"/>
              <a:t>Алгебра и начала математического анализа 11 класс : Учебник для общеобразовательных учреждений (профильный уровень) / А. Г. Мордкович, П.В. Семенов - М.: Мнемозина, 2010.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1800" dirty="0" smtClean="0"/>
              <a:t>Лекции «Вероятность и статистика в курсе математики общеобразовательной школы»./ </a:t>
            </a:r>
            <a:r>
              <a:rPr lang="ru-RU" sz="1800" dirty="0" err="1" smtClean="0"/>
              <a:t>Бунимович</a:t>
            </a:r>
            <a:r>
              <a:rPr lang="ru-RU" sz="1800" dirty="0" smtClean="0"/>
              <a:t> Е.А., </a:t>
            </a:r>
            <a:r>
              <a:rPr lang="ru-RU" sz="1800" dirty="0" err="1" smtClean="0"/>
              <a:t>Булычев</a:t>
            </a:r>
            <a:r>
              <a:rPr lang="ru-RU" sz="1800" dirty="0" smtClean="0"/>
              <a:t> В.А. - М. «Первое сентября», 2005.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1800" dirty="0" err="1" smtClean="0"/>
              <a:t>Бунимович</a:t>
            </a:r>
            <a:r>
              <a:rPr lang="ru-RU" sz="1800" dirty="0" smtClean="0"/>
              <a:t>  Е.А., Суворова  С.Б. методические указания к теме «Статистические исследования», журнал «Математика в школе» №3, 2003 г.</a:t>
            </a:r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mtClean="0"/>
              <a:t>Введение в вероятность</a:t>
            </a:r>
          </a:p>
        </p:txBody>
      </p:sp>
      <p:sp>
        <p:nvSpPr>
          <p:cNvPr id="87042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События.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793038" cy="1462088"/>
          </a:xfrm>
        </p:spPr>
        <p:txBody>
          <a:bodyPr/>
          <a:lstStyle/>
          <a:p>
            <a:pPr algn="ctr" eaLnBrk="1" hangingPunct="1"/>
            <a:r>
              <a:rPr lang="ru-RU" sz="5400" smtClean="0"/>
              <a:t>Определения.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52400" y="2060575"/>
            <a:ext cx="8839200" cy="102552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   Событие, которое в данном опыте обязательно</a:t>
            </a:r>
          </a:p>
          <a:p>
            <a:r>
              <a:rPr lang="ru-RU" sz="2800"/>
              <a:t>произойдет, называют </a:t>
            </a:r>
            <a:r>
              <a:rPr lang="ru-RU" sz="2800" b="1" i="1">
                <a:solidFill>
                  <a:schemeClr val="hlink"/>
                </a:solidFill>
              </a:rPr>
              <a:t>достоверным </a:t>
            </a:r>
            <a:r>
              <a:rPr lang="ru-RU" sz="2800" b="1" i="1"/>
              <a:t>событием</a:t>
            </a:r>
            <a:r>
              <a:rPr lang="ru-RU" sz="3200"/>
              <a:t>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50825" y="3357563"/>
            <a:ext cx="8380413" cy="9652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   Событие, которое в данном опыте произойти</a:t>
            </a:r>
          </a:p>
          <a:p>
            <a:r>
              <a:rPr lang="ru-RU" sz="2800"/>
              <a:t>не может, называют </a:t>
            </a:r>
            <a:r>
              <a:rPr lang="ru-RU" sz="2800" b="1" i="1">
                <a:solidFill>
                  <a:srgbClr val="0000FF"/>
                </a:solidFill>
              </a:rPr>
              <a:t>невозможным</a:t>
            </a:r>
            <a:r>
              <a:rPr lang="ru-RU" sz="2800" b="1" i="1"/>
              <a:t> событием</a:t>
            </a:r>
            <a:r>
              <a:rPr lang="ru-RU" sz="2800"/>
              <a:t>.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50825" y="4508500"/>
            <a:ext cx="8353425" cy="1392238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   Событие, которое в данном опыте может произойти, а может не произойти, называют</a:t>
            </a:r>
          </a:p>
          <a:p>
            <a:r>
              <a:rPr lang="ru-RU" sz="2800" b="1" i="1">
                <a:solidFill>
                  <a:srgbClr val="EEC100"/>
                </a:solidFill>
              </a:rPr>
              <a:t>случайным </a:t>
            </a:r>
            <a:r>
              <a:rPr lang="ru-RU" sz="2800" b="1" i="1"/>
              <a:t>событием</a:t>
            </a:r>
            <a:r>
              <a:rPr lang="ru-RU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  <p:bldP spid="47108" grpId="0" animBg="1"/>
      <p:bldP spid="471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14"/>
          <p:cNvSpPr>
            <a:spLocks noChangeArrowheads="1"/>
          </p:cNvSpPr>
          <p:nvPr/>
        </p:nvSpPr>
        <p:spPr bwMode="auto">
          <a:xfrm>
            <a:off x="4419600" y="5105400"/>
            <a:ext cx="1728788" cy="1584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4" name="Oval 39"/>
          <p:cNvSpPr>
            <a:spLocks noChangeArrowheads="1"/>
          </p:cNvSpPr>
          <p:nvPr/>
        </p:nvSpPr>
        <p:spPr bwMode="auto">
          <a:xfrm>
            <a:off x="5334000" y="6248400"/>
            <a:ext cx="431800" cy="431800"/>
          </a:xfrm>
          <a:prstGeom prst="ellipse">
            <a:avLst/>
          </a:prstGeom>
          <a:solidFill>
            <a:srgbClr val="FB6E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Rectangle 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93038" cy="1462088"/>
          </a:xfrm>
        </p:spPr>
        <p:txBody>
          <a:bodyPr/>
          <a:lstStyle/>
          <a:p>
            <a:pPr algn="ctr" eaLnBrk="1" hangingPunct="1"/>
            <a:r>
              <a:rPr lang="ru-RU" smtClean="0"/>
              <a:t>Упражнение.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2057400"/>
            <a:ext cx="85344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        </a:t>
            </a:r>
            <a:r>
              <a:rPr lang="ru-RU" sz="2000" b="1" smtClean="0"/>
              <a:t>В двух урнах имеется по семь шаров, в каждой –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 семи различных цветов: красного, оранжевого, желтого,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зеленого, голубого, синего, фиолетового. Из каждой урны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 одновременно вынимают по одному шару.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 Охарактеризуйте событие, о котором идет речь, как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chemeClr val="hlink"/>
                </a:solidFill>
              </a:rPr>
              <a:t>достоверное</a:t>
            </a:r>
            <a:r>
              <a:rPr lang="ru-RU" sz="2000" b="1" smtClean="0"/>
              <a:t>, </a:t>
            </a:r>
            <a:r>
              <a:rPr lang="ru-RU" sz="2000" b="1" smtClean="0">
                <a:solidFill>
                  <a:srgbClr val="0000FF"/>
                </a:solidFill>
              </a:rPr>
              <a:t>невозможное</a:t>
            </a:r>
            <a:r>
              <a:rPr lang="ru-RU" sz="2000" b="1" smtClean="0"/>
              <a:t> или </a:t>
            </a:r>
            <a:r>
              <a:rPr lang="ru-RU" sz="2000" b="1" smtClean="0">
                <a:solidFill>
                  <a:srgbClr val="EEC100"/>
                </a:solidFill>
              </a:rPr>
              <a:t>случайное</a:t>
            </a:r>
            <a:r>
              <a:rPr lang="ru-RU" sz="2000" b="1" smtClean="0"/>
              <a:t>. 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28600" y="40386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 </a:t>
            </a:r>
            <a:r>
              <a:rPr lang="ru-RU" sz="2000" b="1" dirty="0"/>
              <a:t>а) вынутые шары одного цвета</a:t>
            </a:r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2057400" y="5105400"/>
            <a:ext cx="1728788" cy="15843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Oval 6"/>
          <p:cNvSpPr>
            <a:spLocks noChangeArrowheads="1"/>
          </p:cNvSpPr>
          <p:nvPr/>
        </p:nvSpPr>
        <p:spPr bwMode="auto">
          <a:xfrm>
            <a:off x="2039938" y="4930775"/>
            <a:ext cx="1728787" cy="287338"/>
          </a:xfrm>
          <a:prstGeom prst="ellipse">
            <a:avLst/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2362200" y="5867400"/>
            <a:ext cx="431800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1" name="Oval 8"/>
          <p:cNvSpPr>
            <a:spLocks noChangeArrowheads="1"/>
          </p:cNvSpPr>
          <p:nvPr/>
        </p:nvSpPr>
        <p:spPr bwMode="auto">
          <a:xfrm>
            <a:off x="3048000" y="5867400"/>
            <a:ext cx="431800" cy="4318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2" name="Oval 9"/>
          <p:cNvSpPr>
            <a:spLocks noChangeArrowheads="1"/>
          </p:cNvSpPr>
          <p:nvPr/>
        </p:nvSpPr>
        <p:spPr bwMode="auto">
          <a:xfrm>
            <a:off x="2895600" y="60198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3" name="Oval 10"/>
          <p:cNvSpPr>
            <a:spLocks noChangeArrowheads="1"/>
          </p:cNvSpPr>
          <p:nvPr/>
        </p:nvSpPr>
        <p:spPr bwMode="auto">
          <a:xfrm>
            <a:off x="2971800" y="6248400"/>
            <a:ext cx="431800" cy="431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4" name="Oval 11"/>
          <p:cNvSpPr>
            <a:spLocks noChangeArrowheads="1"/>
          </p:cNvSpPr>
          <p:nvPr/>
        </p:nvSpPr>
        <p:spPr bwMode="auto">
          <a:xfrm>
            <a:off x="2438400" y="6248400"/>
            <a:ext cx="431800" cy="4318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2667000" y="5791200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6" name="Oval 15"/>
          <p:cNvSpPr>
            <a:spLocks noChangeArrowheads="1"/>
          </p:cNvSpPr>
          <p:nvPr/>
        </p:nvSpPr>
        <p:spPr bwMode="auto">
          <a:xfrm>
            <a:off x="4419600" y="4960938"/>
            <a:ext cx="1728788" cy="287337"/>
          </a:xfrm>
          <a:prstGeom prst="ellipse">
            <a:avLst/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7" name="Oval 16"/>
          <p:cNvSpPr>
            <a:spLocks noChangeArrowheads="1"/>
          </p:cNvSpPr>
          <p:nvPr/>
        </p:nvSpPr>
        <p:spPr bwMode="auto">
          <a:xfrm>
            <a:off x="4800600" y="6248400"/>
            <a:ext cx="431800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8" name="Oval 17"/>
          <p:cNvSpPr>
            <a:spLocks noChangeArrowheads="1"/>
          </p:cNvSpPr>
          <p:nvPr/>
        </p:nvSpPr>
        <p:spPr bwMode="auto">
          <a:xfrm>
            <a:off x="5427663" y="5897563"/>
            <a:ext cx="431800" cy="431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9" name="Oval 18"/>
          <p:cNvSpPr>
            <a:spLocks noChangeArrowheads="1"/>
          </p:cNvSpPr>
          <p:nvPr/>
        </p:nvSpPr>
        <p:spPr bwMode="auto">
          <a:xfrm>
            <a:off x="5029200" y="5867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5029200" y="6248400"/>
            <a:ext cx="431800" cy="431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1" name="Oval 21"/>
          <p:cNvSpPr>
            <a:spLocks noChangeArrowheads="1"/>
          </p:cNvSpPr>
          <p:nvPr/>
        </p:nvSpPr>
        <p:spPr bwMode="auto">
          <a:xfrm>
            <a:off x="4724400" y="5867400"/>
            <a:ext cx="431800" cy="431800"/>
          </a:xfrm>
          <a:prstGeom prst="ellipse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72" name="Oval 22"/>
          <p:cNvSpPr>
            <a:spLocks noChangeArrowheads="1"/>
          </p:cNvSpPr>
          <p:nvPr/>
        </p:nvSpPr>
        <p:spPr bwMode="auto">
          <a:xfrm>
            <a:off x="5181600" y="5867400"/>
            <a:ext cx="431800" cy="4318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457200" y="4419600"/>
            <a:ext cx="754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 </a:t>
            </a:r>
            <a:r>
              <a:rPr lang="ru-RU" sz="2000" b="1" dirty="0"/>
              <a:t>б) вынутые шары разных цветов</a:t>
            </a: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685800" y="47244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 </a:t>
            </a:r>
            <a:r>
              <a:rPr lang="ru-RU" sz="2000" b="1" dirty="0"/>
              <a:t>в) вынуты красный и белый шары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914400" y="51054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/>
              <a:t> </a:t>
            </a:r>
            <a:r>
              <a:rPr lang="ru-RU" sz="2000" b="1" dirty="0"/>
              <a:t>г) каждый шар окрашен в один из семи цветов радуги</a:t>
            </a:r>
          </a:p>
        </p:txBody>
      </p:sp>
      <p:sp>
        <p:nvSpPr>
          <p:cNvPr id="23576" name="Oval 39"/>
          <p:cNvSpPr>
            <a:spLocks noChangeArrowheads="1"/>
          </p:cNvSpPr>
          <p:nvPr/>
        </p:nvSpPr>
        <p:spPr bwMode="auto">
          <a:xfrm>
            <a:off x="2687638" y="6227763"/>
            <a:ext cx="431800" cy="431800"/>
          </a:xfrm>
          <a:prstGeom prst="ellipse">
            <a:avLst/>
          </a:prstGeom>
          <a:solidFill>
            <a:srgbClr val="FB6E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7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8" grpId="1"/>
      <p:bldP spid="77828" grpId="2"/>
      <p:bldP spid="77847" grpId="0" build="allAtOnce"/>
      <p:bldP spid="77847" grpId="1" build="allAtOnce"/>
      <p:bldP spid="77848" grpId="0"/>
      <p:bldP spid="77848" grpId="1"/>
      <p:bldP spid="77848" grpId="2"/>
      <p:bldP spid="77849" grpId="0"/>
      <p:bldP spid="7784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93037" cy="12192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Задача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0" y="129540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</a:rPr>
              <a:t>пыт </a:t>
            </a:r>
            <a:r>
              <a:rPr lang="ru-RU" sz="2800" b="1" dirty="0">
                <a:latin typeface="Times New Roman" pitchFamily="18" charset="0"/>
              </a:rPr>
              <a:t>состоит в том, что из интервала</a:t>
            </a:r>
          </a:p>
          <a:p>
            <a:pPr algn="ctr"/>
            <a:r>
              <a:rPr lang="ru-RU" sz="2800" b="1" dirty="0">
                <a:latin typeface="Times New Roman" pitchFamily="18" charset="0"/>
              </a:rPr>
              <a:t> (-3;1) наугад выбирают число </a:t>
            </a:r>
            <a:r>
              <a:rPr lang="ru-RU" sz="2800" b="1" i="1" dirty="0">
                <a:latin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</a:rPr>
              <a:t>.</a:t>
            </a:r>
          </a:p>
          <a:p>
            <a:pPr algn="ctr"/>
            <a:r>
              <a:rPr lang="ru-RU" sz="2800" b="1" dirty="0">
                <a:latin typeface="Times New Roman" pitchFamily="18" charset="0"/>
              </a:rPr>
              <a:t>Охарактеризуйте событие, о котором идет речь, </a:t>
            </a:r>
          </a:p>
          <a:p>
            <a:pPr algn="ctr"/>
            <a:r>
              <a:rPr lang="ru-RU" sz="2800" b="1" dirty="0">
                <a:latin typeface="Times New Roman" pitchFamily="18" charset="0"/>
              </a:rPr>
              <a:t>как </a:t>
            </a:r>
            <a:r>
              <a:rPr lang="ru-RU" sz="2800" b="1" dirty="0">
                <a:solidFill>
                  <a:schemeClr val="hlink"/>
                </a:solidFill>
                <a:latin typeface="Times New Roman" pitchFamily="18" charset="0"/>
              </a:rPr>
              <a:t>достоверное</a:t>
            </a:r>
            <a:r>
              <a:rPr lang="ru-RU" sz="2800" b="1" dirty="0">
                <a:latin typeface="Times New Roman" pitchFamily="18" charset="0"/>
              </a:rPr>
              <a:t>, 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</a:rPr>
              <a:t>невозможное</a:t>
            </a:r>
            <a:r>
              <a:rPr lang="ru-RU" sz="2800" b="1" dirty="0">
                <a:latin typeface="Times New Roman" pitchFamily="18" charset="0"/>
              </a:rPr>
              <a:t> или </a:t>
            </a:r>
            <a:r>
              <a:rPr lang="ru-RU" sz="2800" b="1" dirty="0">
                <a:solidFill>
                  <a:srgbClr val="EEC100"/>
                </a:solidFill>
                <a:latin typeface="Times New Roman" pitchFamily="18" charset="0"/>
              </a:rPr>
              <a:t>случайное</a:t>
            </a:r>
            <a:r>
              <a:rPr lang="ru-RU" sz="2800" b="1" dirty="0">
                <a:latin typeface="Times New Roman" pitchFamily="18" charset="0"/>
              </a:rPr>
              <a:t>.    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31470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а) </a:t>
            </a:r>
            <a:r>
              <a:rPr lang="ru-RU" sz="2800" b="1" i="1" dirty="0" err="1">
                <a:latin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</a:rPr>
              <a:t> – целое число.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572000" y="2971800"/>
            <a:ext cx="4288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б) </a:t>
            </a:r>
            <a:r>
              <a:rPr lang="ru-RU" sz="2800" b="1" i="1" dirty="0" err="1">
                <a:latin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</a:rPr>
              <a:t> – натуральное число.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990600" y="4343400"/>
            <a:ext cx="66258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г) </a:t>
            </a:r>
            <a:r>
              <a:rPr lang="ru-RU" sz="2800" b="1" i="1" dirty="0" err="1">
                <a:latin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</a:rPr>
              <a:t> удовлетворяет неравенству </a:t>
            </a:r>
            <a:r>
              <a:rPr lang="ru-RU" sz="2800" b="1" i="1" dirty="0" err="1">
                <a:latin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0,99.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914400" y="3429000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в) </a:t>
            </a:r>
            <a:r>
              <a:rPr lang="ru-RU" sz="2800" b="1" i="1" dirty="0" err="1">
                <a:latin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</a:rPr>
              <a:t> удовлетворяет двойному неравенству</a:t>
            </a:r>
          </a:p>
          <a:p>
            <a:r>
              <a:rPr lang="ru-RU" sz="2800" b="1" dirty="0">
                <a:latin typeface="Times New Roman" pitchFamily="18" charset="0"/>
              </a:rPr>
              <a:t>                             -3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1.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1524000" y="52578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25" name="Oval 9"/>
          <p:cNvSpPr>
            <a:spLocks noChangeArrowheads="1"/>
          </p:cNvSpPr>
          <p:nvPr/>
        </p:nvSpPr>
        <p:spPr bwMode="auto">
          <a:xfrm>
            <a:off x="2971800" y="51816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26" name="Oval 10"/>
          <p:cNvSpPr>
            <a:spLocks noChangeArrowheads="1"/>
          </p:cNvSpPr>
          <p:nvPr/>
        </p:nvSpPr>
        <p:spPr bwMode="auto">
          <a:xfrm>
            <a:off x="5257800" y="5181600"/>
            <a:ext cx="152400" cy="152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V="1">
            <a:off x="31242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V="1">
            <a:off x="33528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V="1">
            <a:off x="35814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V="1">
            <a:off x="38100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V="1">
            <a:off x="40386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V="1">
            <a:off x="42672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V="1">
            <a:off x="44958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V="1">
            <a:off x="47244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flipV="1">
            <a:off x="49530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V="1">
            <a:off x="5181600" y="5105400"/>
            <a:ext cx="152400" cy="1524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2743200" y="5257800"/>
            <a:ext cx="428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-3                    1</a:t>
            </a:r>
            <a:r>
              <a:rPr lang="ru-RU" sz="3200">
                <a:latin typeface="Times New Roman" pitchFamily="18" charset="0"/>
              </a:rPr>
              <a:t>             </a:t>
            </a:r>
            <a:r>
              <a:rPr lang="ru-RU" sz="3200" b="1" i="1">
                <a:latin typeface="Times New Roman" pitchFamily="18" charset="0"/>
              </a:rPr>
              <a:t>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5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1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7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3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0" grpId="1"/>
      <p:bldP spid="60420" grpId="2"/>
      <p:bldP spid="60421" grpId="0"/>
      <p:bldP spid="60421" grpId="1"/>
      <p:bldP spid="60421" grpId="2"/>
      <p:bldP spid="60422" grpId="0"/>
      <p:bldP spid="60422" grpId="1"/>
      <p:bldP spid="60423" grpId="0"/>
      <p:bldP spid="60423" grpId="1"/>
      <p:bldP spid="60423" grpId="2"/>
      <p:bldP spid="60424" grpId="0" animBg="1"/>
      <p:bldP spid="60425" grpId="0" animBg="1"/>
      <p:bldP spid="60426" grpId="0" animBg="1"/>
      <p:bldP spid="60427" grpId="0" animBg="1"/>
      <p:bldP spid="60428" grpId="0" animBg="1"/>
      <p:bldP spid="60429" grpId="0" animBg="1"/>
      <p:bldP spid="60430" grpId="0" animBg="1"/>
      <p:bldP spid="60431" grpId="0" animBg="1"/>
      <p:bldP spid="60432" grpId="0" animBg="1"/>
      <p:bldP spid="60433" grpId="0" animBg="1"/>
      <p:bldP spid="60434" grpId="0" animBg="1"/>
      <p:bldP spid="60435" grpId="0" animBg="1"/>
      <p:bldP spid="60436" grpId="0" animBg="1"/>
      <p:bldP spid="604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mtClean="0"/>
              <a:t>Введение в вероятность</a:t>
            </a:r>
          </a:p>
        </p:txBody>
      </p:sp>
      <p:sp>
        <p:nvSpPr>
          <p:cNvPr id="25602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Комбинаторные 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1798</TotalTime>
  <Words>2712</Words>
  <Application>Microsoft Office PowerPoint</Application>
  <PresentationFormat>Экран (4:3)</PresentationFormat>
  <Paragraphs>389</Paragraphs>
  <Slides>47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5</vt:i4>
      </vt:variant>
      <vt:variant>
        <vt:lpstr>Заголовки слайдов</vt:lpstr>
      </vt:variant>
      <vt:variant>
        <vt:i4>47</vt:i4>
      </vt:variant>
    </vt:vector>
  </HeadingPairs>
  <TitlesOfParts>
    <vt:vector size="53" baseType="lpstr">
      <vt:lpstr>Палитра</vt:lpstr>
      <vt:lpstr>Document</vt:lpstr>
      <vt:lpstr>Clip</vt:lpstr>
      <vt:lpstr>Формула</vt:lpstr>
      <vt:lpstr>Лист Microsoft Office Excel 97-2003</vt:lpstr>
      <vt:lpstr>Двоичный лист</vt:lpstr>
      <vt:lpstr>Стохастическая линия в школьном курсе математики.</vt:lpstr>
      <vt:lpstr>Распределение часов на изучение темы  (по УМК Зубаревой и А.Г. Мордковича)</vt:lpstr>
      <vt:lpstr>Распределение часов на изучение темы  (по УМК А.Г. Мордковича)</vt:lpstr>
      <vt:lpstr>Распределение часов на изучение темы  (по УМК А.Г. Мордковича)</vt:lpstr>
      <vt:lpstr>Введение в вероятность</vt:lpstr>
      <vt:lpstr>Определения.</vt:lpstr>
      <vt:lpstr>Упражнение.</vt:lpstr>
      <vt:lpstr>Задача</vt:lpstr>
      <vt:lpstr>Введение в вероятность</vt:lpstr>
      <vt:lpstr>Задача</vt:lpstr>
      <vt:lpstr>Задача. Несколько стран решили использовать для своего государственного флага символику в виде трех горизонтальных полос одинаковой ширины разных цветов – белого, синего, красного. Сколько стран могут использовать такую символику, при условии, что у каждой страны – свой флаг?</vt:lpstr>
      <vt:lpstr>Задание Запишите варианты, которыми можно разложить в один ряд на прилавке продукты трех видов: яблоки, лимоны, кукурузу.  Изобразите дерево этих вариантов.  Сколько всего вариантов получилось?</vt:lpstr>
      <vt:lpstr>Задача. Сколько трехзначных чисел можно составить, используя цифры 0, 7, 9, при условии, что цифры в записи числа могут повторяться?  </vt:lpstr>
      <vt:lpstr>Слайд 14</vt:lpstr>
      <vt:lpstr>ПРАВИЛО УМНОЖЕНИЯ</vt:lpstr>
      <vt:lpstr>Задача</vt:lpstr>
      <vt:lpstr>Задача</vt:lpstr>
      <vt:lpstr>Определение.</vt:lpstr>
      <vt:lpstr> Теорема.</vt:lpstr>
      <vt:lpstr>Элементы теории вероятностей</vt:lpstr>
      <vt:lpstr>Классическое определение вероятности</vt:lpstr>
      <vt:lpstr>Задача</vt:lpstr>
      <vt:lpstr>Элементы статистики</vt:lpstr>
      <vt:lpstr>Диаграммы и графики</vt:lpstr>
      <vt:lpstr>Построение диаграмм с помощью «Microsoft Exel».</vt:lpstr>
      <vt:lpstr>Данные из классного журнала</vt:lpstr>
      <vt:lpstr>Статистические методы обработки информации.</vt:lpstr>
      <vt:lpstr>Числовые характеристики данных измерения.</vt:lpstr>
      <vt:lpstr>Таблица распределения.</vt:lpstr>
      <vt:lpstr> График распределения (многоугольник кратности)</vt:lpstr>
      <vt:lpstr> Полигон  частот в процентах</vt:lpstr>
      <vt:lpstr>Данные из классного журнала</vt:lpstr>
      <vt:lpstr>Комбинаторные задачи в геометрии.  Геометрическая вероятность. </vt:lpstr>
      <vt:lpstr>Слайд 34</vt:lpstr>
      <vt:lpstr>Определение диагонали призмы.</vt:lpstr>
      <vt:lpstr>Диагональные сечения пирамиды.</vt:lpstr>
      <vt:lpstr>Геометрическая вероятность.</vt:lpstr>
      <vt:lpstr>Слайд 38</vt:lpstr>
      <vt:lpstr>Геометрическая вероятность.</vt:lpstr>
      <vt:lpstr>Слайд 40</vt:lpstr>
      <vt:lpstr>Слайд 41</vt:lpstr>
      <vt:lpstr>Слайд 42</vt:lpstr>
      <vt:lpstr>Геометрическая вероятность.</vt:lpstr>
      <vt:lpstr>Основание конуса совпадает с основанием цилиндра, а вершина находится в центре другого основания цилиндра. Какова вероятность того, что выбранная наугад внутри цилиндра точка принадлежит конусу?</vt:lpstr>
      <vt:lpstr>В куб вписан шар.  Какова вероятность того, что выбранная наугад внутри куба точка принадлежит шару?</vt:lpstr>
      <vt:lpstr>В шар радиуса R = 5 вписан цилиндр, радиус основания которого r = 3.  Какова вероятность того, что выбранная наугад внутри шара точка принадлежит цилиндру?</vt:lpstr>
      <vt:lpstr>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Сергей Губин</cp:lastModifiedBy>
  <cp:revision>135</cp:revision>
  <cp:lastPrinted>1601-01-01T00:00:00Z</cp:lastPrinted>
  <dcterms:created xsi:type="dcterms:W3CDTF">1601-01-01T00:00:00Z</dcterms:created>
  <dcterms:modified xsi:type="dcterms:W3CDTF">2014-01-11T10:23:59Z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