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rawings/legacyDiagramText16.bin" ContentType="application/vnd.ms-office.legacyDiagramTex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drawings/legacyDiagramText14.bin" ContentType="application/vnd.ms-office.legacyDiagramText"/>
  <Override PartName="/ppt/drawings/legacyDiagramText6.bin" ContentType="application/vnd.ms-office.legacyDiagramText"/>
  <Override PartName="/ppt/drawings/legacyDiagramText12.bin" ContentType="application/vnd.ms-office.legacyDiagramText"/>
  <Override PartName="/ppt/drawings/legacyDiagramText4.bin" ContentType="application/vnd.ms-office.legacyDiagramText"/>
  <Override PartName="/ppt/drawings/legacyDiagramText10.bin" ContentType="application/vnd.ms-office.legacyDiagramTex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rawings/legacyDiagramText15.bin" ContentType="application/vnd.ms-office.legacyDiagramTex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drawings/legacyDiagramText13.bin" ContentType="application/vnd.ms-office.legacyDiagramTex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7.bin" ContentType="application/vnd.ms-office.legacyDiagramText"/>
  <Override PartName="/ppt/drawings/legacyDiagramText11.bin" ContentType="application/vnd.ms-office.legacyDiagramText"/>
  <Override PartName="/ppt/drawings/legacyDiagramText5.bin" ContentType="application/vnd.ms-office.legacyDiagramTex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29" r:id="rId4"/>
    <p:sldId id="259" r:id="rId5"/>
    <p:sldId id="277" r:id="rId6"/>
    <p:sldId id="357" r:id="rId7"/>
    <p:sldId id="258" r:id="rId8"/>
    <p:sldId id="308" r:id="rId9"/>
    <p:sldId id="342" r:id="rId10"/>
    <p:sldId id="343" r:id="rId11"/>
    <p:sldId id="344" r:id="rId12"/>
    <p:sldId id="310" r:id="rId13"/>
    <p:sldId id="347" r:id="rId14"/>
    <p:sldId id="356" r:id="rId15"/>
    <p:sldId id="355" r:id="rId16"/>
    <p:sldId id="346" r:id="rId17"/>
    <p:sldId id="348" r:id="rId18"/>
    <p:sldId id="349" r:id="rId19"/>
    <p:sldId id="350" r:id="rId20"/>
    <p:sldId id="351" r:id="rId21"/>
    <p:sldId id="311" r:id="rId22"/>
    <p:sldId id="345" r:id="rId23"/>
    <p:sldId id="312" r:id="rId24"/>
    <p:sldId id="309" r:id="rId25"/>
    <p:sldId id="352" r:id="rId26"/>
    <p:sldId id="353" r:id="rId27"/>
    <p:sldId id="354" r:id="rId28"/>
    <p:sldId id="266" r:id="rId29"/>
    <p:sldId id="314" r:id="rId30"/>
    <p:sldId id="307" r:id="rId31"/>
    <p:sldId id="313" r:id="rId32"/>
    <p:sldId id="318" r:id="rId33"/>
    <p:sldId id="321" r:id="rId34"/>
    <p:sldId id="283" r:id="rId35"/>
    <p:sldId id="328" r:id="rId36"/>
    <p:sldId id="331" r:id="rId37"/>
    <p:sldId id="281" r:id="rId38"/>
    <p:sldId id="282" r:id="rId39"/>
    <p:sldId id="319" r:id="rId40"/>
    <p:sldId id="264" r:id="rId41"/>
    <p:sldId id="320" r:id="rId42"/>
    <p:sldId id="315" r:id="rId43"/>
    <p:sldId id="316" r:id="rId44"/>
    <p:sldId id="317" r:id="rId45"/>
    <p:sldId id="278" r:id="rId46"/>
    <p:sldId id="330" r:id="rId47"/>
    <p:sldId id="306" r:id="rId48"/>
    <p:sldId id="327" r:id="rId49"/>
    <p:sldId id="305" r:id="rId50"/>
    <p:sldId id="270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86D"/>
    <a:srgbClr val="0099FF"/>
    <a:srgbClr val="0066CC"/>
    <a:srgbClr val="0000FF"/>
    <a:srgbClr val="000066"/>
    <a:srgbClr val="890D0D"/>
    <a:srgbClr val="AB1111"/>
    <a:srgbClr val="FBDC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548" autoAdjust="0"/>
  </p:normalViewPr>
  <p:slideViewPr>
    <p:cSldViewPr>
      <p:cViewPr varScale="1">
        <p:scale>
          <a:sx n="74" d="100"/>
          <a:sy n="74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8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5.bin"/><Relationship Id="rId3" Type="http://schemas.microsoft.com/office/2006/relationships/legacyDiagramText" Target="legacyDiagramText10.bin"/><Relationship Id="rId7" Type="http://schemas.microsoft.com/office/2006/relationships/legacyDiagramText" Target="legacyDiagramText14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6" Type="http://schemas.microsoft.com/office/2006/relationships/legacyDiagramText" Target="legacyDiagramText13.bin"/><Relationship Id="rId5" Type="http://schemas.microsoft.com/office/2006/relationships/legacyDiagramText" Target="legacyDiagramText12.bin"/><Relationship Id="rId4" Type="http://schemas.microsoft.com/office/2006/relationships/legacyDiagramText" Target="legacyDiagramText11.bin"/><Relationship Id="rId9" Type="http://schemas.microsoft.com/office/2006/relationships/legacyDiagramText" Target="legacyDiagramText16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371149-1331-4785-AD94-A39864C9FBC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75C07A-1808-403E-AA60-8BC9F54AD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5EBF7A5-93F9-4FDE-ABB5-BAB8ADE05BC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B5E68A4-D9A2-4FE1-A828-05682B5F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6494A-C8D6-4957-915B-9048A3287C6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D205E-2630-423A-97E7-D8550BFF45C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33FF8-12B6-40B9-B8C1-4619625E9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CFFF-4705-4036-ACFB-F4D3E6EDF5A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8C95-7407-4591-AD9A-2ABACF597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85E2-393C-4A5B-B03A-90BBF75E3F5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BF7C-BD66-47A0-A61B-71A09A55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751E-B3A3-421A-9AA7-6B88CCA06457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D2BE-BC6A-415F-ABE7-F635CF37E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692C-69BC-4298-BEDF-F048145260F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0581-DF0D-4DE7-8243-39E5A36A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0FE5-2CC5-4B4C-A94C-2D5EE94D9AB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8BFC-1748-44C3-B2D4-525C8D7AF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4FA3-B2F2-4EB0-9056-14EF223A07BA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C540-0706-4C9A-A806-4EA8724B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D053-B67B-4B23-9BFA-92F2DC1E96DB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6E72-C8E5-41B3-A5E0-7CFE41212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507C-3A4A-4034-A827-2F471697C1E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1FA8-0BD4-4089-82E7-027E8AE24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5806-9BD3-410D-B1F4-D871EFAF3C85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ACC1-BDA6-4C9C-B53E-773D31AA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058D-B6B2-4844-BC29-FD91D057B5D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B705-3BAD-4FEF-8B2B-1CE65F6B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278E-15E1-4709-A2F4-529ABE06A88F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8A9E-A6B1-4DB5-BC6A-85DA2D953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085A6E-CBF9-423C-B34A-BF294853A2C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2526BE-E8A7-4CEB-A9B0-C54C1DC2A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4" y="49597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33" r:id="rId9"/>
    <p:sldLayoutId id="2147483724" r:id="rId10"/>
    <p:sldLayoutId id="2147483723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ihologu.info/" TargetMode="External"/><Relationship Id="rId3" Type="http://schemas.openxmlformats.org/officeDocument/2006/relationships/hyperlink" Target="http://collection.edu.ru/" TargetMode="External"/><Relationship Id="rId7" Type="http://schemas.openxmlformats.org/officeDocument/2006/relationships/hyperlink" Target="http://psygorodok.org.ua/" TargetMode="External"/><Relationship Id="rId2" Type="http://schemas.openxmlformats.org/officeDocument/2006/relationships/hyperlink" Target="http://www.schoolpress.ru/jornal/issues/razvitie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" TargetMode="External"/><Relationship Id="rId5" Type="http://schemas.openxmlformats.org/officeDocument/2006/relationships/hyperlink" Target="http://www.danilova.ru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psychology.net.ru/" TargetMode="External"/><Relationship Id="rId9" Type="http://schemas.openxmlformats.org/officeDocument/2006/relationships/hyperlink" Target="http://www.psylesson.ru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-" TargetMode="External"/><Relationship Id="rId3" Type="http://schemas.openxmlformats.org/officeDocument/2006/relationships/hyperlink" Target="http://www.psycheya.ru/" TargetMode="External"/><Relationship Id="rId7" Type="http://schemas.openxmlformats.org/officeDocument/2006/relationships/hyperlink" Target="http://www.portalschool.ru/" TargetMode="External"/><Relationship Id="rId2" Type="http://schemas.openxmlformats.org/officeDocument/2006/relationships/hyperlink" Target="http://www.invalid-detstv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press.ru/jornal/issues/razvitie/index.php" TargetMode="External"/><Relationship Id="rId5" Type="http://schemas.openxmlformats.org/officeDocument/2006/relationships/hyperlink" Target="http://www.ikprao.ru/" TargetMode="External"/><Relationship Id="rId4" Type="http://schemas.openxmlformats.org/officeDocument/2006/relationships/hyperlink" Target="http://psychology.net.ru/" TargetMode="External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://nsportal.ru/nachalnaya-shkola/psikhologiya/razvitie-pertseptivno-rechevoi-deyatelnosti-u-mladshikh-shkolnikov" TargetMode="External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ap/ap/khudozhestvenno-prikladnoe-tvorchestvo/domashnie-opasnosti" TargetMode="External"/><Relationship Id="rId5" Type="http://schemas.openxmlformats.org/officeDocument/2006/relationships/hyperlink" Target="http://nsportal.ru/shkola/rabota-s-roditelyami/library/rekomendatsii-roditelyam-po-ukrepleniyu-zdorovya-detey" TargetMode="External"/><Relationship Id="rId10" Type="http://schemas.openxmlformats.org/officeDocument/2006/relationships/image" Target="../media/image65.png"/><Relationship Id="rId4" Type="http://schemas.openxmlformats.org/officeDocument/2006/relationships/hyperlink" Target="http://nsportal.ru/shkola/psikhologiya/library/socialnaya-dezadaptaciya-podrostkov-prichiny-i-psihokorrekcionnaya" TargetMode="External"/><Relationship Id="rId9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/>
          <p:cNvSpPr>
            <a:spLocks noGrp="1"/>
          </p:cNvSpPr>
          <p:nvPr>
            <p:ph type="ctrTitle" idx="4294967295"/>
          </p:nvPr>
        </p:nvSpPr>
        <p:spPr>
          <a:xfrm>
            <a:off x="468313" y="1989138"/>
            <a:ext cx="5686425" cy="1943100"/>
          </a:xfrm>
        </p:spPr>
        <p:txBody>
          <a:bodyPr/>
          <a:lstStyle/>
          <a:p>
            <a:r>
              <a:rPr lang="ru-RU" b="1" smtClean="0"/>
              <a:t>Швецова Наталия</a:t>
            </a:r>
            <a:br>
              <a:rPr lang="ru-RU" b="1" smtClean="0"/>
            </a:br>
            <a:r>
              <a:rPr lang="ru-RU" b="1" smtClean="0"/>
              <a:t>Анатольевна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0"/>
            <a:ext cx="8208962" cy="2112963"/>
          </a:xfrm>
        </p:spPr>
        <p:txBody>
          <a:bodyPr/>
          <a:lstStyle/>
          <a:p>
            <a:pPr marR="0" algn="l" eaLnBrk="1" hangingPunct="1"/>
            <a:r>
              <a:rPr lang="ru-RU" sz="2800" b="1" smtClean="0">
                <a:solidFill>
                  <a:schemeClr val="tx2"/>
                </a:solidFill>
              </a:rPr>
              <a:t>педагог-психолог </a:t>
            </a:r>
          </a:p>
          <a:p>
            <a:pPr marR="0" algn="l" eaLnBrk="1" hangingPunct="1"/>
            <a:r>
              <a:rPr lang="ru-RU" b="1" smtClean="0">
                <a:solidFill>
                  <a:schemeClr val="tx2"/>
                </a:solidFill>
              </a:rPr>
              <a:t>МС(К)ОУ  </a:t>
            </a:r>
            <a:r>
              <a:rPr lang="ru-RU" sz="2400" b="1" smtClean="0">
                <a:solidFill>
                  <a:schemeClr val="tx2"/>
                </a:solidFill>
              </a:rPr>
              <a:t>«Специальная (коррекционная) общеобразовательная школа № 2 </a:t>
            </a:r>
            <a:r>
              <a:rPr lang="en-US" sz="2400" b="1" smtClean="0">
                <a:solidFill>
                  <a:schemeClr val="tx2"/>
                </a:solidFill>
              </a:rPr>
              <a:t>VII-VIII </a:t>
            </a:r>
            <a:r>
              <a:rPr lang="ru-RU" sz="2400" b="1" smtClean="0">
                <a:solidFill>
                  <a:schemeClr val="tx2"/>
                </a:solidFill>
              </a:rPr>
              <a:t>вида» </a:t>
            </a:r>
          </a:p>
          <a:p>
            <a:pPr marR="0" algn="l" eaLnBrk="1" hangingPunct="1"/>
            <a:r>
              <a:rPr lang="ru-RU" sz="2400" b="1" smtClean="0">
                <a:solidFill>
                  <a:schemeClr val="tx2"/>
                </a:solidFill>
              </a:rPr>
              <a:t>                                                                           </a:t>
            </a:r>
            <a:r>
              <a:rPr lang="ru-RU" sz="1800" b="1" smtClean="0">
                <a:solidFill>
                  <a:schemeClr val="tx2"/>
                </a:solidFill>
              </a:rPr>
              <a:t>г. Южноуральск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55650" y="16176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8" name="AutoShape 11" descr="h-147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9" name="Picture 12" descr="SAM_07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908050"/>
            <a:ext cx="27289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Заголовок 2"/>
          <p:cNvSpPr>
            <a:spLocks noGrp="1"/>
          </p:cNvSpPr>
          <p:nvPr>
            <p:ph type="title"/>
          </p:nvPr>
        </p:nvSpPr>
        <p:spPr>
          <a:xfrm>
            <a:off x="2171700" y="285750"/>
            <a:ext cx="6972300" cy="633413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38" y="1500188"/>
            <a:ext cx="8186737" cy="1579562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Итоги диагностического обследования по адаптации учащихся 5-х классов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122882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830263" y="2708275"/>
          <a:ext cx="7594600" cy="3387725"/>
        </p:xfrm>
        <a:graphic>
          <a:graphicData uri="http://schemas.openxmlformats.org/presentationml/2006/ole">
            <p:oleObj spid="_x0000_s122882" name="Лист" r:id="rId4" imgW="7601053" imgH="33909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Заголовок 2"/>
          <p:cNvSpPr>
            <a:spLocks noGrp="1"/>
          </p:cNvSpPr>
          <p:nvPr>
            <p:ph type="title"/>
          </p:nvPr>
        </p:nvSpPr>
        <p:spPr>
          <a:xfrm>
            <a:off x="2171700" y="285750"/>
            <a:ext cx="6972300" cy="633413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38" y="1500188"/>
            <a:ext cx="8186737" cy="1579562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Итоги диагностического обследования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уровня учебной мотивации ( в целом по школе)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23906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903288" y="2781300"/>
          <a:ext cx="7594600" cy="3387725"/>
        </p:xfrm>
        <a:graphic>
          <a:graphicData uri="http://schemas.openxmlformats.org/presentationml/2006/ole">
            <p:oleObj spid="_x0000_s123906" name="Лист" r:id="rId4" imgW="7601053" imgH="33909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8242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4"/>
          <p:cNvSpPr>
            <a:spLocks noGrp="1"/>
          </p:cNvSpPr>
          <p:nvPr>
            <p:ph type="title"/>
          </p:nvPr>
        </p:nvSpPr>
        <p:spPr>
          <a:xfrm>
            <a:off x="1979613" y="0"/>
            <a:ext cx="6913562" cy="1223963"/>
          </a:xfrm>
        </p:spPr>
        <p:txBody>
          <a:bodyPr/>
          <a:lstStyle/>
          <a:p>
            <a:r>
              <a:rPr lang="ru-RU" sz="4400" b="1" smtClean="0"/>
              <a:t>  </a:t>
            </a:r>
            <a:r>
              <a:rPr lang="ru-RU" sz="3600" b="1" smtClean="0"/>
              <a:t>Коррекционно-развивающая</a:t>
            </a:r>
            <a:br>
              <a:rPr lang="ru-RU" sz="3600" b="1" smtClean="0"/>
            </a:br>
            <a:r>
              <a:rPr lang="ru-RU" sz="3600" b="1" smtClean="0"/>
              <a:t>                     работа</a:t>
            </a:r>
          </a:p>
        </p:txBody>
      </p:sp>
      <p:sp>
        <p:nvSpPr>
          <p:cNvPr id="21508" name="Rectangle 7"/>
          <p:cNvSpPr>
            <a:spLocks noGrp="1"/>
          </p:cNvSpPr>
          <p:nvPr>
            <p:ph type="body" idx="1"/>
          </p:nvPr>
        </p:nvSpPr>
        <p:spPr>
          <a:xfrm>
            <a:off x="500063" y="1714500"/>
            <a:ext cx="8229600" cy="4532313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Одним из главных направлений в своей деятельности считаю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коррекционно-развивающую, так как именно  эта работа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помогает детям с ограниченными возможностями здоровья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преодолевать недостатки психофизического развития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посредством формирования новых способов познавательной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деятельности, общения, поведения и эмоционального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реагирования.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Особенно хочется отметить, что данная работа строится в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тесном сотрудничестве со всеми педагогами школы и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администрацией.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0050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4"/>
          <p:cNvSpPr>
            <a:spLocks noGrp="1"/>
          </p:cNvSpPr>
          <p:nvPr>
            <p:ph type="title"/>
          </p:nvPr>
        </p:nvSpPr>
        <p:spPr>
          <a:xfrm>
            <a:off x="1979613" y="0"/>
            <a:ext cx="6913562" cy="1223963"/>
          </a:xfrm>
        </p:spPr>
        <p:txBody>
          <a:bodyPr/>
          <a:lstStyle/>
          <a:p>
            <a:r>
              <a:rPr lang="ru-RU" sz="4400" b="1" smtClean="0"/>
              <a:t>  </a:t>
            </a:r>
            <a:r>
              <a:rPr lang="ru-RU" sz="3600" b="1" smtClean="0"/>
              <a:t>Коррекционно-развивающая</a:t>
            </a:r>
            <a:br>
              <a:rPr lang="ru-RU" sz="3600" b="1" smtClean="0"/>
            </a:br>
            <a:r>
              <a:rPr lang="ru-RU" sz="3600" b="1" smtClean="0"/>
              <a:t>                     работа</a:t>
            </a:r>
          </a:p>
        </p:txBody>
      </p:sp>
      <p:sp>
        <p:nvSpPr>
          <p:cNvPr id="21508" name="Rectangle 7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8736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Направления </a:t>
            </a:r>
            <a:r>
              <a:rPr lang="ru-RU" sz="1800" b="1" dirty="0" err="1" smtClean="0">
                <a:solidFill>
                  <a:schemeClr val="tx2"/>
                </a:solidFill>
                <a:latin typeface="+mj-lt"/>
              </a:rPr>
              <a:t>коррекционно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– развивающей работы: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Адаптация первоклассников, и вновь образованных классов при поступлении в школу и  учащихся 5-х классов на переходе на новую ступень обучения.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Реализация  коррекционно-развивающих занятий по развитию психомоторики и сенсорных процессов в классах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VIII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вида;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Реализация  коррекционно-развивающих занятий в 1-4 классах </a:t>
            </a:r>
            <a:r>
              <a:rPr lang="en-US" sz="1800" b="1" dirty="0" smtClean="0">
                <a:solidFill>
                  <a:schemeClr val="tx2"/>
                </a:solidFill>
                <a:latin typeface="+mj-lt"/>
              </a:rPr>
              <a:t>VII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 вида;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Реализация коррекционно-развивающих занятий с учащимися 6-7 классов;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Коррекционно-развивающие занятия по профориентации для учащихся 9 классов;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Реализация коррекционно-развивающих занятий с учащимися 8 классов  по профилактике употребления ПАВ;</a:t>
            </a:r>
          </a:p>
          <a:p>
            <a:pPr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/>
                </a:solidFill>
                <a:latin typeface="+mj-lt"/>
              </a:rPr>
              <a:t>Индивидуальные и групповые занятия по результатам обследования учащихся.</a:t>
            </a:r>
          </a:p>
          <a:p>
            <a:pPr>
              <a:lnSpc>
                <a:spcPct val="80000"/>
              </a:lnSpc>
              <a:defRPr/>
            </a:pPr>
            <a:endParaRPr lang="ru-RU" sz="18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2098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87362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Единство коррекции и развития;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Единство возрастного и индивидуального в развитии;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Единство диагностики и коррекции;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Деятельностный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принцип;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Принцип коррекции «сверху вниз»;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Системность.</a:t>
            </a:r>
          </a:p>
        </p:txBody>
      </p:sp>
      <p:sp>
        <p:nvSpPr>
          <p:cNvPr id="132100" name="Заголовок 5"/>
          <p:cNvSpPr>
            <a:spLocks noGrp="1"/>
          </p:cNvSpPr>
          <p:nvPr>
            <p:ph type="title"/>
          </p:nvPr>
        </p:nvSpPr>
        <p:spPr>
          <a:xfrm>
            <a:off x="2000250" y="285750"/>
            <a:ext cx="6929438" cy="857250"/>
          </a:xfrm>
        </p:spPr>
        <p:txBody>
          <a:bodyPr/>
          <a:lstStyle/>
          <a:p>
            <a:pPr algn="ctr"/>
            <a:r>
              <a:rPr lang="ru-RU" sz="3600" b="1" smtClean="0"/>
              <a:t>Принципы коррекционно-развивающей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150" y="549275"/>
            <a:ext cx="7308850" cy="711200"/>
          </a:xfrm>
        </p:spPr>
        <p:txBody>
          <a:bodyPr/>
          <a:lstStyle/>
          <a:p>
            <a:pPr algn="ctr"/>
            <a:r>
              <a:rPr lang="ru-RU" sz="3600" b="1" smtClean="0"/>
              <a:t>Используемые коррекционно-развивающие программы</a:t>
            </a:r>
          </a:p>
        </p:txBody>
      </p:sp>
      <p:sp>
        <p:nvSpPr>
          <p:cNvPr id="12800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1188" y="1844675"/>
            <a:ext cx="8229600" cy="4608513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А. Ивашова «Сотрудничество»;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Н. Локалова «120 уроков психологического развития для младших школьников»;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Л. Метиева, Э. Удалова «Развитие психомоторики и сенсорных процессов»;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«В мире с собой и окружающими»;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«Познаю себя и учусь управлять собой»;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Профилактика употребления ПАВ;</a:t>
            </a:r>
          </a:p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“Я выбираю профессию”</a:t>
            </a:r>
            <a:r>
              <a:rPr lang="ru-RU" sz="2200" smtClean="0"/>
              <a:t> </a:t>
            </a:r>
          </a:p>
          <a:p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Заголовок 2"/>
          <p:cNvSpPr>
            <a:spLocks noGrp="1"/>
          </p:cNvSpPr>
          <p:nvPr>
            <p:ph type="title"/>
          </p:nvPr>
        </p:nvSpPr>
        <p:spPr>
          <a:xfrm>
            <a:off x="2171700" y="285750"/>
            <a:ext cx="6972300" cy="633413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38" y="1500188"/>
            <a:ext cx="8186737" cy="1579562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Итоги коррекционно-развивающей работы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(по результатам обследования обучающихся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 ПМПК и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ОЦДиК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buFont typeface="Wingdings 2" pitchFamily="18" charset="2"/>
              <a:buNone/>
              <a:defRPr/>
            </a:pPr>
            <a:endParaRPr lang="ru-RU" dirty="0"/>
          </a:p>
        </p:txBody>
      </p:sp>
      <p:graphicFrame>
        <p:nvGraphicFramePr>
          <p:cNvPr id="125954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15950" y="2997200"/>
          <a:ext cx="8021638" cy="3387725"/>
        </p:xfrm>
        <a:graphic>
          <a:graphicData uri="http://schemas.openxmlformats.org/presentationml/2006/ole">
            <p:oleObj spid="_x0000_s125954" name="Лист" r:id="rId4" imgW="8029563" imgH="33909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Заголовок 2"/>
          <p:cNvSpPr>
            <a:spLocks noGrp="1"/>
          </p:cNvSpPr>
          <p:nvPr>
            <p:ph type="title"/>
          </p:nvPr>
        </p:nvSpPr>
        <p:spPr>
          <a:xfrm>
            <a:off x="2171700" y="285750"/>
            <a:ext cx="6972300" cy="633413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38" y="1500188"/>
            <a:ext cx="8186737" cy="6429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Определение выпускников школы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2697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01638" y="2205038"/>
          <a:ext cx="8737600" cy="4387850"/>
        </p:xfrm>
        <a:graphic>
          <a:graphicData uri="http://schemas.openxmlformats.org/presentationml/2006/ole">
            <p:oleObj spid="_x0000_s126978" name="Лист" r:id="rId4" imgW="8743927" imgH="43910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1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Rectangle 6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769100" cy="566738"/>
          </a:xfrm>
        </p:spPr>
        <p:txBody>
          <a:bodyPr/>
          <a:lstStyle/>
          <a:p>
            <a:r>
              <a:rPr lang="ru-RU" sz="3600" b="1" smtClean="0"/>
              <a:t>Профориентационная работа</a:t>
            </a:r>
          </a:p>
        </p:txBody>
      </p:sp>
      <p:sp>
        <p:nvSpPr>
          <p:cNvPr id="133123" name="Rectangle 7"/>
          <p:cNvSpPr>
            <a:spLocks noGrp="1"/>
          </p:cNvSpPr>
          <p:nvPr>
            <p:ph type="body" sz="half" idx="1"/>
          </p:nvPr>
        </p:nvSpPr>
        <p:spPr>
          <a:xfrm>
            <a:off x="0" y="1412875"/>
            <a:ext cx="4211638" cy="2730500"/>
          </a:xfrm>
        </p:spPr>
        <p:txBody>
          <a:bodyPr/>
          <a:lstStyle/>
          <a:p>
            <a:r>
              <a:rPr lang="ru-RU" sz="2200" b="1" smtClean="0">
                <a:solidFill>
                  <a:schemeClr val="tx2"/>
                </a:solidFill>
              </a:rPr>
              <a:t>Обучающиеся посещают учебные заведения города. </a:t>
            </a:r>
          </a:p>
          <a:p>
            <a:r>
              <a:rPr lang="ru-RU" sz="2200" b="1" smtClean="0">
                <a:solidFill>
                  <a:schemeClr val="tx2"/>
                </a:solidFill>
              </a:rPr>
              <a:t>На информационном стенде регулярно обновляю информацию об учебных заведениях Челябинской области. </a:t>
            </a:r>
          </a:p>
        </p:txBody>
      </p:sp>
      <p:pic>
        <p:nvPicPr>
          <p:cNvPr id="86020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1341438"/>
            <a:ext cx="2824163" cy="2117725"/>
          </a:xfrm>
        </p:spPr>
      </p:pic>
      <p:pic>
        <p:nvPicPr>
          <p:cNvPr id="86021" name="Picture 2" descr="C:\Documents and Settings\Пользователь\Рабочий стол\Швецова\класс\фотки\№18\P10908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446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3" descr="C:\Documents and Settings\Пользователь\Рабочий стол\Швецова\класс\фотки\№18\P109091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708400" y="3500438"/>
            <a:ext cx="2286000" cy="3048000"/>
          </a:xfrm>
        </p:spPr>
      </p:pic>
      <p:pic>
        <p:nvPicPr>
          <p:cNvPr id="86023" name="Picture 4" descr="C:\Documents and Settings\Пользователь\Рабочий стол\Швецова\класс\фотки\ПРОФОРИЕНТАЦИЯ\P10908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22116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39338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1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6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769100" cy="566738"/>
          </a:xfrm>
        </p:spPr>
        <p:txBody>
          <a:bodyPr/>
          <a:lstStyle/>
          <a:p>
            <a:r>
              <a:rPr lang="ru-RU" sz="3600" b="1" smtClean="0"/>
              <a:t>Профориентационная работа</a:t>
            </a:r>
          </a:p>
        </p:txBody>
      </p:sp>
      <p:sp>
        <p:nvSpPr>
          <p:cNvPr id="134147" name="Rectangle 7"/>
          <p:cNvSpPr>
            <a:spLocks noGrp="1"/>
          </p:cNvSpPr>
          <p:nvPr>
            <p:ph type="body" sz="half" idx="1"/>
          </p:nvPr>
        </p:nvSpPr>
        <p:spPr>
          <a:xfrm>
            <a:off x="3286125" y="1571625"/>
            <a:ext cx="2143125" cy="150018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</a:rPr>
              <a:t>    Экскурсии на предприятия  Увельского района </a:t>
            </a:r>
          </a:p>
        </p:txBody>
      </p:sp>
      <p:pic>
        <p:nvPicPr>
          <p:cNvPr id="134148" name="Picture 2" descr="D:\аЀ\P1020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57313"/>
            <a:ext cx="3429000" cy="2571750"/>
          </a:xfrm>
        </p:spPr>
      </p:pic>
      <p:pic>
        <p:nvPicPr>
          <p:cNvPr id="134149" name="Picture 3" descr="D:\Челябинск\P102068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72125" y="1285875"/>
            <a:ext cx="3571875" cy="2678113"/>
          </a:xfrm>
        </p:spPr>
      </p:pic>
      <p:pic>
        <p:nvPicPr>
          <p:cNvPr id="134150" name="Picture 3" descr="F:\КАМЭЛА\DSCI00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071938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3" descr="F:\КАМЭЛА\DSCI00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6337300" cy="1143000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b="1" smtClean="0"/>
              <a:t>Общие сведения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03225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ru-RU" sz="2800" b="1" smtClean="0">
                <a:solidFill>
                  <a:schemeClr val="tx2"/>
                </a:solidFill>
              </a:rPr>
              <a:t>Дата рождения: </a:t>
            </a:r>
            <a:r>
              <a:rPr lang="ru-RU" sz="2800" smtClean="0">
                <a:solidFill>
                  <a:schemeClr val="tx2"/>
                </a:solidFill>
              </a:rPr>
              <a:t>20 июля 1972 г.</a:t>
            </a:r>
          </a:p>
          <a:p>
            <a:pPr eaLnBrk="1" hangingPunct="1">
              <a:lnSpc>
                <a:spcPct val="60000"/>
              </a:lnSpc>
            </a:pPr>
            <a:endParaRPr lang="ru-RU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ru-RU" sz="2800" b="1" smtClean="0">
                <a:solidFill>
                  <a:schemeClr val="tx2"/>
                </a:solidFill>
              </a:rPr>
              <a:t>Образование:</a:t>
            </a:r>
            <a:r>
              <a:rPr lang="ru-RU" sz="2800" smtClean="0">
                <a:solidFill>
                  <a:schemeClr val="tx2"/>
                </a:solidFill>
              </a:rPr>
              <a:t> Челябинский  гуманитарный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институт,  бакалавр психологии, специализация –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возрастная психология и психология развития,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2004 г.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ru-RU" sz="25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ru-RU" sz="2500" b="1" smtClean="0">
                <a:solidFill>
                  <a:schemeClr val="tx2"/>
                </a:solidFill>
              </a:rPr>
              <a:t>Стаж педагогической работы – 20 лет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ru-RU" sz="25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ru-RU" sz="2500" b="1" smtClean="0">
                <a:solidFill>
                  <a:schemeClr val="tx2"/>
                </a:solidFill>
              </a:rPr>
              <a:t>Стаж работы педагогом-психологом – 9 лет</a:t>
            </a:r>
          </a:p>
          <a:p>
            <a:pPr eaLnBrk="1" hangingPunct="1">
              <a:lnSpc>
                <a:spcPct val="60000"/>
              </a:lnSpc>
            </a:pPr>
            <a:endParaRPr lang="ru-RU" sz="25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ru-RU" sz="2400" b="1" smtClean="0">
                <a:solidFill>
                  <a:schemeClr val="tx2"/>
                </a:solidFill>
              </a:rPr>
              <a:t>Квалификационная категория – </a:t>
            </a:r>
            <a:r>
              <a:rPr lang="en-US" sz="2400" b="1" smtClean="0">
                <a:solidFill>
                  <a:schemeClr val="tx2"/>
                </a:solidFill>
              </a:rPr>
              <a:t>I</a:t>
            </a:r>
            <a:r>
              <a:rPr lang="ru-RU" sz="2400" b="1" smtClean="0">
                <a:solidFill>
                  <a:schemeClr val="tx2"/>
                </a:solidFill>
              </a:rPr>
              <a:t> (первая), 30.12.2008 г.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ru-RU" sz="19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2000" smtClean="0"/>
              <a:t>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</a:pPr>
            <a:endParaRPr lang="ru-RU" sz="1100" b="1" smtClean="0">
              <a:solidFill>
                <a:schemeClr val="accent1"/>
              </a:solidFill>
            </a:endParaRPr>
          </a:p>
        </p:txBody>
      </p:sp>
      <p:pic>
        <p:nvPicPr>
          <p:cNvPr id="17411" name="Picture 5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16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1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Rectangle 6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769100" cy="566738"/>
          </a:xfrm>
        </p:spPr>
        <p:txBody>
          <a:bodyPr/>
          <a:lstStyle/>
          <a:p>
            <a:r>
              <a:rPr lang="ru-RU" sz="3600" b="1" smtClean="0"/>
              <a:t>Профориентационная работа</a:t>
            </a:r>
          </a:p>
        </p:txBody>
      </p:sp>
      <p:sp>
        <p:nvSpPr>
          <p:cNvPr id="135171" name="Rectangle 7"/>
          <p:cNvSpPr>
            <a:spLocks noGrp="1"/>
          </p:cNvSpPr>
          <p:nvPr>
            <p:ph type="body" sz="half" idx="1"/>
          </p:nvPr>
        </p:nvSpPr>
        <p:spPr>
          <a:xfrm>
            <a:off x="3071813" y="1714500"/>
            <a:ext cx="2857500" cy="1714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</a:rPr>
              <a:t>   Экскурсии на предприятия </a:t>
            </a:r>
          </a:p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</a:rPr>
              <a:t>  г. Южноуральска,</a:t>
            </a:r>
          </a:p>
          <a:p>
            <a:pPr algn="ctr"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</a:rPr>
              <a:t>г.Челябинска </a:t>
            </a:r>
          </a:p>
        </p:txBody>
      </p:sp>
      <p:pic>
        <p:nvPicPr>
          <p:cNvPr id="135172" name="Picture 1" descr="F:\чтз экскурсия\IMG_7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573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2" descr="F:\чтз экскурсия\IMG_7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1" descr="F:\экскурсия 2 школа 20.12.2011\экскурсия 2 школа 20.12.2011\P11809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5" name="Picture 2" descr="F:\экскурсия 2 школа 20.12.2011\экскурсия 2 школа 20.12.2011\P11809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6194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4"/>
          <p:cNvSpPr>
            <a:spLocks noGrp="1"/>
          </p:cNvSpPr>
          <p:nvPr>
            <p:ph type="title"/>
          </p:nvPr>
        </p:nvSpPr>
        <p:spPr>
          <a:xfrm>
            <a:off x="1993900" y="0"/>
            <a:ext cx="7150100" cy="1223963"/>
          </a:xfrm>
        </p:spPr>
        <p:txBody>
          <a:bodyPr/>
          <a:lstStyle/>
          <a:p>
            <a:r>
              <a:rPr lang="ru-RU" sz="4600" b="1" smtClean="0"/>
              <a:t>          </a:t>
            </a:r>
            <a:r>
              <a:rPr lang="ru-RU" sz="3600" b="1" smtClean="0"/>
              <a:t>Консультативно-    </a:t>
            </a:r>
            <a:br>
              <a:rPr lang="ru-RU" sz="3600" b="1" smtClean="0"/>
            </a:br>
            <a:r>
              <a:rPr lang="ru-RU" sz="3600" b="1" smtClean="0"/>
              <a:t>    просветительская работа</a:t>
            </a:r>
          </a:p>
        </p:txBody>
      </p:sp>
      <p:sp>
        <p:nvSpPr>
          <p:cNvPr id="73733" name="Rectangle 5"/>
          <p:cNvSpPr>
            <a:spLocks noGrp="1"/>
          </p:cNvSpPr>
          <p:nvPr>
            <p:ph type="body" idx="1"/>
          </p:nvPr>
        </p:nvSpPr>
        <p:spPr>
          <a:xfrm>
            <a:off x="214313" y="2000250"/>
            <a:ext cx="8643937" cy="3687763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Консультативно-просветительская работа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 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направлена на разъяснение взрослым и детям  психологических знаний, а также помощь в разрешении проблемных ситуаций.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Основной смысл просветительской работы — знакомство с современным состоянием психологической науки, основными закономерностями и условиями психического развития человека.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150" y="0"/>
            <a:ext cx="7308850" cy="711200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12493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79388" y="1484313"/>
            <a:ext cx="8964612" cy="2376487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Проводятся консультации педагогов, родителей, обучающихся. Данная форма работы помогает взрослым в раскрытии новых сторон личности ребёнка и нахождению путей помощи им, детям помогает в раскрытии самого себя</a:t>
            </a: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.  </a:t>
            </a: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331913" y="4149725"/>
          <a:ext cx="6781800" cy="1914525"/>
        </p:xfrm>
        <a:graphic>
          <a:graphicData uri="http://schemas.openxmlformats.org/presentationml/2006/ole">
            <p:oleObj spid="_x0000_s124930" name="Диаграмма" r:id="rId4" imgW="6781859" imgH="1914639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39266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Rectangle 4"/>
          <p:cNvSpPr>
            <a:spLocks noGrp="1"/>
          </p:cNvSpPr>
          <p:nvPr>
            <p:ph type="title"/>
          </p:nvPr>
        </p:nvSpPr>
        <p:spPr>
          <a:xfrm>
            <a:off x="1908175" y="0"/>
            <a:ext cx="7019925" cy="981075"/>
          </a:xfrm>
        </p:spPr>
        <p:txBody>
          <a:bodyPr/>
          <a:lstStyle/>
          <a:p>
            <a:r>
              <a:rPr lang="ru-RU" b="1" smtClean="0"/>
              <a:t>  </a:t>
            </a:r>
            <a:r>
              <a:rPr lang="ru-RU" sz="3600" b="1" smtClean="0"/>
              <a:t>Профилактическая работа</a:t>
            </a:r>
          </a:p>
        </p:txBody>
      </p:sp>
      <p:sp>
        <p:nvSpPr>
          <p:cNvPr id="74757" name="Rectangle 5"/>
          <p:cNvSpPr>
            <a:spLocks noGrp="1"/>
          </p:cNvSpPr>
          <p:nvPr>
            <p:ph type="body" idx="1"/>
          </p:nvPr>
        </p:nvSpPr>
        <p:spPr>
          <a:xfrm>
            <a:off x="357188" y="2214563"/>
            <a:ext cx="8229600" cy="3687762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Основной целью психопрофилактической работы психолога, является работа по предупреждению возможного неблагополучия в психическом и личностном развитии школьников.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0290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smtClean="0"/>
              <a:t>           </a:t>
            </a:r>
            <a:r>
              <a:rPr lang="ru-RU" sz="3600" b="1" smtClean="0"/>
              <a:t>Научно-методическая </a:t>
            </a:r>
            <a:br>
              <a:rPr lang="ru-RU" sz="3600" b="1" smtClean="0"/>
            </a:br>
            <a:r>
              <a:rPr lang="ru-RU" sz="3600" b="1" smtClean="0"/>
              <a:t>                          работа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2143125"/>
            <a:ext cx="8472488" cy="4389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Научно-методическая работа  включает в себя: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посещение методических центров,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участие в работе методических объединений, семинарах, научно-практических конференциях разного уровня,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работа по самообразованию;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деятельность  по созданию программ, методических разработок  для работы с участниками образовательного процесса.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35150" y="0"/>
            <a:ext cx="7308850" cy="711200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9523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36588" y="1628775"/>
            <a:ext cx="8507412" cy="21177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В ходе моей работы,  я  участвую в проектировании и конструировании педагогической деятельности, моделируют ситуации, благоприятные для профессионального и личностного роста, самопознания и саморазвития педагогов. Мною был разработаны семинары для педагогов, выступления на педагогическом совете, педагогических чтениях и родительском лектории, беседы для  уч-ся.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Заголовок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6851650" cy="579437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142339" name="Rectangle 481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438943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«Особенности внимания у детей младшего школьного возраста»;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«Стили семейного воспитания»;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«Кризис 7 лет»;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«Особенности уч-ся 5-х классов»;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«Формирование эмоциональной стабильности у уч-ся начальных классов»;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 «Формы работы с родителями»;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сохранить здоровье ребенка»;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 «Формы работы с родителями: родительские собрания»;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«Трудности адаптации первоклассников»;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2" name="Заголовок 2"/>
          <p:cNvSpPr>
            <a:spLocks noGrp="1"/>
          </p:cNvSpPr>
          <p:nvPr>
            <p:ph type="title"/>
          </p:nvPr>
        </p:nvSpPr>
        <p:spPr>
          <a:xfrm>
            <a:off x="2051050" y="188913"/>
            <a:ext cx="6851650" cy="579437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143363" name="Rectangle 4"/>
          <p:cNvSpPr>
            <a:spLocks noGrp="1"/>
          </p:cNvSpPr>
          <p:nvPr>
            <p:ph type="body" idx="1"/>
          </p:nvPr>
        </p:nvSpPr>
        <p:spPr>
          <a:xfrm>
            <a:off x="0" y="1844675"/>
            <a:ext cx="9144000" cy="4389438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«Признаки школьной дезадаптации и пути её преодоления»;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работать с «трудными» детьми»;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«Трудности подросткового возраста»;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не стать жертвой насилия»;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подготовиться к экзаменам»;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помочь ребенку в учебе»;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«Как воспитать лентяя»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chemeClr val="tx2"/>
                </a:solidFill>
                <a:latin typeface="Arial" charset="0"/>
              </a:rPr>
              <a:t>- Вот темы выступлений на родительских собраниях, заседания ШМО, педагогических советах в рамках просветительской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6" name="Заголовок 2"/>
          <p:cNvSpPr>
            <a:spLocks noGrp="1"/>
          </p:cNvSpPr>
          <p:nvPr>
            <p:ph type="title"/>
          </p:nvPr>
        </p:nvSpPr>
        <p:spPr>
          <a:xfrm>
            <a:off x="2000250" y="0"/>
            <a:ext cx="7143750" cy="1143000"/>
          </a:xfrm>
        </p:spPr>
        <p:txBody>
          <a:bodyPr/>
          <a:lstStyle/>
          <a:p>
            <a:r>
              <a:rPr lang="ru-RU" sz="3600" b="1" smtClean="0"/>
              <a:t>Работа педагога-психолога в условиях введения ФГОС НОО</a:t>
            </a:r>
            <a:endParaRPr lang="ru-RU" sz="360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Приоритетным направлением новых образовательных стандартов является реализация развивающего потенциала образования. Актуальной задачей становится обеспечение развития универсальных учебных действий как собственно психологической составляющей ядра образования. 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5410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81075"/>
          </a:xfrm>
        </p:spPr>
        <p:txBody>
          <a:bodyPr/>
          <a:lstStyle/>
          <a:p>
            <a:r>
              <a:rPr lang="ru-RU" sz="4600" b="1" smtClean="0"/>
              <a:t>              </a:t>
            </a:r>
            <a:endParaRPr lang="ru-RU" sz="3600" b="1" smtClean="0"/>
          </a:p>
        </p:txBody>
      </p:sp>
      <p:sp>
        <p:nvSpPr>
          <p:cNvPr id="77829" name="Rectangle 5"/>
          <p:cNvSpPr>
            <a:spLocks noGrp="1"/>
          </p:cNvSpPr>
          <p:nvPr>
            <p:ph type="body" idx="1"/>
          </p:nvPr>
        </p:nvSpPr>
        <p:spPr>
          <a:xfrm>
            <a:off x="214313" y="2000250"/>
            <a:ext cx="8715375" cy="45005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ходе психологического сопровождения в условиях введения ФГОС НОО решаю следующие задачи: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обеспечиваю контроль за развитием учащихся;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даю оценку комфортности образовательной среды, уровню ее безопасности для детей;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принимаю  участие в разработке образовательной программы образовательного учреждения;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оказываю  качественную психолого-педагогическую и социальную помощь всем участникам образовательного процесса.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000250" y="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>
              <a:defRPr/>
            </a:pPr>
            <a:r>
              <a:rPr lang="ru-RU" sz="36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Работа педагога-психолога в условиях введения ФГОС НОО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Grp="1"/>
          </p:cNvSpPr>
          <p:nvPr>
            <p:ph type="title" idx="4294967295"/>
          </p:nvPr>
        </p:nvSpPr>
        <p:spPr>
          <a:xfrm>
            <a:off x="2411413" y="260350"/>
            <a:ext cx="6454775" cy="708025"/>
          </a:xfrm>
        </p:spPr>
        <p:txBody>
          <a:bodyPr/>
          <a:lstStyle/>
          <a:p>
            <a:r>
              <a:rPr lang="ru-RU" sz="3600" b="1" smtClean="0"/>
              <a:t>Повышение квалификации</a:t>
            </a:r>
          </a:p>
        </p:txBody>
      </p:sp>
      <p:sp>
        <p:nvSpPr>
          <p:cNvPr id="18435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935163"/>
            <a:ext cx="8435975" cy="4389437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ГОУ ДПО ЧИППКРО, «Психологическое обеспечение эффективности образовательного процесса: психологическая  помощь детям с задержкой психического развития».  72 часа. 2011 г.</a:t>
            </a:r>
          </a:p>
          <a:p>
            <a:pPr>
              <a:buFont typeface="Wingdings 2" pitchFamily="18" charset="2"/>
              <a:buNone/>
            </a:pPr>
            <a:endParaRPr lang="en-US" b="1" smtClean="0">
              <a:solidFill>
                <a:schemeClr val="tx2"/>
              </a:solidFill>
            </a:endParaRPr>
          </a:p>
          <a:p>
            <a:r>
              <a:rPr lang="ru-RU" b="1" smtClean="0">
                <a:solidFill>
                  <a:schemeClr val="tx2"/>
                </a:solidFill>
              </a:rPr>
              <a:t>ГБОУ ДПО ЧИППКРО, «Теория и методика обучения и воспитания детей с ограниченными  возможностями здоровья». 72 ч.,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3" name="Rectangle 11"/>
          <p:cNvSpPr>
            <a:spLocks noGrp="1"/>
          </p:cNvSpPr>
          <p:nvPr>
            <p:ph type="title"/>
          </p:nvPr>
        </p:nvSpPr>
        <p:spPr>
          <a:xfrm>
            <a:off x="1908175" y="0"/>
            <a:ext cx="7235825" cy="836613"/>
          </a:xfrm>
        </p:spPr>
        <p:txBody>
          <a:bodyPr/>
          <a:lstStyle/>
          <a:p>
            <a:r>
              <a:rPr lang="ru-RU" sz="2800" b="1" smtClean="0"/>
              <a:t>  Схема внутреннего взаимодействия</a:t>
            </a:r>
          </a:p>
        </p:txBody>
      </p:sp>
      <p:graphicFrame>
        <p:nvGraphicFramePr>
          <p:cNvPr id="69645" name="Diagram 13"/>
          <p:cNvGraphicFramePr>
            <a:graphicFrameLocks/>
          </p:cNvGraphicFramePr>
          <p:nvPr>
            <p:ph idx="1"/>
          </p:nvPr>
        </p:nvGraphicFramePr>
        <p:xfrm>
          <a:off x="0" y="1916113"/>
          <a:ext cx="9144000" cy="4319587"/>
        </p:xfrm>
        <a:graphic>
          <a:graphicData uri="http://schemas.openxmlformats.org/drawingml/2006/compatibility">
            <com:legacyDrawing xmlns:com="http://schemas.openxmlformats.org/drawingml/2006/compatibility" spid="_x0000_s69645"/>
          </a:graphicData>
        </a:graphic>
      </p:graphicFrame>
      <p:pic>
        <p:nvPicPr>
          <p:cNvPr id="69674" name="Picture 41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6" name="Rectangle 2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235825" cy="720725"/>
          </a:xfrm>
        </p:spPr>
        <p:txBody>
          <a:bodyPr/>
          <a:lstStyle/>
          <a:p>
            <a:r>
              <a:rPr lang="ru-RU" sz="2800" b="1" smtClean="0"/>
              <a:t>  </a:t>
            </a:r>
            <a:r>
              <a:rPr lang="ru-RU" sz="3200" b="1" smtClean="0"/>
              <a:t>Схема внешнего взаимодействия</a:t>
            </a:r>
          </a:p>
        </p:txBody>
      </p:sp>
      <p:graphicFrame>
        <p:nvGraphicFramePr>
          <p:cNvPr id="76803" name="Diagram 3"/>
          <p:cNvGraphicFramePr>
            <a:graphicFrameLocks/>
          </p:cNvGraphicFramePr>
          <p:nvPr>
            <p:ph idx="1"/>
          </p:nvPr>
        </p:nvGraphicFramePr>
        <p:xfrm>
          <a:off x="179388" y="1773238"/>
          <a:ext cx="8785225" cy="4462462"/>
        </p:xfrm>
        <a:graphic>
          <a:graphicData uri="http://schemas.openxmlformats.org/drawingml/2006/compatibility">
            <com:legacyDrawing xmlns:com="http://schemas.openxmlformats.org/drawingml/2006/compatibility" spid="_x0000_s76803"/>
          </a:graphicData>
        </a:graphic>
      </p:graphicFrame>
      <p:pic>
        <p:nvPicPr>
          <p:cNvPr id="76827" name="Picture 18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4"/>
          <p:cNvSpPr>
            <a:spLocks noChangeArrowheads="1"/>
          </p:cNvSpPr>
          <p:nvPr/>
        </p:nvSpPr>
        <p:spPr bwMode="auto">
          <a:xfrm>
            <a:off x="0" y="520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8482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4"/>
          <p:cNvSpPr>
            <a:spLocks noGrp="1"/>
          </p:cNvSpPr>
          <p:nvPr>
            <p:ph type="title"/>
          </p:nvPr>
        </p:nvSpPr>
        <p:spPr>
          <a:xfrm>
            <a:off x="1922463" y="0"/>
            <a:ext cx="7221537" cy="908050"/>
          </a:xfrm>
        </p:spPr>
        <p:txBody>
          <a:bodyPr/>
          <a:lstStyle/>
          <a:p>
            <a:r>
              <a:rPr lang="ru-RU" sz="4600" b="1" smtClean="0"/>
              <a:t>  </a:t>
            </a:r>
            <a:r>
              <a:rPr lang="ru-RU" sz="3600" b="1" smtClean="0"/>
              <a:t>Педагогические технологии</a:t>
            </a:r>
            <a:r>
              <a:rPr lang="ru-RU" sz="4600" b="1" smtClean="0"/>
              <a:t>     </a:t>
            </a:r>
            <a:endParaRPr lang="ru-RU" sz="3600" b="1" smtClean="0"/>
          </a:p>
        </p:txBody>
      </p:sp>
      <p:sp>
        <p:nvSpPr>
          <p:cNvPr id="148484" name="Rectangle 24"/>
          <p:cNvSpPr>
            <a:spLocks noGrp="1"/>
          </p:cNvSpPr>
          <p:nvPr>
            <p:ph type="body" sz="half" idx="1"/>
          </p:nvPr>
        </p:nvSpPr>
        <p:spPr>
          <a:xfrm>
            <a:off x="0" y="5562600"/>
            <a:ext cx="4038600" cy="129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b="1" smtClean="0">
                <a:solidFill>
                  <a:schemeClr val="tx2"/>
                </a:solidFill>
              </a:rPr>
              <a:t>   </a:t>
            </a:r>
            <a:r>
              <a:rPr lang="ru-RU" sz="2000" b="1" smtClean="0">
                <a:solidFill>
                  <a:schemeClr val="tx2"/>
                </a:solidFill>
              </a:rPr>
              <a:t>Игровая программа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2"/>
                </a:solidFill>
              </a:rPr>
              <a:t> «Язык и телевидение»</a:t>
            </a:r>
          </a:p>
        </p:txBody>
      </p:sp>
      <p:sp>
        <p:nvSpPr>
          <p:cNvPr id="148485" name="Rectangle 25"/>
          <p:cNvSpPr>
            <a:spLocks noGrp="1"/>
          </p:cNvSpPr>
          <p:nvPr>
            <p:ph type="body" sz="half" idx="2"/>
          </p:nvPr>
        </p:nvSpPr>
        <p:spPr>
          <a:xfrm>
            <a:off x="4714875" y="928688"/>
            <a:ext cx="4038600" cy="792162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Игровые технологии</a:t>
            </a:r>
          </a:p>
        </p:txBody>
      </p:sp>
      <p:pic>
        <p:nvPicPr>
          <p:cNvPr id="148486" name="Picture 9" descr="p38_p108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7" name="Text Box 26"/>
          <p:cNvSpPr txBox="1">
            <a:spLocks noChangeArrowheads="1"/>
          </p:cNvSpPr>
          <p:nvPr/>
        </p:nvSpPr>
        <p:spPr bwMode="auto">
          <a:xfrm>
            <a:off x="6572250" y="1643063"/>
            <a:ext cx="2286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 Игровая программа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«Хочешь быть здоровым – будь!»</a:t>
            </a:r>
          </a:p>
        </p:txBody>
      </p:sp>
      <p:pic>
        <p:nvPicPr>
          <p:cNvPr id="81929" name="Picture 1" descr="F:\IMG_43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3786188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2" descr="F:\ручеё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2420938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3" descr="p38_p10709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3702050"/>
            <a:ext cx="421481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4"/>
          <p:cNvSpPr>
            <a:spLocks noChangeArrowheads="1"/>
          </p:cNvSpPr>
          <p:nvPr/>
        </p:nvSpPr>
        <p:spPr bwMode="auto">
          <a:xfrm>
            <a:off x="0" y="520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49506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4"/>
          <p:cNvSpPr>
            <a:spLocks noGrp="1"/>
          </p:cNvSpPr>
          <p:nvPr>
            <p:ph type="title"/>
          </p:nvPr>
        </p:nvSpPr>
        <p:spPr>
          <a:xfrm>
            <a:off x="1922463" y="0"/>
            <a:ext cx="7221537" cy="908050"/>
          </a:xfrm>
        </p:spPr>
        <p:txBody>
          <a:bodyPr/>
          <a:lstStyle/>
          <a:p>
            <a:r>
              <a:rPr lang="ru-RU" sz="4600" b="1" smtClean="0"/>
              <a:t>  </a:t>
            </a:r>
            <a:r>
              <a:rPr lang="ru-RU" sz="3600" b="1" smtClean="0"/>
              <a:t>Педагогические технологии</a:t>
            </a:r>
            <a:r>
              <a:rPr lang="ru-RU" sz="4600" b="1" smtClean="0"/>
              <a:t>     </a:t>
            </a:r>
            <a:endParaRPr lang="ru-RU" sz="3600" b="1" smtClean="0"/>
          </a:p>
        </p:txBody>
      </p:sp>
      <p:sp>
        <p:nvSpPr>
          <p:cNvPr id="149508" name="Rectangle 6"/>
          <p:cNvSpPr>
            <a:spLocks noGrp="1"/>
          </p:cNvSpPr>
          <p:nvPr>
            <p:ph type="body" sz="half" idx="2"/>
          </p:nvPr>
        </p:nvSpPr>
        <p:spPr>
          <a:xfrm>
            <a:off x="4500563" y="908050"/>
            <a:ext cx="3529012" cy="792163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</a:rPr>
              <a:t>   </a:t>
            </a:r>
            <a:r>
              <a:rPr lang="ru-RU" sz="2400" b="1" smtClean="0">
                <a:solidFill>
                  <a:schemeClr val="tx2"/>
                </a:solidFill>
              </a:rPr>
              <a:t>Здоровьесберегающие </a:t>
            </a:r>
            <a:r>
              <a:rPr lang="en-US" sz="2400" b="1" smtClean="0">
                <a:solidFill>
                  <a:schemeClr val="tx2"/>
                </a:solidFill>
              </a:rPr>
              <a:t>                  </a:t>
            </a:r>
            <a:r>
              <a:rPr lang="ru-RU" sz="2400" b="1" smtClean="0">
                <a:solidFill>
                  <a:schemeClr val="tx2"/>
                </a:solidFill>
              </a:rPr>
              <a:t>технологии</a:t>
            </a:r>
          </a:p>
        </p:txBody>
      </p:sp>
      <p:pic>
        <p:nvPicPr>
          <p:cNvPr id="149509" name="Picture 7" descr="p38_p108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0" descr="p38_p1080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450056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1" name="Text Box 11"/>
          <p:cNvSpPr txBox="1">
            <a:spLocks noChangeArrowheads="1"/>
          </p:cNvSpPr>
          <p:nvPr/>
        </p:nvSpPr>
        <p:spPr bwMode="auto">
          <a:xfrm>
            <a:off x="214313" y="5572125"/>
            <a:ext cx="25003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Психогимнастика на занятиях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               </a:t>
            </a:r>
          </a:p>
        </p:txBody>
      </p:sp>
      <p:pic>
        <p:nvPicPr>
          <p:cNvPr id="82952" name="Picture 2" descr="C:\Documents and Settings\Пользователь\Рабочий стол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060575"/>
            <a:ext cx="494347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1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325" y="3676650"/>
            <a:ext cx="46386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4" name="TextBox 11"/>
          <p:cNvSpPr txBox="1">
            <a:spLocks noChangeArrowheads="1"/>
          </p:cNvSpPr>
          <p:nvPr/>
        </p:nvSpPr>
        <p:spPr bwMode="auto">
          <a:xfrm>
            <a:off x="6858000" y="2357438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6686D"/>
                </a:solidFill>
              </a:rPr>
              <a:t>Игры на снятие эмоционального напряжения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0188" y="6572250"/>
            <a:ext cx="5715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0530" name="Picture 21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2" descr="p38_p10800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35290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23" descr="p38_p1080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412875"/>
            <a:ext cx="35639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24" descr="p38_p10801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191000"/>
            <a:ext cx="35639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25" descr="p38_p10801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86238"/>
            <a:ext cx="34925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5" name="Text Box 26"/>
          <p:cNvSpPr txBox="1">
            <a:spLocks noChangeArrowheads="1"/>
          </p:cNvSpPr>
          <p:nvPr/>
        </p:nvSpPr>
        <p:spPr bwMode="auto">
          <a:xfrm>
            <a:off x="4211638" y="1654175"/>
            <a:ext cx="5603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</a:rPr>
              <a:t>С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О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Т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Р 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У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Д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Н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И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Ч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Е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С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Т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В</a:t>
            </a:r>
            <a:br>
              <a:rPr lang="ru-RU" sz="2400" b="1">
                <a:solidFill>
                  <a:schemeClr val="tx2"/>
                </a:solidFill>
              </a:rPr>
            </a:br>
            <a:r>
              <a:rPr lang="ru-RU" sz="2400" b="1">
                <a:solidFill>
                  <a:schemeClr val="tx2"/>
                </a:solidFill>
              </a:rPr>
              <a:t>О</a:t>
            </a:r>
          </a:p>
        </p:txBody>
      </p:sp>
      <p:sp>
        <p:nvSpPr>
          <p:cNvPr id="150536" name="Rectangle 27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553200" cy="666750"/>
          </a:xfrm>
        </p:spPr>
        <p:txBody>
          <a:bodyPr/>
          <a:lstStyle/>
          <a:p>
            <a:r>
              <a:rPr lang="ru-RU" sz="3600" b="1" smtClean="0"/>
              <a:t>Педагогические технологии</a:t>
            </a:r>
          </a:p>
        </p:txBody>
      </p:sp>
      <p:sp>
        <p:nvSpPr>
          <p:cNvPr id="150537" name="Text Box 29"/>
          <p:cNvSpPr txBox="1">
            <a:spLocks noChangeArrowheads="1"/>
          </p:cNvSpPr>
          <p:nvPr/>
        </p:nvSpPr>
        <p:spPr bwMode="auto">
          <a:xfrm>
            <a:off x="2195513" y="765175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Подготовка команды «Дети солнца» для участия </a:t>
            </a:r>
          </a:p>
          <a:p>
            <a:r>
              <a:rPr lang="ru-RU" b="1">
                <a:solidFill>
                  <a:schemeClr val="tx2"/>
                </a:solidFill>
              </a:rPr>
              <a:t>в городской игре «Школа здоровья»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1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Rectangle 27"/>
          <p:cNvSpPr>
            <a:spLocks noGrp="1"/>
          </p:cNvSpPr>
          <p:nvPr>
            <p:ph type="title" idx="4294967295"/>
          </p:nvPr>
        </p:nvSpPr>
        <p:spPr>
          <a:xfrm>
            <a:off x="2339975" y="0"/>
            <a:ext cx="6553200" cy="666750"/>
          </a:xfrm>
        </p:spPr>
        <p:txBody>
          <a:bodyPr/>
          <a:lstStyle/>
          <a:p>
            <a:r>
              <a:rPr lang="ru-RU" sz="3600" b="1" smtClean="0"/>
              <a:t>Педагогические технологии</a:t>
            </a:r>
          </a:p>
        </p:txBody>
      </p:sp>
      <p:pic>
        <p:nvPicPr>
          <p:cNvPr id="151555" name="Picture 1" descr="C:\Documents and Settings\Пользователь\Рабочий стол\Швецова\класс\фотки\от Ольги Александровны\SDC108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2000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2" descr="C:\Documents and Settings\Пользователь\Рабочий стол\конкурс САМЫЙ УМНЫЙ 7к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3452813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2" descr="C:\Documents and Settings\Пользователь\Рабочий стол\S63079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00188" y="6572250"/>
            <a:ext cx="5715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02" name="Picture 21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27"/>
          <p:cNvSpPr>
            <a:spLocks noGrp="1"/>
          </p:cNvSpPr>
          <p:nvPr>
            <p:ph type="title"/>
          </p:nvPr>
        </p:nvSpPr>
        <p:spPr>
          <a:xfrm>
            <a:off x="2000250" y="214313"/>
            <a:ext cx="6686550" cy="561975"/>
          </a:xfrm>
        </p:spPr>
        <p:txBody>
          <a:bodyPr/>
          <a:lstStyle/>
          <a:p>
            <a:pPr algn="ctr"/>
            <a:r>
              <a:rPr lang="ru-RU" sz="3600" b="1" smtClean="0"/>
              <a:t>Педагогические технологии</a:t>
            </a:r>
          </a:p>
        </p:txBody>
      </p:sp>
      <p:sp>
        <p:nvSpPr>
          <p:cNvPr id="153604" name="TextBox 8"/>
          <p:cNvSpPr txBox="1">
            <a:spLocks noChangeArrowheads="1"/>
          </p:cNvSpPr>
          <p:nvPr/>
        </p:nvSpPr>
        <p:spPr bwMode="auto">
          <a:xfrm>
            <a:off x="900113" y="1341438"/>
            <a:ext cx="7885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6686D"/>
                </a:solidFill>
              </a:rPr>
              <a:t>Информационно-коммуникационные технологии</a:t>
            </a:r>
          </a:p>
        </p:txBody>
      </p:sp>
      <p:sp>
        <p:nvSpPr>
          <p:cNvPr id="96261" name="Содержимое 9"/>
          <p:cNvSpPr>
            <a:spLocks noGrp="1"/>
          </p:cNvSpPr>
          <p:nvPr>
            <p:ph sz="half" idx="1"/>
          </p:nvPr>
        </p:nvSpPr>
        <p:spPr>
          <a:xfrm>
            <a:off x="468313" y="1916113"/>
            <a:ext cx="4038600" cy="1220787"/>
          </a:xfrm>
        </p:spPr>
        <p:txBody>
          <a:bodyPr/>
          <a:lstStyle/>
          <a:p>
            <a:r>
              <a:rPr lang="ru-RU" sz="2000" b="1" smtClean="0">
                <a:solidFill>
                  <a:srgbClr val="06686D"/>
                </a:solidFill>
              </a:rPr>
              <a:t>Создание мини-сайта;</a:t>
            </a:r>
          </a:p>
          <a:p>
            <a:r>
              <a:rPr lang="ru-RU" sz="2000" b="1" smtClean="0">
                <a:solidFill>
                  <a:srgbClr val="06686D"/>
                </a:solidFill>
              </a:rPr>
              <a:t>Размещение электронного портфолио;</a:t>
            </a:r>
          </a:p>
        </p:txBody>
      </p:sp>
      <p:sp>
        <p:nvSpPr>
          <p:cNvPr id="9626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1363663"/>
          </a:xfrm>
        </p:spPr>
        <p:txBody>
          <a:bodyPr/>
          <a:lstStyle/>
          <a:p>
            <a:r>
              <a:rPr lang="ru-RU" sz="2000" b="1" smtClean="0">
                <a:solidFill>
                  <a:srgbClr val="06686D"/>
                </a:solidFill>
              </a:rPr>
              <a:t>Страничка на сайте школы;</a:t>
            </a:r>
          </a:p>
          <a:p>
            <a:r>
              <a:rPr lang="ru-RU" sz="2000" b="1" smtClean="0">
                <a:solidFill>
                  <a:srgbClr val="06686D"/>
                </a:solidFill>
              </a:rPr>
              <a:t>Участие в интернет-конференциях,  вебинарах</a:t>
            </a:r>
          </a:p>
          <a:p>
            <a:endParaRPr lang="ru-RU" smtClean="0"/>
          </a:p>
        </p:txBody>
      </p:sp>
      <p:pic>
        <p:nvPicPr>
          <p:cNvPr id="96263" name="Picture 2" descr="C:\Documents and Settings\Пользователь\Рабочий стол\сертифика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00438"/>
            <a:ext cx="2373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5" descr="C:\Documents and Settings\Пользователь\Рабочий стол\view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500438"/>
            <a:ext cx="2373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2" descr="F:\для НА Швецовой\7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3447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3517900"/>
            <a:ext cx="24288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5"/>
          <p:cNvSpPr>
            <a:spLocks noGrp="1"/>
          </p:cNvSpPr>
          <p:nvPr>
            <p:ph type="title" idx="4294967295"/>
          </p:nvPr>
        </p:nvSpPr>
        <p:spPr>
          <a:xfrm>
            <a:off x="2484438" y="188913"/>
            <a:ext cx="6335712" cy="638175"/>
          </a:xfrm>
        </p:spPr>
        <p:txBody>
          <a:bodyPr/>
          <a:lstStyle/>
          <a:p>
            <a:r>
              <a:rPr lang="ru-RU" sz="3600" b="1" smtClean="0"/>
              <a:t>Используемые ЦОРы</a:t>
            </a:r>
          </a:p>
        </p:txBody>
      </p:sp>
      <p:sp>
        <p:nvSpPr>
          <p:cNvPr id="154626" name="Rectangle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144000" cy="4752975"/>
          </a:xfrm>
        </p:spPr>
        <p:txBody>
          <a:bodyPr/>
          <a:lstStyle/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2"/>
              </a:rPr>
              <a:t>schoolpress.ru</a:t>
            </a:r>
            <a:r>
              <a:rPr lang="ru-RU" sz="1600" b="1" u="sng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</a:rPr>
              <a:t>- Журнал "Воспитание и обучение детей с нарушениями развития".   </a:t>
            </a:r>
            <a:endParaRPr lang="ru-RU" sz="1600" b="1" smtClean="0">
              <a:solidFill>
                <a:schemeClr val="tx2"/>
              </a:solidFill>
              <a:hlinkClick r:id="rId3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3"/>
              </a:rPr>
              <a:t>collection.edu.ru</a:t>
            </a:r>
            <a:r>
              <a:rPr lang="ru-RU" sz="1600" b="1" smtClean="0">
                <a:solidFill>
                  <a:schemeClr val="tx2"/>
                </a:solidFill>
              </a:rPr>
              <a:t> - Сборник методических разработок для школы на российском образовательном портале Министерства образования и науки российской федерации</a:t>
            </a:r>
            <a:endParaRPr lang="ru-RU" sz="1600" b="1" smtClean="0">
              <a:solidFill>
                <a:schemeClr val="tx2"/>
              </a:solidFill>
              <a:hlinkClick r:id="rId4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4"/>
              </a:rPr>
              <a:t>psychology.net.ru</a:t>
            </a:r>
            <a:r>
              <a:rPr lang="ru-RU" sz="1600" b="1" smtClean="0">
                <a:solidFill>
                  <a:schemeClr val="tx2"/>
                </a:solidFill>
              </a:rPr>
              <a:t> –тренинги, психологические тесты, библиотека, психологический клуб.</a:t>
            </a:r>
            <a:endParaRPr lang="ru-RU" sz="1600" b="1" smtClean="0">
              <a:solidFill>
                <a:schemeClr val="tx2"/>
              </a:solidFill>
              <a:hlinkClick r:id="rId5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5"/>
              </a:rPr>
              <a:t>danilova.ru</a:t>
            </a:r>
            <a:r>
              <a:rPr lang="ru-RU" sz="1600" b="1" u="sng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</a:rPr>
              <a:t> - большое число презентаций для коррекции и развития детей: цвета, формы,  длины, парные предметы,  свойства предметов, противоположности, к сказкам</a:t>
            </a:r>
          </a:p>
          <a:p>
            <a:pPr marL="495300" indent="-495300">
              <a:lnSpc>
                <a:spcPct val="80000"/>
              </a:lnSpc>
            </a:pPr>
            <a:r>
              <a:rPr lang="en-US" sz="1600" b="1" u="sng" smtClean="0">
                <a:solidFill>
                  <a:schemeClr val="tx2"/>
                </a:solidFill>
              </a:rPr>
              <a:t>iemcko.narod</a:t>
            </a:r>
            <a:r>
              <a:rPr lang="ru-RU" sz="1600" b="1" u="sng" smtClean="0">
                <a:solidFill>
                  <a:schemeClr val="tx2"/>
                </a:solidFill>
              </a:rPr>
              <a:t>.</a:t>
            </a:r>
            <a:r>
              <a:rPr lang="en-US" sz="1600" b="1" u="sng" smtClean="0">
                <a:solidFill>
                  <a:schemeClr val="tx2"/>
                </a:solidFill>
              </a:rPr>
              <a:t>ru</a:t>
            </a:r>
            <a:r>
              <a:rPr lang="en-US" sz="1600" b="1" smtClean="0">
                <a:solidFill>
                  <a:schemeClr val="tx2"/>
                </a:solidFill>
              </a:rPr>
              <a:t> – </a:t>
            </a:r>
            <a:r>
              <a:rPr lang="ru-RU" sz="1600" b="1" smtClean="0">
                <a:solidFill>
                  <a:schemeClr val="tx2"/>
                </a:solidFill>
              </a:rPr>
              <a:t>презентации для коррекции и развития детей, дидактические материалы для занятий.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u="sng" smtClean="0">
                <a:solidFill>
                  <a:schemeClr val="tx2"/>
                </a:solidFill>
              </a:rPr>
              <a:t>viki.rdf.ru </a:t>
            </a:r>
            <a:r>
              <a:rPr lang="ru-RU" sz="1600" b="1" smtClean="0">
                <a:solidFill>
                  <a:schemeClr val="tx2"/>
                </a:solidFill>
              </a:rPr>
              <a:t>- Большая коллекция презентаций для развития психических процессов.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6"/>
              </a:rPr>
              <a:t>festival.1september.ru</a:t>
            </a:r>
            <a:r>
              <a:rPr lang="ru-RU" sz="1600" b="1" smtClean="0">
                <a:solidFill>
                  <a:schemeClr val="tx2"/>
                </a:solidFill>
              </a:rPr>
              <a:t>  - Фестиваль педагогических идей – Открытый урок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7"/>
              </a:rPr>
              <a:t>psygorodok.org.ua</a:t>
            </a:r>
            <a:r>
              <a:rPr lang="ru-RU" sz="1600" b="1" smtClean="0">
                <a:solidFill>
                  <a:schemeClr val="tx2"/>
                </a:solidFill>
              </a:rPr>
              <a:t> Психологические методики, игры и упражнения на развитие внимания, памяти, мышления и коррекцию эмоциональной сферы личности, нарушений общения, научные и популярные статьи, книги, ссылки на полезные ресурсы по психологии. 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8"/>
              </a:rPr>
              <a:t>psihologu.info</a:t>
            </a:r>
            <a:r>
              <a:rPr lang="ru-RU" sz="1600" b="1" smtClean="0">
                <a:solidFill>
                  <a:schemeClr val="tx2"/>
                </a:solidFill>
              </a:rPr>
              <a:t>  Энциклопедия школьного психолога, психологические игры и упражнения на развитие внимания, памяти, мышления и коррекцию эмоциональной сферы личности, нарушений общения,  научные и популярные статьи, книги, ссылки на  полезные ресурсы по психологии.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9"/>
              </a:rPr>
              <a:t>.psylesson.ru</a:t>
            </a:r>
            <a:r>
              <a:rPr lang="ru-RU" sz="1600" b="1" smtClean="0">
                <a:solidFill>
                  <a:schemeClr val="tx2"/>
                </a:solidFill>
              </a:rPr>
              <a:t> уроки психологии в школе с 1 по 11 классы. К каждому уроку прописаны: цель, задачи, ход урока, вывод, контрольные вопросы и домашнее задание. </a:t>
            </a:r>
            <a:endParaRPr lang="ru-RU" sz="1600" b="1" u="sng" smtClean="0">
              <a:solidFill>
                <a:schemeClr val="tx2"/>
              </a:solidFill>
            </a:endParaRPr>
          </a:p>
        </p:txBody>
      </p:sp>
      <p:pic>
        <p:nvPicPr>
          <p:cNvPr id="154627" name="Picture 21" descr="эмблема школ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3"/>
          <p:cNvSpPr>
            <a:spLocks noGrp="1"/>
          </p:cNvSpPr>
          <p:nvPr>
            <p:ph type="body" idx="1"/>
          </p:nvPr>
        </p:nvSpPr>
        <p:spPr>
          <a:xfrm>
            <a:off x="468313" y="1946275"/>
            <a:ext cx="8229600" cy="4003675"/>
          </a:xfrm>
        </p:spPr>
        <p:txBody>
          <a:bodyPr/>
          <a:lstStyle/>
          <a:p>
            <a:pPr marL="495300" indent="-495300">
              <a:lnSpc>
                <a:spcPct val="80000"/>
              </a:lnSpc>
            </a:pPr>
            <a:r>
              <a:rPr lang="en-US" sz="1600" b="1" u="sng" smtClean="0">
                <a:solidFill>
                  <a:schemeClr val="tx2"/>
                </a:solidFill>
              </a:rPr>
              <a:t>school-collection.edu.ru</a:t>
            </a:r>
            <a:r>
              <a:rPr lang="en-US" sz="1600" b="1" smtClean="0">
                <a:solidFill>
                  <a:schemeClr val="tx2"/>
                </a:solidFill>
              </a:rPr>
              <a:t> –</a:t>
            </a:r>
            <a:r>
              <a:rPr lang="ru-RU" sz="1600" b="1" smtClean="0">
                <a:solidFill>
                  <a:schemeClr val="tx2"/>
                </a:solidFill>
              </a:rPr>
              <a:t>единая</a:t>
            </a:r>
            <a:r>
              <a:rPr lang="en-US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</a:rPr>
              <a:t>коллекция</a:t>
            </a:r>
            <a:r>
              <a:rPr lang="en-US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</a:rPr>
              <a:t>ЦОРов.</a:t>
            </a:r>
            <a:endParaRPr lang="ru-RU" sz="1600" b="1" u="sng" smtClean="0">
              <a:solidFill>
                <a:schemeClr val="tx2"/>
              </a:solidFill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2"/>
              </a:rPr>
              <a:t>invalid-detstva.ru</a:t>
            </a:r>
            <a:r>
              <a:rPr lang="ru-RU" sz="1600" b="1" smtClean="0">
                <a:solidFill>
                  <a:schemeClr val="tx2"/>
                </a:solidFill>
              </a:rPr>
              <a:t> описание проблем, возникающих у детей, материалы для выступлений перед учителями и родителями</a:t>
            </a:r>
            <a:endParaRPr lang="ru-RU" sz="1600" b="1" smtClean="0">
              <a:solidFill>
                <a:schemeClr val="tx2"/>
              </a:solidFill>
              <a:hlinkClick r:id="rId3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3"/>
              </a:rPr>
              <a:t>psycheya.ru</a:t>
            </a:r>
            <a:r>
              <a:rPr lang="ru-RU" sz="1600" b="1" smtClean="0">
                <a:solidFill>
                  <a:schemeClr val="tx2"/>
                </a:solidFill>
              </a:rPr>
              <a:t> – библиотека статей, текстов по психологии.</a:t>
            </a:r>
            <a:endParaRPr lang="ru-RU" sz="1600" b="1" smtClean="0">
              <a:solidFill>
                <a:schemeClr val="tx2"/>
              </a:solidFill>
              <a:hlinkClick r:id="rId4"/>
            </a:endParaRP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4"/>
              </a:rPr>
              <a:t>psychology.net.ru</a:t>
            </a:r>
            <a:r>
              <a:rPr lang="ru-RU" sz="1600" b="1" smtClean="0">
                <a:solidFill>
                  <a:schemeClr val="tx2"/>
                </a:solidFill>
              </a:rPr>
              <a:t> – новости психологии, тренинги, семинары, психологические тесты, психологический форум, библиотека, психологический клуб, коллекция рефератов.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5"/>
              </a:rPr>
              <a:t>ikprao.ru</a:t>
            </a:r>
            <a:r>
              <a:rPr lang="ru-RU" sz="1600" b="1" smtClean="0">
                <a:solidFill>
                  <a:schemeClr val="tx2"/>
                </a:solidFill>
              </a:rPr>
              <a:t>  - Сетевое издание по коррекционной педагогике и специальной психологии: научно-методический журнал.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6"/>
              </a:rPr>
              <a:t>schoolpress.ru</a:t>
            </a:r>
            <a:r>
              <a:rPr lang="ru-RU" sz="1600" b="1" u="sng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</a:rPr>
              <a:t>- Журнал "Воспитание и обучение детей с нарушениями развития". 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7"/>
              </a:rPr>
              <a:t>portalschool.ru</a:t>
            </a:r>
            <a:r>
              <a:rPr lang="ru-RU" sz="1600" b="1" smtClean="0">
                <a:solidFill>
                  <a:schemeClr val="tx2"/>
                </a:solidFill>
              </a:rPr>
              <a:t> – российский образовательный портал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</a:rPr>
              <a:t> </a:t>
            </a:r>
            <a:r>
              <a:rPr lang="ru-RU" sz="1600" b="1" smtClean="0">
                <a:solidFill>
                  <a:schemeClr val="tx2"/>
                </a:solidFill>
                <a:hlinkClick r:id="rId8"/>
              </a:rPr>
              <a:t>http://www.edu.ru/-</a:t>
            </a:r>
            <a:r>
              <a:rPr lang="ru-RU" sz="1600" b="1" smtClean="0">
                <a:solidFill>
                  <a:schemeClr val="tx2"/>
                </a:solidFill>
              </a:rPr>
              <a:t> Федеральный портал «Российское образование»</a:t>
            </a:r>
          </a:p>
          <a:p>
            <a:pPr marL="495300" indent="-495300"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hlinkClick r:id="rId4"/>
              </a:rPr>
              <a:t>psychology.net.ru</a:t>
            </a:r>
            <a:r>
              <a:rPr lang="ru-RU" sz="1600" b="1" smtClean="0">
                <a:solidFill>
                  <a:schemeClr val="tx2"/>
                </a:solidFill>
              </a:rPr>
              <a:t> – психологические тесты, психологический форум</a:t>
            </a:r>
          </a:p>
          <a:p>
            <a:pPr marL="495300" indent="-49530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600" b="1" smtClean="0">
              <a:solidFill>
                <a:schemeClr val="tx2"/>
              </a:solidFill>
            </a:endParaRPr>
          </a:p>
        </p:txBody>
      </p:sp>
      <p:pic>
        <p:nvPicPr>
          <p:cNvPr id="155650" name="Picture 21" descr="эмблема школ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5"/>
          <p:cNvSpPr>
            <a:spLocks/>
          </p:cNvSpPr>
          <p:nvPr/>
        </p:nvSpPr>
        <p:spPr bwMode="auto">
          <a:xfrm>
            <a:off x="2484438" y="188913"/>
            <a:ext cx="63357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eaLnBrk="0" hangingPunct="0"/>
            <a:r>
              <a:rPr lang="ru-RU" sz="3600" b="1">
                <a:solidFill>
                  <a:schemeClr val="tx2"/>
                </a:solidFill>
              </a:rPr>
              <a:t>Используемые ЦОРы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7" descr="P1020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4" name="Picture 9" descr="P1020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3900488"/>
            <a:ext cx="44640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10" descr="эмблема шко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11"/>
          <p:cNvSpPr>
            <a:spLocks noGrp="1"/>
          </p:cNvSpPr>
          <p:nvPr>
            <p:ph type="title"/>
          </p:nvPr>
        </p:nvSpPr>
        <p:spPr>
          <a:xfrm>
            <a:off x="2339975" y="188913"/>
            <a:ext cx="6100763" cy="719137"/>
          </a:xfrm>
        </p:spPr>
        <p:txBody>
          <a:bodyPr/>
          <a:lstStyle/>
          <a:p>
            <a:r>
              <a:rPr lang="ru-RU" sz="4600" b="1" smtClean="0"/>
              <a:t>  </a:t>
            </a:r>
            <a:r>
              <a:rPr lang="ru-RU" sz="3600" b="1" smtClean="0"/>
              <a:t>Мой рабочий кабинет</a:t>
            </a:r>
            <a:endParaRPr lang="ru-RU" sz="4600" b="1" smtClean="0"/>
          </a:p>
        </p:txBody>
      </p:sp>
      <p:sp>
        <p:nvSpPr>
          <p:cNvPr id="156677" name="Rectangle 12"/>
          <p:cNvSpPr>
            <a:spLocks noGrp="1"/>
          </p:cNvSpPr>
          <p:nvPr>
            <p:ph type="body" sz="half" idx="1"/>
          </p:nvPr>
        </p:nvSpPr>
        <p:spPr>
          <a:xfrm>
            <a:off x="468313" y="4581525"/>
            <a:ext cx="4032250" cy="1943100"/>
          </a:xfrm>
        </p:spPr>
        <p:txBody>
          <a:bodyPr/>
          <a:lstStyle/>
          <a:p>
            <a:endParaRPr lang="ru-RU" sz="2200" smtClean="0"/>
          </a:p>
        </p:txBody>
      </p:sp>
      <p:sp>
        <p:nvSpPr>
          <p:cNvPr id="87046" name="Rectangle 13"/>
          <p:cNvSpPr>
            <a:spLocks noGrp="1"/>
          </p:cNvSpPr>
          <p:nvPr>
            <p:ph type="body" sz="half" idx="2"/>
          </p:nvPr>
        </p:nvSpPr>
        <p:spPr>
          <a:xfrm>
            <a:off x="3635375" y="1052513"/>
            <a:ext cx="5508625" cy="259238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    </a:t>
            </a: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В кабинете педагога-психолога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                    оборудованы:</a:t>
            </a:r>
          </a:p>
          <a:p>
            <a:pPr>
              <a:defRPr/>
            </a:pP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Рабочее место;</a:t>
            </a:r>
          </a:p>
          <a:p>
            <a:pPr>
              <a:defRPr/>
            </a:pP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Методический уголок;</a:t>
            </a:r>
          </a:p>
          <a:p>
            <a:pPr>
              <a:defRPr/>
            </a:pP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Место для занятий с детьми;</a:t>
            </a:r>
          </a:p>
          <a:p>
            <a:pPr>
              <a:defRPr/>
            </a:pPr>
            <a:r>
              <a:rPr lang="ru-RU" sz="2200" b="1" smtClean="0">
                <a:solidFill>
                  <a:schemeClr val="tx2"/>
                </a:solidFill>
                <a:latin typeface="Arial" charset="0"/>
              </a:rPr>
              <a:t>Уголок релаксации.</a:t>
            </a:r>
            <a:r>
              <a:rPr lang="ru-RU" sz="2200" smtClean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9458" name="Picture 1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4"/>
          <p:cNvSpPr>
            <a:spLocks noGrp="1"/>
          </p:cNvSpPr>
          <p:nvPr>
            <p:ph type="title" idx="4294967295"/>
          </p:nvPr>
        </p:nvSpPr>
        <p:spPr>
          <a:xfrm>
            <a:off x="1979613" y="188913"/>
            <a:ext cx="6769100" cy="1223962"/>
          </a:xfrm>
        </p:spPr>
        <p:txBody>
          <a:bodyPr/>
          <a:lstStyle/>
          <a:p>
            <a:r>
              <a:rPr lang="ru-RU" sz="4600" b="1" smtClean="0"/>
              <a:t>    Мое педагогическое     </a:t>
            </a:r>
            <a:br>
              <a:rPr lang="ru-RU" sz="4600" b="1" smtClean="0"/>
            </a:br>
            <a:r>
              <a:rPr lang="ru-RU" sz="4600" b="1" smtClean="0"/>
              <a:t>               кредо</a:t>
            </a:r>
          </a:p>
        </p:txBody>
      </p:sp>
      <p:sp>
        <p:nvSpPr>
          <p:cNvPr id="19460" name="Rectangle 15"/>
          <p:cNvSpPr>
            <a:spLocks noGrp="1"/>
          </p:cNvSpPr>
          <p:nvPr>
            <p:ph type="body" idx="4294967295"/>
          </p:nvPr>
        </p:nvSpPr>
        <p:spPr>
          <a:xfrm>
            <a:off x="468313" y="2924175"/>
            <a:ext cx="8229600" cy="3687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800" b="1" smtClean="0">
                <a:solidFill>
                  <a:schemeClr val="tx2"/>
                </a:solidFill>
              </a:rPr>
              <a:t>Цель обучения ребёнка состоит в том, чтобы сделать его способным развиваться дальше без помощи учителя. </a:t>
            </a:r>
          </a:p>
          <a:p>
            <a:pPr>
              <a:buFont typeface="Wingdings 2" pitchFamily="18" charset="2"/>
              <a:buNone/>
            </a:pPr>
            <a:r>
              <a:rPr lang="ru-RU" sz="3400" b="1" smtClean="0">
                <a:solidFill>
                  <a:schemeClr val="tx2"/>
                </a:solidFill>
              </a:rPr>
              <a:t>                                                 (Э. Хаббард)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3"/>
          <p:cNvSpPr>
            <a:spLocks noGrp="1"/>
          </p:cNvSpPr>
          <p:nvPr>
            <p:ph type="title" idx="4294967295"/>
          </p:nvPr>
        </p:nvSpPr>
        <p:spPr>
          <a:xfrm>
            <a:off x="3214688" y="142875"/>
            <a:ext cx="4572000" cy="704850"/>
          </a:xfrm>
        </p:spPr>
        <p:txBody>
          <a:bodyPr/>
          <a:lstStyle/>
          <a:p>
            <a:r>
              <a:rPr lang="ru-RU" sz="3600" b="1" smtClean="0"/>
              <a:t>Самообразование</a:t>
            </a:r>
          </a:p>
        </p:txBody>
      </p:sp>
      <p:sp>
        <p:nvSpPr>
          <p:cNvPr id="105476" name="Rectangle 4"/>
          <p:cNvSpPr>
            <a:spLocks noGrp="1"/>
          </p:cNvSpPr>
          <p:nvPr>
            <p:ph type="body" idx="4294967295"/>
          </p:nvPr>
        </p:nvSpPr>
        <p:spPr>
          <a:xfrm>
            <a:off x="0" y="1785938"/>
            <a:ext cx="9144000" cy="43894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     «Применение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здоровьесберегающих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технологий в деятельности педагога-психолога  в специальной (коррекционной) школе» - тема моей работы по самообразованию. Здесь мною собран материал для педагогов и учащихся школы, правила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здоровьесбережения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 на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коррекционно-развивающих занятиях.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Собран материал по применению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психогимнастики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, гимнастики мозга, дыхательной и пальчиковой гимнастики на уроках и во внеурочной </a:t>
            </a:r>
            <a:r>
              <a:rPr lang="ru-RU" dirty="0" err="1" smtClean="0">
                <a:solidFill>
                  <a:schemeClr val="tx2"/>
                </a:solidFill>
                <a:latin typeface="+mj-lt"/>
              </a:rPr>
              <a:t>деятельнности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14"/>
          <p:cNvSpPr>
            <a:spLocks noChangeArrowheads="1"/>
          </p:cNvSpPr>
          <p:nvPr/>
        </p:nvSpPr>
        <p:spPr bwMode="auto">
          <a:xfrm>
            <a:off x="0" y="520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58722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7019925" cy="620713"/>
          </a:xfrm>
        </p:spPr>
        <p:txBody>
          <a:bodyPr/>
          <a:lstStyle/>
          <a:p>
            <a:r>
              <a:rPr lang="ru-RU" sz="4600" b="1" smtClean="0"/>
              <a:t> </a:t>
            </a:r>
            <a:r>
              <a:rPr lang="ru-RU" sz="3200" b="1" smtClean="0"/>
              <a:t>Школьная методическая неделя</a:t>
            </a:r>
          </a:p>
        </p:txBody>
      </p:sp>
      <p:sp>
        <p:nvSpPr>
          <p:cNvPr id="158724" name="Text Box 7"/>
          <p:cNvSpPr txBox="1">
            <a:spLocks noChangeArrowheads="1"/>
          </p:cNvSpPr>
          <p:nvPr/>
        </p:nvSpPr>
        <p:spPr bwMode="auto">
          <a:xfrm>
            <a:off x="3276600" y="1484313"/>
            <a:ext cx="28813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Мастер-класс для классных руководителей «Разнообразие приёмов работы с родителями»</a:t>
            </a:r>
          </a:p>
        </p:txBody>
      </p:sp>
      <p:pic>
        <p:nvPicPr>
          <p:cNvPr id="80901" name="Picture 9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283051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0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11" descr="Рисунок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644900"/>
            <a:ext cx="38735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12" descr="Рисунок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412875"/>
            <a:ext cx="279241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59746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4"/>
          <p:cNvSpPr>
            <a:spLocks noGrp="1"/>
          </p:cNvSpPr>
          <p:nvPr>
            <p:ph type="title"/>
          </p:nvPr>
        </p:nvSpPr>
        <p:spPr>
          <a:xfrm>
            <a:off x="1908175" y="0"/>
            <a:ext cx="7092950" cy="720725"/>
          </a:xfrm>
        </p:spPr>
        <p:txBody>
          <a:bodyPr/>
          <a:lstStyle/>
          <a:p>
            <a:r>
              <a:rPr lang="ru-RU" sz="3600" b="1" smtClean="0"/>
              <a:t>Областной семинар-практикум</a:t>
            </a:r>
          </a:p>
        </p:txBody>
      </p:sp>
      <p:pic>
        <p:nvPicPr>
          <p:cNvPr id="77828" name="Picture 7" descr="p40_p1060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40671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9" descr="p40_p1060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0" name="Picture 11" descr="p40_p10608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03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13" descr="p40_p10608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420938"/>
            <a:ext cx="40322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15" descr="p40_p106088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975100"/>
            <a:ext cx="40671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3" name="Text Box 16"/>
          <p:cNvSpPr txBox="1">
            <a:spLocks noChangeArrowheads="1"/>
          </p:cNvSpPr>
          <p:nvPr/>
        </p:nvSpPr>
        <p:spPr bwMode="auto">
          <a:xfrm>
            <a:off x="4067175" y="836613"/>
            <a:ext cx="50768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«Совершенствование традиционных форм обучения и использование новых методик и технологий, повышающих эффективность учебно-воспитательного процесса»</a:t>
            </a:r>
          </a:p>
        </p:txBody>
      </p:sp>
      <p:sp>
        <p:nvSpPr>
          <p:cNvPr id="159754" name="Text Box 17"/>
          <p:cNvSpPr txBox="1">
            <a:spLocks noChangeArrowheads="1"/>
          </p:cNvSpPr>
          <p:nvPr/>
        </p:nvSpPr>
        <p:spPr bwMode="auto">
          <a:xfrm>
            <a:off x="179388" y="4937125"/>
            <a:ext cx="30241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Мастер-класс «Развитие перцептивно-речевой деятельности у учащихся начальных классов»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0770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4"/>
          <p:cNvSpPr>
            <a:spLocks noGrp="1"/>
          </p:cNvSpPr>
          <p:nvPr>
            <p:ph type="title"/>
          </p:nvPr>
        </p:nvSpPr>
        <p:spPr>
          <a:xfrm>
            <a:off x="1979613" y="260350"/>
            <a:ext cx="7308850" cy="476250"/>
          </a:xfrm>
        </p:spPr>
        <p:txBody>
          <a:bodyPr/>
          <a:lstStyle/>
          <a:p>
            <a:r>
              <a:rPr lang="ru-RU" sz="3600" b="1" smtClean="0"/>
              <a:t>Областной семинар-практикум</a:t>
            </a:r>
          </a:p>
        </p:txBody>
      </p:sp>
      <p:pic>
        <p:nvPicPr>
          <p:cNvPr id="78852" name="Picture 7" descr="p40_p10608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671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9" descr="p40_p10608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636838"/>
            <a:ext cx="41021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1" descr="p40_p10609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05225"/>
            <a:ext cx="421163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5" name="Rectangle 12"/>
          <p:cNvSpPr>
            <a:spLocks noChangeArrowheads="1"/>
          </p:cNvSpPr>
          <p:nvPr/>
        </p:nvSpPr>
        <p:spPr bwMode="auto">
          <a:xfrm>
            <a:off x="4284663" y="908050"/>
            <a:ext cx="48593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«Совершенствование традиционных форм обучения и использование новых методик и технологий, повышающих эффективность учебно-воспитательного процесса»</a:t>
            </a:r>
          </a:p>
        </p:txBody>
      </p:sp>
      <p:sp>
        <p:nvSpPr>
          <p:cNvPr id="160776" name="Text Box 13"/>
          <p:cNvSpPr txBox="1">
            <a:spLocks noChangeArrowheads="1"/>
          </p:cNvSpPr>
          <p:nvPr/>
        </p:nvSpPr>
        <p:spPr bwMode="auto">
          <a:xfrm>
            <a:off x="0" y="4724400"/>
            <a:ext cx="3024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Мастер-класс «Развитие перцептивно-речевой деятельности у учащихся начальных классов»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1794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4"/>
          <p:cNvSpPr>
            <a:spLocks noGrp="1"/>
          </p:cNvSpPr>
          <p:nvPr>
            <p:ph type="title"/>
          </p:nvPr>
        </p:nvSpPr>
        <p:spPr>
          <a:xfrm>
            <a:off x="1835150" y="188913"/>
            <a:ext cx="7308850" cy="620712"/>
          </a:xfrm>
        </p:spPr>
        <p:txBody>
          <a:bodyPr/>
          <a:lstStyle/>
          <a:p>
            <a:r>
              <a:rPr lang="ru-RU" sz="4600" b="1" smtClean="0"/>
              <a:t> </a:t>
            </a:r>
            <a:r>
              <a:rPr lang="ru-RU" sz="3600" b="1" smtClean="0"/>
              <a:t>Областной семинар-практикум</a:t>
            </a:r>
          </a:p>
        </p:txBody>
      </p:sp>
      <p:pic>
        <p:nvPicPr>
          <p:cNvPr id="79876" name="Picture 10" descr="p40_p10609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47164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2" descr="p40_p1060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327400"/>
            <a:ext cx="47164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8" name="Text Box 13"/>
          <p:cNvSpPr txBox="1">
            <a:spLocks noChangeArrowheads="1"/>
          </p:cNvSpPr>
          <p:nvPr/>
        </p:nvSpPr>
        <p:spPr bwMode="auto">
          <a:xfrm>
            <a:off x="250825" y="5229225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Мастер-класс «Развитие перцептивно-речевой деятельности у учащихся начальных классов»</a:t>
            </a:r>
          </a:p>
        </p:txBody>
      </p:sp>
      <p:sp>
        <p:nvSpPr>
          <p:cNvPr id="161799" name="Text Box 14"/>
          <p:cNvSpPr txBox="1">
            <a:spLocks noChangeArrowheads="1"/>
          </p:cNvSpPr>
          <p:nvPr/>
        </p:nvSpPr>
        <p:spPr bwMode="auto">
          <a:xfrm>
            <a:off x="4787900" y="1052513"/>
            <a:ext cx="4067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</a:rPr>
              <a:t>«Совершенствование традиционных форм обучения и использование новых методик и технологий, повышающих эффективность учебно-воспитательного процесса»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428750" y="765175"/>
            <a:ext cx="7715250" cy="420688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авторских 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</a:t>
            </a:r>
          </a:p>
        </p:txBody>
      </p:sp>
      <p:pic>
        <p:nvPicPr>
          <p:cNvPr id="162818" name="Picture 6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8888" y="3000375"/>
            <a:ext cx="28051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1" descr="F:\для НА Швецовой\1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214688"/>
            <a:ext cx="29432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00"/>
            <a:ext cx="2797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TextBox 7"/>
          <p:cNvSpPr txBox="1">
            <a:spLocks noChangeArrowheads="1"/>
          </p:cNvSpPr>
          <p:nvPr/>
        </p:nvSpPr>
        <p:spPr bwMode="auto">
          <a:xfrm>
            <a:off x="0" y="19161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6686D"/>
                </a:solidFill>
              </a:rPr>
              <a:t>- Победа в городском конкурсе «Главный рекорд – здоровье, номинация «Лучший класс»</a:t>
            </a:r>
          </a:p>
        </p:txBody>
      </p:sp>
      <p:sp>
        <p:nvSpPr>
          <p:cNvPr id="162823" name="TextBox 8"/>
          <p:cNvSpPr txBox="1">
            <a:spLocks noChangeArrowheads="1"/>
          </p:cNvSpPr>
          <p:nvPr/>
        </p:nvSpPr>
        <p:spPr bwMode="auto">
          <a:xfrm>
            <a:off x="2700338" y="2492375"/>
            <a:ext cx="3643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6686D"/>
                </a:solidFill>
              </a:rPr>
              <a:t>- Победа в городской акции «Спасибо, не курю!»</a:t>
            </a:r>
          </a:p>
        </p:txBody>
      </p:sp>
      <p:sp>
        <p:nvSpPr>
          <p:cNvPr id="162824" name="Text Box 10"/>
          <p:cNvSpPr txBox="1">
            <a:spLocks noChangeArrowheads="1"/>
          </p:cNvSpPr>
          <p:nvPr/>
        </p:nvSpPr>
        <p:spPr bwMode="auto">
          <a:xfrm>
            <a:off x="0" y="1546225"/>
            <a:ext cx="8459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2825" name="Rectangle 3"/>
          <p:cNvSpPr>
            <a:spLocks/>
          </p:cNvSpPr>
          <p:nvPr/>
        </p:nvSpPr>
        <p:spPr bwMode="auto">
          <a:xfrm>
            <a:off x="0" y="13414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>
                <a:solidFill>
                  <a:srgbClr val="06686D"/>
                </a:solidFill>
              </a:rPr>
              <a:t>2010 г. – разработка и защита программы «Твое здоровье»</a:t>
            </a:r>
          </a:p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000"/>
          </a:p>
          <a:p>
            <a:pPr marL="273050" indent="-27305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Разработка авторских </a:t>
            </a:r>
            <a:b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</a:t>
            </a:r>
          </a:p>
        </p:txBody>
      </p:sp>
      <p:sp>
        <p:nvSpPr>
          <p:cNvPr id="163842" name="Rectangle 3"/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5364163" cy="55165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2012 г. - разработка программы по профилактике употребления алкоголя, табакокурения и пропаганде здорового образа жизни.</a:t>
            </a:r>
            <a:endParaRPr lang="en-US" sz="2000" b="1" smtClean="0">
              <a:solidFill>
                <a:schemeClr val="tx2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ru-RU" sz="2000" b="1" smtClean="0">
              <a:solidFill>
                <a:schemeClr val="tx2"/>
              </a:solidFill>
              <a:latin typeface="Arial" charset="0"/>
            </a:endParaRP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         - </a:t>
            </a:r>
            <a:r>
              <a:rPr lang="en-US" sz="2000" b="1" smtClean="0">
                <a:solidFill>
                  <a:schemeClr val="tx2"/>
                </a:solidFill>
                <a:latin typeface="Arial" charset="0"/>
              </a:rPr>
              <a:t>II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 место в областном конкурсе программ по профилактике асоциальных явлений и формированию ЗОЖ (номинация «Образовательные и просветительские программы по профилактике асоциальных явлений в специальном (коррекционном) учреждении для обучающихся, воспитанников с ограниченными возможностями здоровья»)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</a:t>
            </a:r>
            <a:r>
              <a:rPr lang="ru-RU" sz="2000" b="1" smtClean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63843" name="Rectangle 6"/>
          <p:cNvSpPr>
            <a:spLocks noGrp="1"/>
          </p:cNvSpPr>
          <p:nvPr>
            <p:ph sz="quarter" idx="4294967295"/>
          </p:nvPr>
        </p:nvSpPr>
        <p:spPr>
          <a:xfrm>
            <a:off x="5580063" y="4221163"/>
            <a:ext cx="3101975" cy="2119312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63844" name="Picture 6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5" name="Picture 2" descr="F:\1 001 (2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1714500"/>
            <a:ext cx="3286125" cy="467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Заголовок 4"/>
          <p:cNvSpPr>
            <a:spLocks noGrp="1"/>
          </p:cNvSpPr>
          <p:nvPr>
            <p:ph type="title"/>
          </p:nvPr>
        </p:nvSpPr>
        <p:spPr>
          <a:xfrm>
            <a:off x="2627313" y="333375"/>
            <a:ext cx="5473700" cy="506413"/>
          </a:xfrm>
        </p:spPr>
        <p:txBody>
          <a:bodyPr/>
          <a:lstStyle/>
          <a:p>
            <a:pPr algn="ctr"/>
            <a:r>
              <a:rPr lang="ru-RU" sz="3600" b="1" smtClean="0"/>
              <a:t>Публикации</a:t>
            </a:r>
          </a:p>
        </p:txBody>
      </p:sp>
      <p:sp>
        <p:nvSpPr>
          <p:cNvPr id="16486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9144000" cy="846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2"/>
                </a:solidFill>
              </a:rPr>
              <a:t>Методическая разработка мастер-класса «Развитие перцептивно-речевой деятельности у младших школьников» </a:t>
            </a:r>
            <a:r>
              <a:rPr lang="ru-RU" sz="1600" smtClean="0">
                <a:solidFill>
                  <a:schemeClr val="tx2"/>
                </a:solidFill>
                <a:hlinkClick r:id="rId3"/>
              </a:rPr>
              <a:t>http://nsportal.ru/nachalnaya-shkola/psikhologiya/razvitie-pertseptivno-rechevoi-deyatelnosti-u-mladshikh-shkolnikov</a:t>
            </a:r>
            <a:endParaRPr lang="ru-RU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2"/>
                </a:solidFill>
              </a:rPr>
              <a:t>Методическая разработка «социальная дезадаптация подростков: причины и психокоррекционная работа» </a:t>
            </a:r>
            <a:r>
              <a:rPr lang="ru-RU" sz="1600" smtClean="0">
                <a:solidFill>
                  <a:schemeClr val="tx2"/>
                </a:solidFill>
                <a:hlinkClick r:id="rId4"/>
              </a:rPr>
              <a:t>http://nsportal.ru/shkola/psikhologiya/library/socialnaya-dezadaptaciya-podrostkov-prichiny-i-psihokorrekcionnaya</a:t>
            </a:r>
            <a:endParaRPr lang="ru-RU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2"/>
                </a:solidFill>
              </a:rPr>
              <a:t>Консультация для родителей «Рекомендации родителям по укреплению здоровья детей» </a:t>
            </a:r>
            <a:r>
              <a:rPr lang="ru-RU" sz="1600" smtClean="0">
                <a:solidFill>
                  <a:schemeClr val="tx2"/>
                </a:solidFill>
                <a:hlinkClick r:id="rId5"/>
              </a:rPr>
              <a:t>http://nsportal.ru/shkola/rabota-s-roditelyami/library/rekomendatsii-roditelyam-po-ukrepleniyu-zdorovya-detey</a:t>
            </a:r>
            <a:endParaRPr lang="ru-RU" sz="160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2"/>
                </a:solidFill>
              </a:rPr>
              <a:t>Опубликованы работы учеников «Домашние опасности» </a:t>
            </a:r>
            <a:r>
              <a:rPr lang="ru-RU" sz="1600" smtClean="0">
                <a:solidFill>
                  <a:schemeClr val="tx2"/>
                </a:solidFill>
                <a:hlinkClick r:id="rId6"/>
              </a:rPr>
              <a:t>http://nsportal.ru/ap/ap/khudozhestvenno-prikladnoe-tvorchestvo/domashnie-opasnosti</a:t>
            </a:r>
            <a:r>
              <a:rPr lang="ru-RU" sz="1600" smtClean="0">
                <a:solidFill>
                  <a:schemeClr val="tx2"/>
                </a:solidFill>
              </a:rPr>
              <a:t>, «Осторожно: огонь» http://nsportal.ru/ap/ap/khudozhestvenno-prikladnoe-tvorchestvo/ostorozhno-ogon</a:t>
            </a:r>
          </a:p>
        </p:txBody>
      </p:sp>
      <p:pic>
        <p:nvPicPr>
          <p:cNvPr id="164868" name="Picture 6" descr="C:\Documents and Settings\Пользователь\Рабочий стол\сертификат о здоровь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9363"/>
            <a:ext cx="21685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3" descr="C:\Documents and Settings\Пользователь\Рабочий стол\серт.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975" y="3789363"/>
            <a:ext cx="21717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1" descr="C:\Documents and Settings\Пользователь\Рабочий стол\свдет-во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643438" y="3789363"/>
            <a:ext cx="2170112" cy="3068637"/>
          </a:xfrm>
        </p:spPr>
      </p:pic>
      <p:pic>
        <p:nvPicPr>
          <p:cNvPr id="164871" name="Picture 4" descr="C:\Documents and Settings\Пользователь\Рабочий стол\свид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73888" y="3789363"/>
            <a:ext cx="2170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Заголовок 4"/>
          <p:cNvSpPr>
            <a:spLocks noGrp="1"/>
          </p:cNvSpPr>
          <p:nvPr>
            <p:ph type="title"/>
          </p:nvPr>
        </p:nvSpPr>
        <p:spPr>
          <a:xfrm>
            <a:off x="2143125" y="142875"/>
            <a:ext cx="7000875" cy="642938"/>
          </a:xfrm>
        </p:spPr>
        <p:txBody>
          <a:bodyPr/>
          <a:lstStyle/>
          <a:p>
            <a:pPr algn="ctr"/>
            <a:r>
              <a:rPr lang="ru-RU" sz="3600" b="1" smtClean="0"/>
              <a:t>Публикации</a:t>
            </a:r>
          </a:p>
        </p:txBody>
      </p:sp>
      <p:pic>
        <p:nvPicPr>
          <p:cNvPr id="165891" name="Picture 3" descr="F:\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3357563"/>
            <a:ext cx="47910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2" descr="F:\1 001 (3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2214563"/>
            <a:ext cx="5303838" cy="3730625"/>
          </a:xfrm>
        </p:spPr>
      </p:pic>
      <p:pic>
        <p:nvPicPr>
          <p:cNvPr id="165893" name="Picture 2" descr="C:\Documents and Settings\Пользователь\Рабочий стол\грамоты Люда\кни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3124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Заголовок 2"/>
          <p:cNvSpPr>
            <a:spLocks noGrp="1"/>
          </p:cNvSpPr>
          <p:nvPr>
            <p:ph type="title"/>
          </p:nvPr>
        </p:nvSpPr>
        <p:spPr>
          <a:xfrm>
            <a:off x="4071938" y="142875"/>
            <a:ext cx="2214562" cy="785813"/>
          </a:xfrm>
        </p:spPr>
        <p:txBody>
          <a:bodyPr/>
          <a:lstStyle/>
          <a:p>
            <a:r>
              <a:rPr lang="ru-RU" sz="3600" b="1" smtClean="0"/>
              <a:t>Награды </a:t>
            </a:r>
          </a:p>
        </p:txBody>
      </p:sp>
      <p:sp>
        <p:nvSpPr>
          <p:cNvPr id="166915" name="Текст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691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6501" name="Picture 2" descr="F:\для НА Швецовой\4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628775"/>
            <a:ext cx="340518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8413"/>
            <a:ext cx="30861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163" y="1268413"/>
            <a:ext cx="30178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1" descr="F:\для НА Швецовой\3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5219700" y="2320925"/>
            <a:ext cx="3298825" cy="4537075"/>
          </a:xfrm>
        </p:spPr>
      </p:pic>
      <p:pic>
        <p:nvPicPr>
          <p:cNvPr id="106505" name="Picture 3" descr="F:\для НА Швецовой\5 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84213" y="2349500"/>
            <a:ext cx="3278187" cy="4508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357188" y="1989138"/>
            <a:ext cx="86439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ЦЕЛЬЮ работы</a:t>
            </a:r>
            <a:endParaRPr lang="en-US" sz="2800" b="1">
              <a:solidFill>
                <a:schemeClr val="tx2"/>
              </a:solidFill>
            </a:endParaRPr>
          </a:p>
          <a:p>
            <a:pPr algn="ctr"/>
            <a:r>
              <a:rPr lang="ru-RU" sz="2800" b="1">
                <a:solidFill>
                  <a:srgbClr val="115964"/>
                </a:solidFill>
              </a:rPr>
              <a:t> </a:t>
            </a:r>
          </a:p>
          <a:p>
            <a:pPr algn="ctr"/>
            <a:r>
              <a:rPr lang="ru-RU" sz="2800" b="1">
                <a:solidFill>
                  <a:schemeClr val="tx2"/>
                </a:solidFill>
              </a:rPr>
              <a:t>в условиях специальной/коррекционной/ школы является содействие психическому и личностному развитию детей с ограниченными возможностями с учётом их основных особенностей, коррекция имеющихся у них недостатков</a:t>
            </a:r>
          </a:p>
        </p:txBody>
      </p:sp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2286000" y="357188"/>
            <a:ext cx="6500813" cy="785812"/>
          </a:xfrm>
        </p:spPr>
        <p:txBody>
          <a:bodyPr/>
          <a:lstStyle/>
          <a:p>
            <a:pPr algn="ctr"/>
            <a:r>
              <a:rPr lang="ru-RU" sz="3600" b="1" smtClean="0"/>
              <a:t>Цель  деятельности</a:t>
            </a:r>
          </a:p>
        </p:txBody>
      </p:sp>
      <p:pic>
        <p:nvPicPr>
          <p:cNvPr id="20483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551238"/>
            <a:ext cx="47879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WordArt 4"/>
          <p:cNvSpPr>
            <a:spLocks noChangeArrowheads="1" noChangeShapeType="1" noTextEdit="1"/>
          </p:cNvSpPr>
          <p:nvPr/>
        </p:nvSpPr>
        <p:spPr bwMode="auto">
          <a:xfrm>
            <a:off x="1619250" y="1052513"/>
            <a:ext cx="5976938" cy="1911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357188" y="1643063"/>
            <a:ext cx="8643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800" b="1">
                <a:solidFill>
                  <a:schemeClr val="tx2"/>
                </a:solidFill>
              </a:rPr>
              <a:t>Отслеживание психолого-педагогического статуса ребёнка;</a:t>
            </a:r>
          </a:p>
          <a:p>
            <a:pPr marL="514350" indent="-514350">
              <a:buFontTx/>
              <a:buAutoNum type="arabicPeriod"/>
            </a:pPr>
            <a:r>
              <a:rPr lang="ru-RU" sz="2800" b="1">
                <a:solidFill>
                  <a:schemeClr val="tx2"/>
                </a:solidFill>
              </a:rPr>
              <a:t>Формирование способности к самопознанию, саморазвитию, самоопределению;</a:t>
            </a:r>
          </a:p>
          <a:p>
            <a:pPr marL="514350" indent="-514350">
              <a:buFontTx/>
              <a:buAutoNum type="arabicPeriod"/>
            </a:pPr>
            <a:r>
              <a:rPr lang="ru-RU" sz="2800" b="1">
                <a:solidFill>
                  <a:schemeClr val="tx2"/>
                </a:solidFill>
              </a:rPr>
              <a:t>Оказание помощи детям, имеющим проблемы в развитии, обучении.</a:t>
            </a:r>
          </a:p>
          <a:p>
            <a:pPr marL="514350" indent="-514350">
              <a:buFontTx/>
              <a:buAutoNum type="arabicPeriod"/>
            </a:pPr>
            <a:r>
              <a:rPr lang="ru-RU" sz="2800" b="1">
                <a:solidFill>
                  <a:schemeClr val="tx2"/>
                </a:solidFill>
              </a:rPr>
              <a:t>Поддержание на необходимом уровне нервно-психического состояния участников образовательного процесса.</a:t>
            </a:r>
          </a:p>
        </p:txBody>
      </p:sp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>
          <a:xfrm>
            <a:off x="2286000" y="357188"/>
            <a:ext cx="6500813" cy="642937"/>
          </a:xfrm>
        </p:spPr>
        <p:txBody>
          <a:bodyPr/>
          <a:lstStyle/>
          <a:p>
            <a:pPr algn="ctr"/>
            <a:r>
              <a:rPr lang="ru-RU" sz="3600" b="1" smtClean="0"/>
              <a:t>Задачи </a:t>
            </a:r>
          </a:p>
        </p:txBody>
      </p:sp>
      <p:pic>
        <p:nvPicPr>
          <p:cNvPr id="21507" name="Picture 10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4"/>
          <p:cNvSpPr>
            <a:spLocks noGrp="1"/>
          </p:cNvSpPr>
          <p:nvPr>
            <p:ph type="title" idx="4294967295"/>
          </p:nvPr>
        </p:nvSpPr>
        <p:spPr>
          <a:xfrm>
            <a:off x="1727200" y="0"/>
            <a:ext cx="7416800" cy="1143000"/>
          </a:xfrm>
        </p:spPr>
        <p:txBody>
          <a:bodyPr/>
          <a:lstStyle/>
          <a:p>
            <a:pPr algn="ctr"/>
            <a:r>
              <a:rPr lang="ru-RU" sz="4000" b="1" smtClean="0"/>
              <a:t>  Направления деятельности</a:t>
            </a:r>
          </a:p>
        </p:txBody>
      </p:sp>
      <p:sp>
        <p:nvSpPr>
          <p:cNvPr id="6159" name="Rectangle 15"/>
          <p:cNvSpPr>
            <a:spLocks noGrp="1"/>
          </p:cNvSpPr>
          <p:nvPr>
            <p:ph type="body" idx="4294967295"/>
          </p:nvPr>
        </p:nvSpPr>
        <p:spPr>
          <a:xfrm>
            <a:off x="395288" y="1916113"/>
            <a:ext cx="8229600" cy="438943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Осуществляю работу по всем направлениям </a:t>
            </a:r>
            <a:r>
              <a:rPr lang="ru-RU" dirty="0" smtClean="0">
                <a:solidFill>
                  <a:schemeClr val="tx2"/>
                </a:solidFill>
              </a:rPr>
              <a:t> 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деятельности педагога-психолога образовательного учреждения: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  Психодиагностическое;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 Коррекционно-развивающее;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 Консультативно-просветительское;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 Психопрофилактическое;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 Научно-методическое;</a:t>
            </a:r>
          </a:p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  Организационное.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3554" name="Picture 3" descr="эмблема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707187" cy="647700"/>
          </a:xfrm>
        </p:spPr>
        <p:txBody>
          <a:bodyPr/>
          <a:lstStyle/>
          <a:p>
            <a:r>
              <a:rPr lang="ru-RU" sz="4600" b="1" smtClean="0"/>
              <a:t>    </a:t>
            </a:r>
            <a:r>
              <a:rPr lang="ru-RU" sz="3600" b="1" smtClean="0"/>
              <a:t>Диагностическая работа</a:t>
            </a:r>
          </a:p>
        </p:txBody>
      </p:sp>
      <p:sp>
        <p:nvSpPr>
          <p:cNvPr id="70661" name="Rectangle 5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8229600" cy="52863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100" b="1" dirty="0" smtClean="0">
                <a:solidFill>
                  <a:schemeClr val="tx2"/>
                </a:solidFill>
              </a:rPr>
              <a:t>С целью изучения состояния психического здоровья учащихся, а также для выявления особенностей развития тех или иных психических процессов учащихся с особыми образовательными потребностями, одним из направлений в работе является  диагностика.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Психологическая диагностика направлена на: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Исследование адаптации вновь образованных классов;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Исследование уровня тревожности;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Исследование уровня учебной мотивации;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Исследование сформированности внутренней позиции     школьника;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Анкетирование выпускников школы о </a:t>
            </a:r>
            <a:r>
              <a:rPr lang="ru-RU" sz="2000" b="1" dirty="0" err="1" smtClean="0">
                <a:solidFill>
                  <a:schemeClr val="tx2"/>
                </a:solidFill>
                <a:latin typeface="Arial" charset="0"/>
              </a:rPr>
              <a:t>профориентационном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самоопределении;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Исследование психомоторики и сенсорных процессов;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Исследования  по запросам.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1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10" descr="эмблема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32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Заголовок 2"/>
          <p:cNvSpPr>
            <a:spLocks noGrp="1"/>
          </p:cNvSpPr>
          <p:nvPr>
            <p:ph type="title"/>
          </p:nvPr>
        </p:nvSpPr>
        <p:spPr>
          <a:xfrm>
            <a:off x="2171700" y="285750"/>
            <a:ext cx="6972300" cy="633413"/>
          </a:xfrm>
        </p:spPr>
        <p:txBody>
          <a:bodyPr/>
          <a:lstStyle/>
          <a:p>
            <a:pPr algn="ctr"/>
            <a:r>
              <a:rPr lang="ru-RU" sz="3600" b="1" smtClean="0"/>
              <a:t>Результаты деятельности</a:t>
            </a:r>
          </a:p>
        </p:txBody>
      </p:sp>
      <p:sp>
        <p:nvSpPr>
          <p:cNvPr id="121861" name="Содержимое 3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8186737" cy="15795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rgbClr val="06686D"/>
                </a:solidFill>
                <a:latin typeface="Arial" charset="0"/>
              </a:rPr>
              <a:t>Итоги диагностического обследования по адаптации учащихся начальных классов 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rgbClr val="06686D"/>
                </a:solidFill>
                <a:latin typeface="Arial" charset="0"/>
              </a:rPr>
              <a:t>(уровень школьной тревожности 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rgbClr val="06686D"/>
                </a:solidFill>
                <a:latin typeface="Arial" charset="0"/>
              </a:rPr>
              <a:t>и эмоциональной напряженности)</a:t>
            </a:r>
          </a:p>
          <a:p>
            <a:pPr algn="ctr">
              <a:buFont typeface="Wingdings 2" pitchFamily="18" charset="2"/>
              <a:buNone/>
            </a:pPr>
            <a:r>
              <a:rPr lang="ru-RU" sz="2400" smtClean="0">
                <a:solidFill>
                  <a:srgbClr val="06686D"/>
                </a:solidFill>
                <a:latin typeface="Arial" charset="0"/>
              </a:rPr>
              <a:t>( 1-х классов и вновь образованных классов)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  <p:graphicFrame>
        <p:nvGraphicFramePr>
          <p:cNvPr id="12185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827088" y="3284538"/>
          <a:ext cx="7594600" cy="3387725"/>
        </p:xfrm>
        <a:graphic>
          <a:graphicData uri="http://schemas.openxmlformats.org/presentationml/2006/ole">
            <p:oleObj spid="_x0000_s121858" name="Лист" r:id="rId4" imgW="7601053" imgH="339090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1506</Words>
  <Application>Microsoft Office PowerPoint</Application>
  <PresentationFormat>Экран (4:3)</PresentationFormat>
  <Paragraphs>268</Paragraphs>
  <Slides>50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Arial</vt:lpstr>
      <vt:lpstr>Times New Roman</vt:lpstr>
      <vt:lpstr>Wingdings 2</vt:lpstr>
      <vt:lpstr>Calibri</vt:lpstr>
      <vt:lpstr>Поток</vt:lpstr>
      <vt:lpstr>Поток</vt:lpstr>
      <vt:lpstr>Лист</vt:lpstr>
      <vt:lpstr>Диаграмма</vt:lpstr>
      <vt:lpstr>Швецова Наталия Анатольевна</vt:lpstr>
      <vt:lpstr>Общие сведения</vt:lpstr>
      <vt:lpstr>Повышение квалификации</vt:lpstr>
      <vt:lpstr>    Мое педагогическое                     кредо</vt:lpstr>
      <vt:lpstr>Цель  деятельности</vt:lpstr>
      <vt:lpstr>Задачи </vt:lpstr>
      <vt:lpstr>  Направления деятельности</vt:lpstr>
      <vt:lpstr>    Диагностическая работа</vt:lpstr>
      <vt:lpstr>Результаты деятельности</vt:lpstr>
      <vt:lpstr>Результаты деятельности</vt:lpstr>
      <vt:lpstr>Результаты деятельности</vt:lpstr>
      <vt:lpstr>  Коррекционно-развивающая                      работа</vt:lpstr>
      <vt:lpstr>  Коррекционно-развивающая                      работа</vt:lpstr>
      <vt:lpstr>Принципы коррекционно-развивающей работы</vt:lpstr>
      <vt:lpstr>Используемые коррекционно-развивающие программы</vt:lpstr>
      <vt:lpstr>Результаты деятельности</vt:lpstr>
      <vt:lpstr>Результаты деятельности</vt:lpstr>
      <vt:lpstr>Профориентационная работа</vt:lpstr>
      <vt:lpstr>Профориентационная работа</vt:lpstr>
      <vt:lpstr>Профориентационная работа</vt:lpstr>
      <vt:lpstr>          Консультативно-         просветительская работа</vt:lpstr>
      <vt:lpstr>Результаты деятельности</vt:lpstr>
      <vt:lpstr>  Профилактическая работа</vt:lpstr>
      <vt:lpstr>           Научно-методическая                            работа</vt:lpstr>
      <vt:lpstr>Результаты деятельности</vt:lpstr>
      <vt:lpstr>Результаты деятельности</vt:lpstr>
      <vt:lpstr>Результаты деятельности</vt:lpstr>
      <vt:lpstr>Работа педагога-психолога в условиях введения ФГОС НОО</vt:lpstr>
      <vt:lpstr>              </vt:lpstr>
      <vt:lpstr>  Схема внутреннего взаимодействия</vt:lpstr>
      <vt:lpstr>  Схема внешнего взаимодействия</vt:lpstr>
      <vt:lpstr>  Педагогические технологии     </vt:lpstr>
      <vt:lpstr>  Педагогические технологии     </vt:lpstr>
      <vt:lpstr>Педагогические технологии</vt:lpstr>
      <vt:lpstr>Педагогические технологии</vt:lpstr>
      <vt:lpstr>Педагогические технологии</vt:lpstr>
      <vt:lpstr>Используемые ЦОРы</vt:lpstr>
      <vt:lpstr>Слайд 38</vt:lpstr>
      <vt:lpstr>  Мой рабочий кабинет</vt:lpstr>
      <vt:lpstr>Самообразование</vt:lpstr>
      <vt:lpstr> Школьная методическая неделя</vt:lpstr>
      <vt:lpstr>Областной семинар-практикум</vt:lpstr>
      <vt:lpstr>Областной семинар-практикум</vt:lpstr>
      <vt:lpstr> Областной семинар-практикум</vt:lpstr>
      <vt:lpstr>Разработка авторских  программ</vt:lpstr>
      <vt:lpstr>Разработка авторских  программ</vt:lpstr>
      <vt:lpstr>Публикации</vt:lpstr>
      <vt:lpstr>Публикации</vt:lpstr>
      <vt:lpstr>Награды </vt:lpstr>
      <vt:lpstr>Слайд 50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Елена Михайловна</dc:title>
  <dc:creator>Леночка</dc:creator>
  <cp:lastModifiedBy>Наталия</cp:lastModifiedBy>
  <cp:revision>271</cp:revision>
  <dcterms:created xsi:type="dcterms:W3CDTF">2009-03-05T07:24:41Z</dcterms:created>
  <dcterms:modified xsi:type="dcterms:W3CDTF">2013-11-16T13:56:26Z</dcterms:modified>
</cp:coreProperties>
</file>