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40;&#1082;&#1090;&#1091;&#1072;&#1083;&#1100;&#1085;&#1099;&#1077;%20&#1074;&#1086;&#1087;&#1088;&#1086;&#1089;&#1099;%20&#1087;&#1086;&#1076;&#1075;&#1086;&#1090;&#1086;&#1074;&#1082;&#1080;%20&#1082;%20&#1045;&#1043;&#1069;%20&#1080;%20&#1043;&#1048;&#1040;%20&#1053;&#1077;&#1074;&#1079;&#1086;&#1088;&#1086;&#1074;&#1072;%20&#1052;.&#1057;..doc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357453"/>
          </a:xfrm>
        </p:spPr>
        <p:txBody>
          <a:bodyPr>
            <a:normAutofit/>
          </a:bodyPr>
          <a:lstStyle/>
          <a:p>
            <a:r>
              <a:rPr lang="ru-RU" dirty="0" smtClean="0"/>
              <a:t>Эффективные форма работы  при подготовке к ЕГЭ и ГИА по истории и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286124"/>
            <a:ext cx="7643866" cy="3143272"/>
          </a:xfrm>
        </p:spPr>
        <p:txBody>
          <a:bodyPr>
            <a:normAutofit/>
          </a:bodyPr>
          <a:lstStyle/>
          <a:p>
            <a:r>
              <a:rPr lang="ru-RU" u="sng" dirty="0" smtClean="0">
                <a:hlinkClick r:id="rId2" action="ppaction://hlinkfile"/>
              </a:rPr>
              <a:t>1. Организация информационной работы по подготовки учащихся к ЕГЭ, мониторинг качества;</a:t>
            </a:r>
            <a:endParaRPr lang="ru-RU" dirty="0" smtClean="0"/>
          </a:p>
          <a:p>
            <a:pPr lvl="0"/>
            <a:r>
              <a:rPr lang="ru-RU" u="sng" dirty="0" smtClean="0"/>
              <a:t> </a:t>
            </a:r>
            <a:r>
              <a:rPr lang="ru-RU" u="sng" dirty="0" smtClean="0"/>
              <a:t>2. </a:t>
            </a:r>
            <a:r>
              <a:rPr lang="ru-RU" u="sng" dirty="0" smtClean="0"/>
              <a:t>Формы работы с уч-ся по подготовке к ГИА и ЕГЭ по предметам </a:t>
            </a:r>
            <a:endParaRPr lang="ru-RU" dirty="0" smtClean="0"/>
          </a:p>
          <a:p>
            <a:pPr lvl="0"/>
            <a:r>
              <a:rPr lang="ru-RU" u="sng" dirty="0" smtClean="0"/>
              <a:t>3.Психологическая подготовка к ЕГЭ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928670"/>
            <a:ext cx="7406640" cy="207170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Актуальные вопросы подготовки к итоговой аттестации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928934"/>
            <a:ext cx="7406640" cy="2714644"/>
          </a:xfrm>
        </p:spPr>
        <p:txBody>
          <a:bodyPr>
            <a:normAutofit/>
          </a:bodyPr>
          <a:lstStyle/>
          <a:p>
            <a:pPr lvl="0"/>
            <a:r>
              <a:rPr lang="ru-RU" sz="3200" b="1" u="sng" dirty="0" smtClean="0"/>
              <a:t>- организация информационной работы по подготовки учащихся к ЕГЭ;</a:t>
            </a:r>
            <a:endParaRPr lang="ru-RU" sz="3200" b="1" dirty="0" smtClean="0"/>
          </a:p>
          <a:p>
            <a:pPr lvl="0"/>
            <a:r>
              <a:rPr lang="ru-RU" sz="3200" b="1" u="sng" dirty="0" smtClean="0"/>
              <a:t>- мониторинг качества;</a:t>
            </a:r>
            <a:endParaRPr lang="ru-RU" sz="3200" b="1" dirty="0" smtClean="0"/>
          </a:p>
          <a:p>
            <a:pPr lvl="0"/>
            <a:r>
              <a:rPr lang="ru-RU" sz="3200" b="1" u="sng" dirty="0" smtClean="0"/>
              <a:t>- психологическая подготовка к ЕГЭ.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714356"/>
            <a:ext cx="7386662" cy="1357322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/>
              <a:t>Содержание информационной деятельности ОУ по вопросам                         ЕГЭ и ГИА</a:t>
            </a:r>
            <a:r>
              <a:rPr lang="ru-RU" sz="3200" b="1" dirty="0" smtClean="0"/>
              <a:t> 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7215238" cy="2857520"/>
          </a:xfrm>
        </p:spPr>
        <p:txBody>
          <a:bodyPr/>
          <a:lstStyle/>
          <a:p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Три направления работы:</a:t>
            </a:r>
          </a:p>
          <a:p>
            <a:r>
              <a:rPr lang="ru-RU" b="1" u="sng" dirty="0" smtClean="0"/>
              <a:t>1. Информационная работа с педагогами; 2.Информационная работа с учащимися; 3.Информационная работа с родителями.</a:t>
            </a:r>
            <a:endParaRPr lang="ru-RU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529538" cy="185738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Содержание информационной работы с учащимися.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000240"/>
            <a:ext cx="7786742" cy="4643470"/>
          </a:xfrm>
        </p:spPr>
        <p:txBody>
          <a:bodyPr>
            <a:normAutofit fontScale="32500" lnSpcReduction="20000"/>
          </a:bodyPr>
          <a:lstStyle/>
          <a:p>
            <a:r>
              <a:rPr lang="ru-RU" sz="5500" b="1" u="sng" dirty="0" smtClean="0">
                <a:solidFill>
                  <a:schemeClr val="tx1"/>
                </a:solidFill>
              </a:rPr>
              <a:t>1) Организация информационной работы в форме инструктажа учащихся: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- правила поведения на экзамене; 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- правила заполнения бланков;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- расписание работы кабинета информатики (часы свободного доступа к ресурсам Интернет).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2) Информационный стенд для учащихся: нормативные документы, бланки, правила заполнения бланков, ресурсы Интернет по вопросам ЕГЭ.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3) Проведение занятий по тренировке заполнения бланков.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4) Пробные </a:t>
            </a:r>
            <a:r>
              <a:rPr lang="ru-RU" sz="5500" b="1" u="sng" dirty="0" err="1" smtClean="0">
                <a:solidFill>
                  <a:schemeClr val="tx1"/>
                </a:solidFill>
              </a:rPr>
              <a:t>внутришкольные</a:t>
            </a:r>
            <a:r>
              <a:rPr lang="ru-RU" sz="5500" b="1" u="sng" dirty="0" smtClean="0">
                <a:solidFill>
                  <a:schemeClr val="tx1"/>
                </a:solidFill>
              </a:rPr>
              <a:t> ЕГЭ по различным предметам.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5) В библиотеке: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- папка с материалами по ЕГЭ (нормативные документы, бланки по различным предметам, правила заполнения бланков, инструкции, ресурсы Интернет по вопросам ЕГЭ, перечень ресурсов библиотеки, рекомендации по подготовке к экзаменам);</a:t>
            </a:r>
            <a:endParaRPr lang="ru-RU" sz="5500" b="1" dirty="0" smtClean="0">
              <a:solidFill>
                <a:schemeClr val="tx1"/>
              </a:solidFill>
            </a:endParaRPr>
          </a:p>
          <a:p>
            <a:r>
              <a:rPr lang="ru-RU" sz="5500" b="1" u="sng" dirty="0" smtClean="0">
                <a:solidFill>
                  <a:schemeClr val="tx1"/>
                </a:solidFill>
              </a:rPr>
              <a:t>- стенд с пособиями по ЕГЭ.</a:t>
            </a:r>
            <a:endParaRPr lang="ru-RU" sz="55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500042"/>
            <a:ext cx="7243786" cy="150019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Содержание информационной работы с родителями учащихся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714488"/>
            <a:ext cx="7715304" cy="4786346"/>
          </a:xfrm>
        </p:spPr>
        <p:txBody>
          <a:bodyPr>
            <a:normAutofit fontScale="85000" lnSpcReduction="20000"/>
          </a:bodyPr>
          <a:lstStyle/>
          <a:p>
            <a:r>
              <a:rPr lang="ru-RU" sz="3500" u="sng" dirty="0" smtClean="0">
                <a:solidFill>
                  <a:schemeClr val="accent3">
                    <a:lumMod val="75000"/>
                  </a:schemeClr>
                </a:solidFill>
              </a:rPr>
              <a:t>1) </a:t>
            </a:r>
            <a:r>
              <a:rPr lang="ru-RU" sz="3500" b="1" u="sng" dirty="0" smtClean="0">
                <a:solidFill>
                  <a:schemeClr val="accent3">
                    <a:lumMod val="75000"/>
                  </a:schemeClr>
                </a:solidFill>
              </a:rPr>
              <a:t>Родительские собрания:</a:t>
            </a:r>
            <a:endParaRPr lang="ru-RU" sz="35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3500" u="sng" dirty="0" smtClean="0">
                <a:solidFill>
                  <a:schemeClr val="tx1"/>
                </a:solidFill>
              </a:rPr>
              <a:t>- информирование родителей о процедуре ЕГЭ, особенностях подготовки к тестовой форме сдачи экзаменов. Информирование о ресурсах Интернет; ( в течении года)</a:t>
            </a:r>
            <a:endParaRPr lang="ru-RU" sz="3500" dirty="0" smtClean="0">
              <a:solidFill>
                <a:schemeClr val="tx1"/>
              </a:solidFill>
            </a:endParaRPr>
          </a:p>
          <a:p>
            <a:r>
              <a:rPr lang="ru-RU" sz="3500" u="sng" dirty="0" smtClean="0">
                <a:solidFill>
                  <a:schemeClr val="tx1"/>
                </a:solidFill>
              </a:rPr>
              <a:t>- информирование о результатах пробного </a:t>
            </a:r>
            <a:r>
              <a:rPr lang="ru-RU" sz="3500" u="sng" dirty="0" err="1" smtClean="0">
                <a:solidFill>
                  <a:schemeClr val="tx1"/>
                </a:solidFill>
              </a:rPr>
              <a:t>внутришкольного</a:t>
            </a:r>
            <a:r>
              <a:rPr lang="ru-RU" sz="3500" u="sng" dirty="0" smtClean="0">
                <a:solidFill>
                  <a:schemeClr val="tx1"/>
                </a:solidFill>
              </a:rPr>
              <a:t> ЕГЭ (декабрь).</a:t>
            </a:r>
            <a:endParaRPr lang="ru-RU" sz="3500" dirty="0" smtClean="0">
              <a:solidFill>
                <a:schemeClr val="tx1"/>
              </a:solidFill>
            </a:endParaRPr>
          </a:p>
          <a:p>
            <a:r>
              <a:rPr lang="ru-RU" sz="3500" u="sng" dirty="0" smtClean="0">
                <a:solidFill>
                  <a:schemeClr val="tx1"/>
                </a:solidFill>
              </a:rPr>
              <a:t>- пункт проведения экзамена, вопросы проведения пробного ЕГЭ в апреле.</a:t>
            </a:r>
            <a:endParaRPr lang="ru-RU" sz="3500" dirty="0" smtClean="0">
              <a:solidFill>
                <a:schemeClr val="tx1"/>
              </a:solidFill>
            </a:endParaRPr>
          </a:p>
          <a:p>
            <a:r>
              <a:rPr lang="ru-RU" sz="3500" u="sng" dirty="0" smtClean="0">
                <a:solidFill>
                  <a:schemeClr val="accent3">
                    <a:lumMod val="75000"/>
                  </a:schemeClr>
                </a:solidFill>
              </a:rPr>
              <a:t>2) </a:t>
            </a:r>
            <a:r>
              <a:rPr lang="ru-RU" sz="3500" b="1" u="sng" dirty="0" smtClean="0">
                <a:solidFill>
                  <a:schemeClr val="accent3">
                    <a:lumMod val="75000"/>
                  </a:schemeClr>
                </a:solidFill>
              </a:rPr>
              <a:t>Индивидуальное консультирование </a:t>
            </a:r>
            <a:r>
              <a:rPr lang="ru-RU" sz="3500" u="sng" dirty="0" smtClean="0">
                <a:solidFill>
                  <a:schemeClr val="tx1"/>
                </a:solidFill>
              </a:rPr>
              <a:t>родителей (классные руководители, педагог-психолог).</a:t>
            </a:r>
            <a:endParaRPr lang="ru-RU" sz="35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071545"/>
            <a:ext cx="7386662" cy="20002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u="sng" dirty="0" smtClean="0"/>
              <a:t>Мониторинг качества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357562"/>
            <a:ext cx="7286676" cy="2786082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Мониторинг качества образования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chemeClr val="tx1"/>
                </a:solidFill>
              </a:rPr>
              <a:t>– комплекс информационно-оценочных средств и структурированных процессов по поводу состояния качества системы образования (по: В.И. </a:t>
            </a:r>
            <a:r>
              <a:rPr lang="ru-RU" b="1" u="sng" dirty="0" err="1" smtClean="0">
                <a:solidFill>
                  <a:schemeClr val="tx1"/>
                </a:solidFill>
              </a:rPr>
              <a:t>Воротилов</a:t>
            </a:r>
            <a:r>
              <a:rPr lang="ru-RU" b="1" u="sng" dirty="0" smtClean="0">
                <a:solidFill>
                  <a:schemeClr val="tx1"/>
                </a:solidFill>
              </a:rPr>
              <a:t>, В.А. Исаев).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142984"/>
            <a:ext cx="7386662" cy="1357322"/>
          </a:xfrm>
        </p:spPr>
        <p:txBody>
          <a:bodyPr>
            <a:normAutofit fontScale="90000"/>
          </a:bodyPr>
          <a:lstStyle/>
          <a:p>
            <a:r>
              <a:rPr lang="ru-RU" sz="2700" b="1" u="sng" dirty="0" smtClean="0"/>
              <a:t>Система мероприятий по повышению качества подготовки учащихся к итоговой аттестации в форме ЕГЭ включает следующие направления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214554"/>
            <a:ext cx="7643866" cy="4143404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- посещение администрацией уроков учителей-предметников, методическая помощь;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- включение в планы работы деятельности школьных методических объединений вопросов подготовки к ЕГЭ, дополнительные семинары, курсы повышения квалификации;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- индивидуальные консультации учителей-предметников для учащихся;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- привлечение ресурсов дистанционного обучения и ресурсов Интернет для подготовки к ЕГЭ;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- широкий спектр элективных курсов, расширяющих программу базового обучения;</a:t>
            </a:r>
          </a:p>
          <a:p>
            <a:r>
              <a:rPr lang="ru-RU" sz="3400" b="1" dirty="0" smtClean="0">
                <a:solidFill>
                  <a:schemeClr val="tx1"/>
                </a:solidFill>
              </a:rPr>
              <a:t>- психологическая поддержка учащихся, консультирование, выработка индивидуальных стратегий подготовки к ЕГЭ.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71538" y="1142984"/>
            <a:ext cx="764386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Изучить нормативно-правовые  документы  по ЕГЭ;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 каждом кабинете оформить информационный стенд для учащихся: нормативные документы, бланки, правила заполнения бланков, ресурсы Интернет по вопросам ЕГЭ.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Проводить занятия  по тренировке заполнения бланков.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Проводить пробные </a:t>
            </a: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внутришкольные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ЕГЭ по обществознанию и истории.                                                                                                               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Посещать  уроки  учителей-предметников с высшей квалификационной 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категорией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Включить  в планы работы деятельности школьных методических объединений вопросы подготовки к ЕГЭ;   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Проводить индивидуальные консультации учителей-предметников для учащихся;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Привлекать  ресурсы дистанционного обучения и ресурсы Интернет для подготовки к ЕГЭ;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Введение  элективных курсов, расширяющих программу базового обучения;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Оказание  психологической   поддержки  учащимся, консультирование, выработка индивидуальных стратегий подготовки к ЕГЭ.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Проводить индивидуальные консультации для учащихся по вопросам подготовки к экзаменам педагогам 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психологам 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Посещать  районные и областные семинары и курсы по вопросам ЕГЭ.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566</Words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Эффективные форма работы  при подготовке к ЕГЭ и ГИА по истории и обществознанию</vt:lpstr>
      <vt:lpstr>Актуальные вопросы подготовки к итоговой аттестации  </vt:lpstr>
      <vt:lpstr>Содержание информационной деятельности ОУ по вопросам                         ЕГЭ и ГИА  </vt:lpstr>
      <vt:lpstr>Содержание информационной работы с учащимися. </vt:lpstr>
      <vt:lpstr>Содержание информационной работы с родителями учащихся </vt:lpstr>
      <vt:lpstr>Мониторинг качества образования </vt:lpstr>
      <vt:lpstr>Система мероприятий по повышению качества подготовки учащихся к итоговой аттестации в форме ЕГЭ включает следующие направления деятельности: 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Эффективные форма работы  при подготовке к ЕГЭ и ГИА по истории и обществознанию</dc:title>
  <cp:lastModifiedBy>Абишева</cp:lastModifiedBy>
  <cp:revision>11</cp:revision>
  <dcterms:modified xsi:type="dcterms:W3CDTF">2014-01-20T07:34:57Z</dcterms:modified>
</cp:coreProperties>
</file>