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5" r:id="rId4"/>
    <p:sldId id="274" r:id="rId5"/>
    <p:sldId id="258" r:id="rId6"/>
    <p:sldId id="268" r:id="rId7"/>
    <p:sldId id="259" r:id="rId8"/>
    <p:sldId id="260" r:id="rId9"/>
    <p:sldId id="261" r:id="rId10"/>
    <p:sldId id="262" r:id="rId11"/>
    <p:sldId id="263" r:id="rId12"/>
    <p:sldId id="269" r:id="rId13"/>
    <p:sldId id="264" r:id="rId14"/>
    <p:sldId id="265" r:id="rId15"/>
    <p:sldId id="273" r:id="rId16"/>
    <p:sldId id="266" r:id="rId17"/>
    <p:sldId id="271" r:id="rId18"/>
    <p:sldId id="267" r:id="rId19"/>
    <p:sldId id="272" r:id="rId20"/>
    <p:sldId id="276" r:id="rId21"/>
    <p:sldId id="277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C2C"/>
    <a:srgbClr val="4C2E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8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62C748-7D1D-4907-9D47-DB8DA78E5D9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9E80DA-3E99-4DC4-88A7-C88518610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86728" cy="235745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+mn-lt"/>
              </a:rPr>
              <a:t>Роль  дидактических игр в процессе обучения </a:t>
            </a:r>
            <a:r>
              <a:rPr lang="ru-RU" sz="4800" b="1" dirty="0" smtClean="0">
                <a:latin typeface="+mn-lt"/>
              </a:rPr>
              <a:t>математики</a:t>
            </a:r>
            <a:endParaRPr lang="ru-RU" sz="48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5357826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Романенко Елена Леонидовна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математики </a:t>
            </a:r>
          </a:p>
          <a:p>
            <a:r>
              <a:rPr lang="ru-RU" dirty="0" smtClean="0"/>
              <a:t>МБОУ СОШ №33</a:t>
            </a:r>
          </a:p>
          <a:p>
            <a:r>
              <a:rPr lang="ru-RU" dirty="0" smtClean="0"/>
              <a:t>г. Архангельск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618" y="4000504"/>
            <a:ext cx="3143126" cy="250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flood" dir="t"/>
          </a:scene3d>
          <a:sp3d contourW="12700" prstMaterial="plastic">
            <a:contourClr>
              <a:schemeClr val="bg1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43932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 smtClean="0">
                <a:solidFill>
                  <a:srgbClr val="942C2C"/>
                </a:solidFill>
              </a:rPr>
              <a:t>Игровая деятельность способствует: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созданию познавательного мотива;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активизации мыслительной деятельности   учащихся;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усиливает их внимание к содержанию изучаемого материала;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повышает  работоспособность;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чувство ответственности за успехи в обучении всего коллектива и собственные;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4911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Во время дидактической  игры важным моментом является </a:t>
            </a:r>
            <a:r>
              <a:rPr lang="ru-RU" b="1" dirty="0" smtClean="0"/>
              <a:t>дисциплина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Если общение  учеников сделать целенаправленным,  чтобы они почувствовали пользу от такого общения в процессе познавательной деятельности, то можно получить положительные результаты в обучении.</a:t>
            </a:r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Взаимопомощь и взаимоконтроль одновременно и упрощают, и усложняют работу учителя.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ru-RU" i="1" dirty="0" smtClean="0">
                <a:solidFill>
                  <a:srgbClr val="942C2C"/>
                </a:solidFill>
              </a:rPr>
              <a:t> Упрощает  </a:t>
            </a:r>
            <a:r>
              <a:rPr lang="ru-RU" dirty="0" smtClean="0"/>
              <a:t>тем , что учитель получает возможность  перенести некоторые свои функции на школьников.</a:t>
            </a:r>
          </a:p>
          <a:p>
            <a:pPr>
              <a:buNone/>
            </a:pPr>
            <a:r>
              <a:rPr lang="ru-RU" dirty="0" smtClean="0"/>
              <a:t>       Например, он может  поручить, ученику (который выступает в роли ассистента) проконсультировать  отстающих товарищей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942C2C"/>
                </a:solidFill>
              </a:rPr>
              <a:t>       Усложнения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/>
              <a:t>работы учителя связано с необходимостью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гибкого руководства познавательной деятельностью во время дидактической игры;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удачного подбора команд и их руководителей;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своих помощников;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организации эффективного общения на уроке;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7715304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Каждая дидактическая игра имеет правила, которые определяют: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действий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поведение учащихся в процессе игры,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способствуют созданию на уроке рабочей обстановки.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Правила дидактических игр должны разрабатываться с учетом </a:t>
            </a:r>
            <a:r>
              <a:rPr lang="ru-RU" u="sng" dirty="0" smtClean="0">
                <a:solidFill>
                  <a:srgbClr val="942C2C"/>
                </a:solidFill>
                <a:latin typeface="Times New Roman" pitchFamily="18" charset="0"/>
                <a:cs typeface="Times New Roman" pitchFamily="18" charset="0"/>
              </a:rPr>
              <a:t>цели урока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u="sng" dirty="0" smtClean="0">
                <a:solidFill>
                  <a:srgbClr val="942C2C"/>
                </a:solidFill>
                <a:latin typeface="Times New Roman" pitchFamily="18" charset="0"/>
                <a:cs typeface="Times New Roman" pitchFamily="18" charset="0"/>
              </a:rPr>
              <a:t>индивидуальных способностей  учащихся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Создаются условия для проявления самостоятельности, настойчивости, мыслительной активности;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Появления у каждого ученика чувства удовлетворенности и достижения поставленной цели;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Правила игры воспитывают умение управлять собственным  поведением и эмоциями учащегося, подчиняться требованиям коллектива.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49831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Оборудование дидактической игры  включает в себя оборудование урока.       Наличие технических средств обучения. 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Различные средства наглядных пособий: таблицы, модели,  дидактические раздаточные материалы, грамоты.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Дидактическая игра имеет определенный результат, который является </a:t>
            </a:r>
            <a:r>
              <a:rPr lang="ru-RU" dirty="0" smtClean="0">
                <a:solidFill>
                  <a:srgbClr val="942C2C"/>
                </a:solidFill>
              </a:rPr>
              <a:t>финалом игры</a:t>
            </a:r>
            <a:r>
              <a:rPr lang="ru-RU" dirty="0" smtClean="0">
                <a:solidFill>
                  <a:srgbClr val="4C2E10"/>
                </a:solidFill>
              </a:rPr>
              <a:t>.</a:t>
            </a:r>
            <a:r>
              <a:rPr lang="ru-RU" dirty="0" smtClean="0">
                <a:solidFill>
                  <a:srgbClr val="942C2C"/>
                </a:solidFill>
              </a:rPr>
              <a:t> </a:t>
            </a:r>
            <a:r>
              <a:rPr lang="ru-RU" dirty="0" smtClean="0"/>
              <a:t>Он выступает,  в форме решения поставленной учебной задачи дает: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учащимся умственное удовлетворение.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для учителя результат игры всегда является показателем уровня достижения учащимися знаний и достижения поставленной цели.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115328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При подготовке к уроку, содержащему дидактическую игру, необходимо составить: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краткую характеристику хода игры (сценарий),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указать временные рамки игры,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учесть уровень знаний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возрастные особенности учащихся,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реализовать межпредметные связи.  </a:t>
            </a:r>
          </a:p>
          <a:p>
            <a:pPr>
              <a:buNone/>
            </a:pPr>
            <a:r>
              <a:rPr lang="ru-RU" dirty="0" smtClean="0"/>
              <a:t>	В ходе проведения  дидактических игр,  очень важно следить за интересом  школьников к игре.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500857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	</a:t>
            </a:r>
            <a:r>
              <a:rPr lang="ru-RU" spc="100" dirty="0" smtClean="0"/>
              <a:t>В ходе проведения  дидактических игр, важно следить за интересом  школьников к игре. </a:t>
            </a:r>
          </a:p>
          <a:p>
            <a:pPr>
              <a:buNone/>
            </a:pPr>
            <a:r>
              <a:rPr lang="ru-RU" spc="100" dirty="0" smtClean="0"/>
              <a:t>		При отсутствии интереса к игре, не следует принудительно навязывать ее детям, так как игра теряет свое дидактическое, развивающее значение.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8215370" cy="48577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«Игра – это огромное светлое окно, </a:t>
            </a:r>
          </a:p>
          <a:p>
            <a:pPr algn="ctr">
              <a:buNone/>
            </a:pPr>
            <a:r>
              <a:rPr lang="ru-RU" sz="3600" dirty="0" smtClean="0"/>
              <a:t>через которое в  духовный мир ребенка</a:t>
            </a:r>
          </a:p>
          <a:p>
            <a:pPr algn="ctr">
              <a:buNone/>
            </a:pPr>
            <a:r>
              <a:rPr lang="ru-RU" sz="3600" dirty="0" smtClean="0"/>
              <a:t>вливается живительный поток представлений»</a:t>
            </a:r>
          </a:p>
          <a:p>
            <a:pPr algn="ctr"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                         В.А. Сухомлинский 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dirty="0" smtClean="0"/>
              <a:t>«Игра – это искра,</a:t>
            </a:r>
          </a:p>
          <a:p>
            <a:pPr algn="ctr">
              <a:buNone/>
            </a:pPr>
            <a:r>
              <a:rPr lang="ru-RU" sz="4800" dirty="0" smtClean="0"/>
              <a:t> зажигающая огонек пытливости и любознательности»</a:t>
            </a:r>
          </a:p>
          <a:p>
            <a:pPr algn="ctr">
              <a:buNone/>
            </a:pPr>
            <a:endParaRPr lang="ru-RU" sz="4800" dirty="0" smtClean="0"/>
          </a:p>
          <a:p>
            <a:pPr>
              <a:buNone/>
            </a:pPr>
            <a:r>
              <a:rPr lang="ru-RU" dirty="0" smtClean="0"/>
              <a:t>                                                 В.А. Сухомлинский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^R\Desktop\курение\positive-wallpapers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571480"/>
            <a:ext cx="5371701" cy="45005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10800000" flipV="1">
            <a:off x="1357291" y="5477477"/>
            <a:ext cx="6429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 СПАСИБО ЗА ВНИМАНИЕ!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5400" dirty="0" smtClean="0"/>
              <a:t>Игра – это большой стимул в обучении.</a:t>
            </a:r>
          </a:p>
          <a:p>
            <a:pPr>
              <a:buFont typeface="Wingdings" pitchFamily="2" charset="2"/>
              <a:buChar char="Ø"/>
            </a:pPr>
            <a:r>
              <a:rPr lang="ru-RU" sz="5400" dirty="0" smtClean="0"/>
              <a:t> Каждый ребенок по своей природе любит играть.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большинство  школьников  участвуют в играх, чтобы максимально реализовать свои способности;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другие, для того, чтобы получить высокую оценку;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третьи – чтобы проявить себя среди сверстников.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Возникновение интереса к математике у учащихся зависит в большей степени от методики ее преподавания. </a:t>
            </a:r>
          </a:p>
          <a:p>
            <a:pPr>
              <a:buNone/>
            </a:pPr>
            <a:r>
              <a:rPr lang="ru-RU" dirty="0" smtClean="0"/>
              <a:t>Необходимо , чтобы у каждого учащегося происходило  развитие  всестороннего и познавательного интересов. </a:t>
            </a:r>
          </a:p>
          <a:p>
            <a:pPr>
              <a:buNone/>
            </a:pPr>
            <a:r>
              <a:rPr lang="ru-RU" dirty="0" smtClean="0"/>
              <a:t>В этот период нужно раскрыть притягательные стороны математики. Большая  роль здесь отводится дидактическим играм на уроках математики.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63004" cy="493714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Дидактические игры можно широко использовать как средство обучения, воспитания и развития. Основное обучающее воздействие принадлежит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дидактическому материалу</a:t>
            </a:r>
            <a:r>
              <a:rPr lang="ru-RU" dirty="0" smtClean="0"/>
              <a:t> и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игровым действиям</a:t>
            </a:r>
            <a:r>
              <a:rPr lang="ru-RU" dirty="0" smtClean="0"/>
              <a:t>, которые  автоматически ведут учебный процесс, направляя активность детей в определенное русло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286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sz="2800" dirty="0" smtClean="0"/>
              <a:t>           В процессе игры дети  быстрее усваивают понятие </a:t>
            </a:r>
            <a:r>
              <a:rPr lang="ru-RU" sz="2800" u="sng" dirty="0" smtClean="0"/>
              <a:t>декартовых координат</a:t>
            </a:r>
            <a:r>
              <a:rPr lang="ru-RU" sz="2800" dirty="0" smtClean="0"/>
              <a:t>, убеждаются, что положение точки на плоскости определяется с помощью двух ее координат. Они приходят к выводу, что если бы «корабль поплыл», то его движение можно  описать изменениями </a:t>
            </a:r>
            <a:r>
              <a:rPr lang="ru-RU" sz="2800" u="sng" dirty="0" smtClean="0"/>
              <a:t>значений координат</a:t>
            </a:r>
            <a:r>
              <a:rPr lang="ru-RU" sz="2800" dirty="0" smtClean="0"/>
              <a:t>.   </a:t>
            </a:r>
          </a:p>
          <a:p>
            <a:pPr>
              <a:buNone/>
            </a:pPr>
            <a:r>
              <a:rPr lang="ru-RU" sz="2800" dirty="0" smtClean="0"/>
              <a:t>           В этой игре развивается внимание, наблюдательность и сообразительность.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14290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942C2C"/>
                </a:solidFill>
                <a:latin typeface="+mj-lt"/>
                <a:cs typeface="Times New Roman" pitchFamily="18" charset="0"/>
              </a:rPr>
              <a:t>игра</a:t>
            </a:r>
            <a:r>
              <a:rPr lang="ru-RU" sz="3600" dirty="0" smtClean="0">
                <a:solidFill>
                  <a:srgbClr val="942C2C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600" i="1" dirty="0" smtClean="0">
                <a:solidFill>
                  <a:srgbClr val="942C2C"/>
                </a:solidFill>
                <a:latin typeface="+mj-lt"/>
                <a:ea typeface="Adobe Fan Heiti Std B" pitchFamily="34" charset="-128"/>
                <a:cs typeface="Times New Roman" pitchFamily="18" charset="0"/>
              </a:rPr>
              <a:t>«Морской бой»</a:t>
            </a:r>
            <a:r>
              <a:rPr lang="ru-RU" sz="3600" dirty="0" smtClean="0">
                <a:solidFill>
                  <a:srgbClr val="942C2C"/>
                </a:solidFill>
                <a:latin typeface="+mj-lt"/>
                <a:cs typeface="Times New Roman" pitchFamily="18" charset="0"/>
              </a:rPr>
              <a:t> </a:t>
            </a:r>
            <a:endParaRPr lang="ru-RU" sz="3600" dirty="0">
              <a:solidFill>
                <a:srgbClr val="942C2C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Реализация игровых  ситуаций при урочной форме занятий происходит по основным </a:t>
            </a:r>
            <a:r>
              <a:rPr lang="ru-RU" u="sng" dirty="0" smtClean="0"/>
              <a:t>направлениям</a:t>
            </a:r>
            <a:r>
              <a:rPr lang="ru-RU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дидактическая цель </a:t>
            </a:r>
            <a:r>
              <a:rPr lang="ru-RU" dirty="0" smtClean="0"/>
              <a:t>ставится перед учащимися в форме игровой задачи;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учебная деятельность </a:t>
            </a:r>
            <a:r>
              <a:rPr lang="ru-RU" dirty="0" smtClean="0"/>
              <a:t>учащихся подчиняется правилам игры;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учебную деятельность вводится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элемент соревнования</a:t>
            </a:r>
            <a:r>
              <a:rPr lang="ru-RU" dirty="0" smtClean="0"/>
              <a:t>, который переводит дидактическую задачу в игровую;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успешность</a:t>
            </a:r>
            <a:r>
              <a:rPr lang="ru-RU" dirty="0" smtClean="0"/>
              <a:t> выполнения дидактического задания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связывается с игровым результатом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214686"/>
            <a:ext cx="8501122" cy="32861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 правилам игры каждая команда имеет право задать учителю минимальное число вопросов с тем, чтобы извлечь из его ответов максимум информации для решения поставленной проблемы. И если в таком диалоге при минимальном количестве вопросов у  учеников наступит «озарение», то можно сказать, что учитель выполнил задачу по развитию творческого мышления учащихся.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428604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Теорема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« Сумма внутренних углов выпуклого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-угольника» можно предложить  </a:t>
            </a:r>
            <a:r>
              <a:rPr lang="ru-RU" sz="2800" dirty="0" smtClean="0">
                <a:solidFill>
                  <a:srgbClr val="942C2C"/>
                </a:solidFill>
              </a:rPr>
              <a:t>игру </a:t>
            </a:r>
            <a:r>
              <a:rPr lang="ru-RU" sz="2800" b="1" dirty="0" smtClean="0">
                <a:solidFill>
                  <a:srgbClr val="942C2C"/>
                </a:solidFill>
              </a:rPr>
              <a:t>«Диалог» </a:t>
            </a:r>
            <a:endParaRPr lang="ru-RU" sz="2800" b="1" dirty="0">
              <a:solidFill>
                <a:srgbClr val="942C2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571612"/>
            <a:ext cx="8286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800" b="1" dirty="0" smtClean="0">
                <a:solidFill>
                  <a:srgbClr val="942C2C"/>
                </a:solidFill>
              </a:rPr>
              <a:t>Идея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игры</a:t>
            </a:r>
            <a:r>
              <a:rPr lang="ru-RU" sz="2800" dirty="0" smtClean="0"/>
              <a:t> состоит в том, что учитель создает проблемную ситуацию, а учащиеся стараются решить эту проблему.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268</TotalTime>
  <Words>745</Words>
  <Application>Microsoft Office PowerPoint</Application>
  <PresentationFormat>Экран (4:3)</PresentationFormat>
  <Paragraphs>77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Роль  дидактических игр в процессе обучения математики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 дидактических игр в процессе обучения математики</dc:title>
  <dc:creator>R^R</dc:creator>
  <cp:lastModifiedBy>R^R</cp:lastModifiedBy>
  <cp:revision>144</cp:revision>
  <dcterms:created xsi:type="dcterms:W3CDTF">2013-05-09T18:29:29Z</dcterms:created>
  <dcterms:modified xsi:type="dcterms:W3CDTF">2014-02-10T19:59:43Z</dcterms:modified>
</cp:coreProperties>
</file>