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71" r:id="rId5"/>
    <p:sldId id="272" r:id="rId6"/>
    <p:sldId id="273" r:id="rId7"/>
    <p:sldId id="258" r:id="rId8"/>
    <p:sldId id="259" r:id="rId9"/>
    <p:sldId id="260" r:id="rId10"/>
    <p:sldId id="261" r:id="rId11"/>
    <p:sldId id="274" r:id="rId12"/>
    <p:sldId id="267" r:id="rId13"/>
    <p:sldId id="268" r:id="rId14"/>
    <p:sldId id="269" r:id="rId15"/>
    <p:sldId id="270" r:id="rId16"/>
    <p:sldId id="262" r:id="rId17"/>
    <p:sldId id="263" r:id="rId18"/>
    <p:sldId id="264" r:id="rId19"/>
    <p:sldId id="266" r:id="rId20"/>
    <p:sldId id="265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7F05C4-0E33-40F5-B2A6-32DD32B9D97A}" type="datetimeFigureOut">
              <a:rPr lang="ru-RU" smtClean="0"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94D8D0-61A8-44B1-950F-08FDD1E53A8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2664296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dirty="0" smtClean="0">
                <a:solidFill>
                  <a:srgbClr val="FF0000"/>
                </a:solidFill>
              </a:rPr>
              <a:t>Зачетная система как форма контроля на уроках математики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7884" y="4532211"/>
            <a:ext cx="8496944" cy="2348880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Разработал:</a:t>
            </a:r>
            <a:r>
              <a:rPr lang="ru-RU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математики </a:t>
            </a:r>
          </a:p>
          <a:p>
            <a:pPr algn="l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В(С)ОШ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</a:t>
            </a:r>
          </a:p>
          <a:p>
            <a:pPr algn="l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Шевченко Елена Николаевна </a:t>
            </a:r>
          </a:p>
          <a:p>
            <a:pPr algn="l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Новочеркасск 2014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4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ОРГАНИЗАЦИЯ ЗАЧЕТА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Содержание зачета определяется списком вопросов, которые объявляются обучающимся заранее, определяются типы задач, которые будут входить в контрольную работу. </a:t>
            </a:r>
          </a:p>
          <a:p>
            <a:r>
              <a:rPr lang="ru-RU" dirty="0"/>
              <a:t>Наряду, с обеспечением высокой математической подготовки учащихся, которые в дальнейшем в своей профессиональной деятельности будут пользоваться математикой, важнейшей задачей обучения является обеспечение некоторого гарантированного уровня математической подготовки всех школьников независимо от специальности, которую они изберут в дальнейшем.</a:t>
            </a:r>
          </a:p>
        </p:txBody>
      </p:sp>
    </p:spTree>
    <p:extLst>
      <p:ext uri="{BB962C8B-B14F-4D97-AF65-F5344CB8AC3E}">
        <p14:creationId xmlns:p14="http://schemas.microsoft.com/office/powerpoint/2010/main" val="108361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ВЫБОР УРОВНЯ УСВОЕНИЯ: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Возможность выбрать уровень усвоения, в частности ограничиться уровнем обязательных требований при изучении нелюбимых или трудных предметов, поможет избежать перегрузки школьника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С другой стороны, только освободив ученика от непосильной суммарной учебной нагрузки, мы сможем направить его усилия в область склонностей и интересов, способствуя развитию и полному раскрытию способностей.</a:t>
            </a:r>
          </a:p>
        </p:txBody>
      </p:sp>
    </p:spTree>
    <p:extLst>
      <p:ext uri="{BB962C8B-B14F-4D97-AF65-F5344CB8AC3E}">
        <p14:creationId xmlns:p14="http://schemas.microsoft.com/office/powerpoint/2010/main" val="2818794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Деятельность учителя при организации разно-уровневых групп состоит из 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  </a:t>
            </a:r>
            <a:r>
              <a:rPr lang="ru-RU" dirty="0"/>
              <a:t>деления учащихся на группы (по уровню знаний, способностям);</a:t>
            </a:r>
          </a:p>
          <a:p>
            <a:r>
              <a:rPr lang="ru-RU" dirty="0"/>
              <a:t>- разработка или подборка заданий в соответствии с выявленными уровнями знаний;</a:t>
            </a:r>
          </a:p>
          <a:p>
            <a:r>
              <a:rPr lang="ru-RU" dirty="0"/>
              <a:t>-   оценка деятельности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1553822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Применение разно-уровневого обучения помогает учителю достичь следующих целей: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●   для первой группы (группа “А”) :</a:t>
            </a:r>
          </a:p>
          <a:p>
            <a:r>
              <a:rPr lang="ru-RU" dirty="0"/>
              <a:t>1. Пробудить интерес к предмету путем использования заданий базового уровня, позволяющих работать в соответствии с его индивидуальными способностями. </a:t>
            </a:r>
          </a:p>
          <a:p>
            <a:r>
              <a:rPr lang="ru-RU" dirty="0"/>
              <a:t>2. Ликвидировать пробелы в знаниях и умениях. </a:t>
            </a:r>
          </a:p>
          <a:p>
            <a:r>
              <a:rPr lang="ru-RU" dirty="0"/>
              <a:t>3. Сформировать умения осуществлять самостоятельную деятельность по образцу. </a:t>
            </a:r>
          </a:p>
        </p:txBody>
      </p:sp>
    </p:spTree>
    <p:extLst>
      <p:ext uri="{BB962C8B-B14F-4D97-AF65-F5344CB8AC3E}">
        <p14:creationId xmlns:p14="http://schemas.microsoft.com/office/powerpoint/2010/main" val="874330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Применение разно-уровневого обучения помогает учителю достичь следующих целей: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●   для второй группы (группа “В”) :</a:t>
            </a:r>
          </a:p>
          <a:p>
            <a:r>
              <a:rPr lang="ru-RU" dirty="0"/>
              <a:t>1. Развивать устойчивый интерес к предмету. </a:t>
            </a:r>
          </a:p>
          <a:p>
            <a:r>
              <a:rPr lang="ru-RU" dirty="0"/>
              <a:t>2. Закрепить и повторить имеющиеся знания и способы действия. </a:t>
            </a:r>
          </a:p>
          <a:p>
            <a:r>
              <a:rPr lang="ru-RU" dirty="0"/>
              <a:t>3. Актуализировать имеющиеся знания для успешного изучения нового материала. </a:t>
            </a:r>
          </a:p>
          <a:p>
            <a:r>
              <a:rPr lang="ru-RU" dirty="0"/>
              <a:t>4. Сформулировать умение самостоятельно работать над заданием, проектом. </a:t>
            </a:r>
          </a:p>
        </p:txBody>
      </p:sp>
    </p:spTree>
    <p:extLst>
      <p:ext uri="{BB962C8B-B14F-4D97-AF65-F5344CB8AC3E}">
        <p14:creationId xmlns:p14="http://schemas.microsoft.com/office/powerpoint/2010/main" val="44700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Применение разно-уровневого обучения помогает учителю достичь следующих целей: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●  для третьей группы (группа “ С”) </a:t>
            </a:r>
          </a:p>
          <a:p>
            <a:r>
              <a:rPr lang="ru-RU" dirty="0"/>
              <a:t>1. Развивать устойчивый интерес к предмету. </a:t>
            </a:r>
          </a:p>
          <a:p>
            <a:r>
              <a:rPr lang="ru-RU" dirty="0"/>
              <a:t>2. Сформировать новые способы действия, умения выполнять задания повышенной сложности. </a:t>
            </a:r>
          </a:p>
          <a:p>
            <a:r>
              <a:rPr lang="ru-RU" dirty="0"/>
              <a:t>3. Развивать воображение, ассоциативное мышление, раскрыть творческие возможности, совершенствовать языковые умения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3760514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/>
              <a:t>В результате использования зачетной системы можно сделать следующие выводы: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1. Контроль учебной деятельности в такой системе направлен на конкретного ученика с его физическими, психическими, возрастными особенностями. Система зачетов позволяет реализовать основные цели контрольно-оценочной деятельности учителя и учащихся:                      • активизация учебно-познавательной деятельности учащихся;                                                               • развитие самооценки  учащимися уровня усвоения способов учебно-познавательной деятельности.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2. Предоставление учащимся информации в более крупном блочном виде позволяет ученикам самостоятельно планировать продвижение в усвоении учебного материала, ставить вопросы и находить на них ответы. Важно выбрать соответствующие формы и средства контрольно-оценочной деятельности учащихся. Эти формы должны усилить ее диагностическую, обучающую, развивающую и управляющую функции. </a:t>
            </a:r>
          </a:p>
        </p:txBody>
      </p:sp>
    </p:spTree>
    <p:extLst>
      <p:ext uri="{BB962C8B-B14F-4D97-AF65-F5344CB8AC3E}">
        <p14:creationId xmlns:p14="http://schemas.microsoft.com/office/powerpoint/2010/main" val="378624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/>
              <a:t>Применение зачетной системы  обучения  позволяет выделить ряд положительных моментов для эффективного достижения положительных результатов обучения, а именно: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05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•	позволяет проверить знания при завершении изучения темы;</a:t>
            </a:r>
          </a:p>
          <a:p>
            <a:r>
              <a:rPr lang="ru-RU" dirty="0"/>
              <a:t>•	 имеет возможность продемонстрировать результаты усвоения темы в целом, показать, насколько осмысленно и систематично овладели обучающиеся изученным материалом;</a:t>
            </a:r>
          </a:p>
          <a:p>
            <a:r>
              <a:rPr lang="ru-RU" dirty="0"/>
              <a:t>•	 позволяет разносторонне проверить математическую подготовку учащихся;</a:t>
            </a:r>
          </a:p>
          <a:p>
            <a:r>
              <a:rPr lang="ru-RU" dirty="0"/>
              <a:t>•	  помогает вести строгий учет знаний и умений каждого ученика, выявляя пробелы в его подготовке.</a:t>
            </a:r>
          </a:p>
        </p:txBody>
      </p:sp>
    </p:spTree>
    <p:extLst>
      <p:ext uri="{BB962C8B-B14F-4D97-AF65-F5344CB8AC3E}">
        <p14:creationId xmlns:p14="http://schemas.microsoft.com/office/powerpoint/2010/main" val="18196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конечной целью зачетной системы обучения является достижение всеми учащимися уровня программных требований по математической подготовке и обеспечение дальнейшего их развития, активизация учащихся на протяжении всех уроков и осуществление контроля и учета знаний, умений и навыков. 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9523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08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Конечная  цель зачетной системы обучения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24000"/>
            <a:ext cx="3779912" cy="51453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достижение </a:t>
            </a:r>
            <a:r>
              <a:rPr lang="ru-RU" sz="2000" dirty="0"/>
              <a:t>всеми учащимися уровня программных требований по математической подготовке и обеспечение дальнейшего их развития, активизация учащихся на протяжении всех уроков и осуществление контроля и учета знаний, умений и навыков.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60648"/>
            <a:ext cx="5091320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972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52128"/>
          </a:xfrm>
          <a:ln w="76200" cmpd="tri">
            <a:solidFill>
              <a:srgbClr val="FF0000"/>
            </a:solidFill>
          </a:ln>
          <a:effectLst>
            <a:reflection blurRad="6350" stA="50000" endA="300" endPos="90000" dir="5400000" sy="-100000" algn="bl" rotWithShape="0"/>
          </a:effectLst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FFC000"/>
                </a:solidFill>
                <a:effectLst/>
              </a:rPr>
              <a:t>Наиболее актуальными в </a:t>
            </a:r>
            <a:br>
              <a:rPr lang="ru-RU" sz="2400" dirty="0" smtClean="0">
                <a:solidFill>
                  <a:srgbClr val="FFC000"/>
                </a:solidFill>
                <a:effectLst/>
              </a:rPr>
            </a:br>
            <a:r>
              <a:rPr lang="ru-RU" sz="2400" dirty="0" smtClean="0">
                <a:solidFill>
                  <a:srgbClr val="FFC000"/>
                </a:solidFill>
                <a:effectLst/>
              </a:rPr>
              <a:t>преподавании математики </a:t>
            </a:r>
            <a:br>
              <a:rPr lang="ru-RU" sz="2400" dirty="0" smtClean="0">
                <a:solidFill>
                  <a:srgbClr val="FFC000"/>
                </a:solidFill>
                <a:effectLst/>
              </a:rPr>
            </a:br>
            <a:r>
              <a:rPr lang="ru-RU" sz="2400" dirty="0" smtClean="0">
                <a:solidFill>
                  <a:srgbClr val="FFC000"/>
                </a:solidFill>
                <a:effectLst/>
              </a:rPr>
              <a:t>являются следующие проблемы:</a:t>
            </a:r>
            <a:endParaRPr lang="ru-RU" sz="240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204864"/>
            <a:ext cx="6347048" cy="4464496"/>
          </a:xfrm>
          <a:ln w="38100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	Знания учащимися осваиваются недостаточно осознанно и прочно;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	Отсутствует  интерес к изучению предмета, пассивность на уроках;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	Недостаточное знание  основных понятий и формул;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	Не совсем совершенная система контроля и оценки знаний обучающихся.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88224" y="2204864"/>
            <a:ext cx="2094384" cy="4464496"/>
          </a:xfrm>
          <a:ln w="38100">
            <a:solidFill>
              <a:srgbClr val="FF0000"/>
            </a:solidFill>
            <a:prstDash val="solid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Способна ли зачетная система решить эти проблемы как система обучения?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4482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сравнительный анализ результатов  входных контрольных работ и итоговой аттестации по алгебре в 9-10 </a:t>
            </a:r>
            <a:r>
              <a:rPr lang="ru-RU" sz="2800" dirty="0" err="1"/>
              <a:t>кл</a:t>
            </a:r>
            <a:r>
              <a:rPr lang="ru-RU" sz="2800" dirty="0"/>
              <a:t>.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037886"/>
              </p:ext>
            </p:extLst>
          </p:nvPr>
        </p:nvGraphicFramePr>
        <p:xfrm>
          <a:off x="467544" y="2132856"/>
          <a:ext cx="8229600" cy="3340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16718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Успеваемость(%)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40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 начало года: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Итоговая</a:t>
                      </a:r>
                    </a:p>
                    <a:p>
                      <a:pPr algn="ctr"/>
                      <a:r>
                        <a:rPr lang="ru-RU" dirty="0" smtClean="0"/>
                        <a:t>аттестация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5167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9б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67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9в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167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10б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</a:rPr>
                        <a:t>100%</a:t>
                      </a:r>
                      <a:endParaRPr lang="ru-RU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04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1600" i="1" dirty="0" smtClean="0">
                <a:solidFill>
                  <a:srgbClr val="FF0000"/>
                </a:solidFill>
              </a:rPr>
              <a:t>              </a:t>
            </a:r>
            <a:r>
              <a:rPr lang="ru-RU" sz="2000" i="1" dirty="0">
                <a:solidFill>
                  <a:srgbClr val="FF0000"/>
                </a:solidFill>
              </a:rPr>
              <a:t>«МЕТОДИЧЕСКАЯ ЦЕПОЧКА» </a:t>
            </a: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система методического обеспечения обратной связи "ученик-учитель", залог усвоения учащимися программного материала. 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9116" y="904923"/>
            <a:ext cx="3605248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БАЗИСНЫЙ УЧЕБНЫЙ ПЛАН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894940"/>
            <a:ext cx="3312368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ГОССТАНДАРТ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1576739"/>
            <a:ext cx="3600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1764" y="2213828"/>
            <a:ext cx="36004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Тематический план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64288" y="1786375"/>
            <a:ext cx="151216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РАСПИСАНИЕ ЗАЧЕТОВ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9036" y="1756628"/>
            <a:ext cx="14401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ПОУРОЧНЫЙ ПЛАН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58033" y="3007634"/>
            <a:ext cx="1477768" cy="7799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ЗАЧЕТНЫЕ ЗАДАНИЯ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66129" y="2986223"/>
            <a:ext cx="1393304" cy="764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КАРТОЧКИ-ЗАДАНИЯ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26367" y="3377596"/>
            <a:ext cx="4114634" cy="1057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КОНТРОЛЬНЫЕ РАБОТЫ:</a:t>
            </a:r>
          </a:p>
          <a:p>
            <a:pPr algn="ctr"/>
            <a:r>
              <a:rPr lang="ru-RU" sz="1400" dirty="0" smtClean="0"/>
              <a:t>ВХОДНЫЕ – ТЕМАТИЧЕСКИЕ - ТЕСТЫ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88100" y="4869160"/>
            <a:ext cx="47525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ИНДИВИДУАЛЬНЫЕ ЗАДАНИЯ</a:t>
            </a:r>
          </a:p>
          <a:p>
            <a:pPr algn="ctr"/>
            <a:r>
              <a:rPr lang="ru-RU" sz="1400" dirty="0"/>
              <a:t>НА ПЕРИОД МЕЖДУ ЗАЧЕТАМИ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63888" y="6072768"/>
            <a:ext cx="2586776" cy="72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ЗАЧЕТЫ</a:t>
            </a:r>
            <a:endParaRPr lang="ru-RU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3131840" y="1287428"/>
            <a:ext cx="242316" cy="2964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552476" y="2599479"/>
            <a:ext cx="242316" cy="8388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низ 23"/>
          <p:cNvSpPr/>
          <p:nvPr/>
        </p:nvSpPr>
        <p:spPr>
          <a:xfrm>
            <a:off x="1040744" y="2650471"/>
            <a:ext cx="181452" cy="357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854" y="2646706"/>
            <a:ext cx="2381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трелка вправо 24"/>
          <p:cNvSpPr/>
          <p:nvPr/>
        </p:nvSpPr>
        <p:spPr>
          <a:xfrm rot="10800000">
            <a:off x="1979712" y="3401084"/>
            <a:ext cx="576064" cy="3747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88428" y="3371780"/>
            <a:ext cx="66960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12" y="1271348"/>
            <a:ext cx="3048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48" y="1936779"/>
            <a:ext cx="304826" cy="3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9647" y="1926777"/>
            <a:ext cx="304800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87094" y="1933551"/>
            <a:ext cx="304800" cy="92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45984" y="4465328"/>
            <a:ext cx="469812" cy="33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22600" y="5657443"/>
            <a:ext cx="483528" cy="34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5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Своеобразие заочной формы обучения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строится на самообразовательной работе учащихся. </a:t>
            </a:r>
            <a:endParaRPr lang="ru-RU" dirty="0" smtClean="0"/>
          </a:p>
          <a:p>
            <a:r>
              <a:rPr lang="ru-RU" dirty="0"/>
              <a:t>тесно взаимосвязана с групповыми и индивидуальными консультациями, а также зачетами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Объем программного материала и требования к уровню его усвоения одинаковы в очной и заочной формах, однако число часов на классные занятия под непосредственным руководством учителя в заочной форме значительно меньше. </a:t>
            </a:r>
          </a:p>
        </p:txBody>
      </p:sp>
    </p:spTree>
    <p:extLst>
      <p:ext uri="{BB962C8B-B14F-4D97-AF65-F5344CB8AC3E}">
        <p14:creationId xmlns:p14="http://schemas.microsoft.com/office/powerpoint/2010/main" val="263141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Учебную деятельность учащихся условно можно разделить на два основных </a:t>
            </a:r>
            <a:r>
              <a:rPr lang="ru-RU" sz="2800" dirty="0" smtClean="0"/>
              <a:t>вида: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 учебно-познавательную: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 контрольно-оценочную: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постановка </a:t>
            </a:r>
            <a:r>
              <a:rPr lang="ru-RU" dirty="0"/>
              <a:t>общих целей обучения, </a:t>
            </a:r>
            <a:endParaRPr lang="ru-RU" dirty="0" smtClean="0"/>
          </a:p>
          <a:p>
            <a:r>
              <a:rPr lang="ru-RU" dirty="0" smtClean="0"/>
              <a:t>выдвижение </a:t>
            </a:r>
            <a:r>
              <a:rPr lang="ru-RU" dirty="0"/>
              <a:t>и обоснование частных целей, </a:t>
            </a:r>
            <a:endParaRPr lang="ru-RU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мотивации учебной деятельности, </a:t>
            </a:r>
            <a:endParaRPr lang="ru-RU" dirty="0" smtClean="0"/>
          </a:p>
          <a:p>
            <a:r>
              <a:rPr lang="ru-RU" dirty="0" smtClean="0"/>
              <a:t>восприятие </a:t>
            </a:r>
            <a:r>
              <a:rPr lang="ru-RU" dirty="0"/>
              <a:t>новой информации, </a:t>
            </a:r>
            <a:endParaRPr lang="ru-RU" dirty="0" smtClean="0"/>
          </a:p>
          <a:p>
            <a:r>
              <a:rPr lang="ru-RU" dirty="0" smtClean="0"/>
              <a:t>ее </a:t>
            </a:r>
            <a:r>
              <a:rPr lang="ru-RU" dirty="0"/>
              <a:t>переработку, овладение умениями и навыками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контроль учебной работы учащихся во всех его видах и на всех этапах учебного </a:t>
            </a:r>
            <a:r>
              <a:rPr lang="ru-RU" dirty="0" smtClean="0"/>
              <a:t>процесса; </a:t>
            </a:r>
          </a:p>
          <a:p>
            <a:r>
              <a:rPr lang="ru-RU" dirty="0" smtClean="0"/>
              <a:t>оценку </a:t>
            </a:r>
            <a:r>
              <a:rPr lang="ru-RU" dirty="0"/>
              <a:t>результатов работы учащихся, их </a:t>
            </a:r>
            <a:r>
              <a:rPr lang="ru-RU" dirty="0" smtClean="0"/>
              <a:t>учет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корректировку </a:t>
            </a:r>
            <a:r>
              <a:rPr lang="ru-RU" dirty="0"/>
              <a:t>учебной деятельности отдельных учащихся. </a:t>
            </a:r>
          </a:p>
        </p:txBody>
      </p:sp>
    </p:spTree>
    <p:extLst>
      <p:ext uri="{BB962C8B-B14F-4D97-AF65-F5344CB8AC3E}">
        <p14:creationId xmlns:p14="http://schemas.microsoft.com/office/powerpoint/2010/main" val="373951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Чтобы оценочная деятельность более полно выполнила свою функцию 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а) объединение учебного материала в более крупные блоки, что создает содержательные условия для сознательного его усвоения; </a:t>
            </a:r>
            <a:endParaRPr lang="ru-RU" dirty="0" smtClean="0"/>
          </a:p>
          <a:p>
            <a:r>
              <a:rPr lang="ru-RU" dirty="0" smtClean="0"/>
              <a:t>б</a:t>
            </a:r>
            <a:r>
              <a:rPr lang="ru-RU" dirty="0"/>
              <a:t>) разработка методики составления зачетов; </a:t>
            </a:r>
            <a:endParaRPr lang="ru-RU" dirty="0" smtClean="0"/>
          </a:p>
          <a:p>
            <a:r>
              <a:rPr lang="ru-RU" dirty="0" smtClean="0"/>
              <a:t>в</a:t>
            </a:r>
            <a:r>
              <a:rPr lang="ru-RU" dirty="0"/>
              <a:t>) создание условий для постановки вопросов учеников и подлинного учебного диалога во время консультаций. </a:t>
            </a:r>
          </a:p>
        </p:txBody>
      </p:sp>
    </p:spTree>
    <p:extLst>
      <p:ext uri="{BB962C8B-B14F-4D97-AF65-F5344CB8AC3E}">
        <p14:creationId xmlns:p14="http://schemas.microsoft.com/office/powerpoint/2010/main" val="2329365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Использование зачетной системы предполагает 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029792"/>
          </a:xfrm>
        </p:spPr>
        <p:txBody>
          <a:bodyPr>
            <a:noAutofit/>
          </a:bodyPr>
          <a:lstStyle/>
          <a:p>
            <a:r>
              <a:rPr lang="ru-RU" dirty="0"/>
              <a:t>проведение системы уроков различного типа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124744"/>
            <a:ext cx="4041775" cy="29523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Во </a:t>
            </a:r>
            <a:r>
              <a:rPr lang="ru-RU" dirty="0"/>
              <a:t>внеурочное </a:t>
            </a:r>
            <a:r>
              <a:rPr lang="ru-RU" dirty="0" smtClean="0"/>
              <a:t>время</a:t>
            </a:r>
          </a:p>
          <a:p>
            <a:r>
              <a:rPr lang="ru-RU" dirty="0"/>
              <a:t> проводятся </a:t>
            </a:r>
            <a:endParaRPr lang="ru-RU" dirty="0" smtClean="0"/>
          </a:p>
          <a:p>
            <a:r>
              <a:rPr lang="ru-RU" sz="1800" dirty="0" smtClean="0"/>
              <a:t>консультации </a:t>
            </a:r>
            <a:r>
              <a:rPr lang="ru-RU" sz="1800" dirty="0"/>
              <a:t>для учащихся, где используется индивидуальная форма обучения.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2564904"/>
            <a:ext cx="4040188" cy="1584176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/>
              <a:t>лекция, практикум, повторительно-обобщающие уроки, текущие и тематические зачеты</a:t>
            </a:r>
            <a:r>
              <a:rPr lang="ru-RU" dirty="0"/>
              <a:t>.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7545" y="4437112"/>
            <a:ext cx="8219256" cy="2088232"/>
          </a:xfrm>
        </p:spPr>
        <p:txBody>
          <a:bodyPr>
            <a:normAutofit/>
          </a:bodyPr>
          <a:lstStyle/>
          <a:p>
            <a:r>
              <a:rPr lang="ru-RU" sz="3200" dirty="0"/>
              <a:t>Обязательным условием  обучения, по зачетной системе,  является систематическое отслеживание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09480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ПРЕИМУЩЕСТВА И ОСОБЕННОСТИ ЗАЧЕТНОЙ СИСТЕМЫ ОБУЧЕНИЯ В УСЛОВИЯХ ВЕЧЕРНЕЙ ШКОЛЫ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Зачётная система в школе – это одна из форм организации учебного процесса в условиях вечерней школы. </a:t>
            </a:r>
            <a:endParaRPr lang="ru-RU" dirty="0" smtClean="0"/>
          </a:p>
          <a:p>
            <a:r>
              <a:rPr lang="ru-RU" dirty="0" smtClean="0"/>
              <a:t>Проверка </a:t>
            </a:r>
            <a:r>
              <a:rPr lang="ru-RU" dirty="0"/>
              <a:t>и оценка знаний – обязательное условие результативности учебного процесса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соответствии с общими целями обучения и развития учащихся, требованиями стандарта образования по математике  к уровню подготовки выпускников основной и средней школы проверяется не только овладение ЗУН, но и различными видами компетентности. </a:t>
            </a:r>
          </a:p>
        </p:txBody>
      </p:sp>
    </p:spTree>
    <p:extLst>
      <p:ext uri="{BB962C8B-B14F-4D97-AF65-F5344CB8AC3E}">
        <p14:creationId xmlns:p14="http://schemas.microsoft.com/office/powerpoint/2010/main" val="7897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ЗАЧЕТНОЙ СИСТЕМЫ: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•	обеспечить качественное усвоение государственных стандартов.</a:t>
            </a:r>
          </a:p>
          <a:p>
            <a:r>
              <a:rPr lang="ru-RU" dirty="0"/>
              <a:t>•	содействовать ликвидации пробелов в знаниях обучающихся и достижение 100% успеваемости.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572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0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УЧИТЕЛЯ: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выяснения конечной цели: какие понятия, величины и термины надо изучить, какие типовые задачи научить решать, какими учебными пособиями научить пользоваться и т.д. </a:t>
            </a:r>
            <a:endParaRPr lang="ru-RU" dirty="0" smtClean="0"/>
          </a:p>
          <a:p>
            <a:r>
              <a:rPr lang="ru-RU" dirty="0" smtClean="0"/>
              <a:t>Исходя </a:t>
            </a:r>
            <a:r>
              <a:rPr lang="ru-RU" dirty="0"/>
              <a:t>из этого,  выбираются формы учебных занятий, составляются вопросы к зачету, подбираются творческие и  домашние задания.  Независимо от формы зачёта, учащимся предлагаются дифференцированные задания.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организации контроля результатов учебной деятельности обучающихся необходимо определить уровень достижений каждого учащегося в соответствии с требованиями учебной программы и его успехи в развитии умственных способностей</a:t>
            </a:r>
          </a:p>
        </p:txBody>
      </p:sp>
    </p:spTree>
    <p:extLst>
      <p:ext uri="{BB962C8B-B14F-4D97-AF65-F5344CB8AC3E}">
        <p14:creationId xmlns:p14="http://schemas.microsoft.com/office/powerpoint/2010/main" val="14635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319</TotalTime>
  <Words>1034</Words>
  <Application>Microsoft Office PowerPoint</Application>
  <PresentationFormat>Экран (4:3)</PresentationFormat>
  <Paragraphs>114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  Зачетная система как форма контроля на уроках математики</vt:lpstr>
      <vt:lpstr>Наиболее актуальными в  преподавании математики  являются следующие проблемы:</vt:lpstr>
      <vt:lpstr>Своеобразие заочной формы обучения </vt:lpstr>
      <vt:lpstr>Учебную деятельность учащихся условно можно разделить на два основных вида:</vt:lpstr>
      <vt:lpstr>Чтобы оценочная деятельность более полно выполнила свою функцию </vt:lpstr>
      <vt:lpstr>Использование зачетной системы предполагает :</vt:lpstr>
      <vt:lpstr>ПРЕИМУЩЕСТВА И ОСОБЕННОСТИ ЗАЧЕТНОЙ СИСТЕМЫ ОБУЧЕНИЯ В УСЛОВИЯХ ВЕЧЕРНЕЙ ШКОЛЫ</vt:lpstr>
      <vt:lpstr>ЗАДАЧИ ЗАЧЕТНОЙ СИСТЕМЫ:</vt:lpstr>
      <vt:lpstr>ПОДГОТОВКА УЧИТЕЛЯ: </vt:lpstr>
      <vt:lpstr>ОРГАНИЗАЦИЯ ЗАЧЕТА</vt:lpstr>
      <vt:lpstr>ВЫБОР УРОВНЯ УСВОЕНИЯ: </vt:lpstr>
      <vt:lpstr>Деятельность учителя при организации разно-уровневых групп состоит из : </vt:lpstr>
      <vt:lpstr>Применение разно-уровневого обучения помогает учителю достичь следующих целей: </vt:lpstr>
      <vt:lpstr>Применение разно-уровневого обучения помогает учителю достичь следующих целей: </vt:lpstr>
      <vt:lpstr>Применение разно-уровневого обучения помогает учителю достичь следующих целей: </vt:lpstr>
      <vt:lpstr>В результате использования зачетной системы можно сделать следующие выводы: </vt:lpstr>
      <vt:lpstr>Применение зачетной системы  обучения  позволяет выделить ряд положительных моментов для эффективного достижения положительных результатов обучения, а именно:</vt:lpstr>
      <vt:lpstr>Презентация PowerPoint</vt:lpstr>
      <vt:lpstr>Конечная  цель зачетной системы обучения</vt:lpstr>
      <vt:lpstr>сравнительный анализ результатов  входных контрольных работ и итоговой аттестации по алгебре в 9-10 кл. </vt:lpstr>
      <vt:lpstr>              «МЕТОДИЧЕСКАЯ ЦЕПОЧКА»  система методического обеспечения обратной связи "ученик-учитель", залог усвоения учащимися программного материала.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Зачетная система как форма контроля на уроках математики</dc:title>
  <dc:creator>Светлана</dc:creator>
  <cp:lastModifiedBy>Светлана</cp:lastModifiedBy>
  <cp:revision>25</cp:revision>
  <dcterms:created xsi:type="dcterms:W3CDTF">2014-02-11T13:22:17Z</dcterms:created>
  <dcterms:modified xsi:type="dcterms:W3CDTF">2014-02-16T17:07:36Z</dcterms:modified>
</cp:coreProperties>
</file>