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Социализация и самореализация личности школьника в условиях новой образовательной среды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000504"/>
            <a:ext cx="5503838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МКОУ  ДОД АГО «</a:t>
            </a:r>
            <a:r>
              <a:rPr lang="ru-RU" dirty="0" err="1" smtClean="0"/>
              <a:t>Ачитский</a:t>
            </a:r>
            <a:r>
              <a:rPr lang="ru-RU" dirty="0" smtClean="0"/>
              <a:t> центр дополнительного образования детей»  педагог дополнительного образования </a:t>
            </a:r>
            <a:r>
              <a:rPr lang="ru-RU" dirty="0" err="1" smtClean="0"/>
              <a:t>Токмакова</a:t>
            </a:r>
            <a:r>
              <a:rPr lang="ru-RU" dirty="0" smtClean="0"/>
              <a:t> </a:t>
            </a:r>
            <a:r>
              <a:rPr lang="ru-RU" dirty="0" smtClean="0"/>
              <a:t>М.В.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714356"/>
            <a:ext cx="7239000" cy="484663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Новые подходы к формированию современной модели образования нашли отражение в нормативно-правовых документах: законе «Об образовании»,  Концепции долгосрочного социально-экономического развития Российской Федерации до 2020 г.,  Приоритетном национальном проекте «Образование».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Главные задачи современной школы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- раскрытие способностей каждого ученика, воспитание порядочного и патриотичного человека, личности, готовой к жизни в высокотехнологичном, конкурентном мире.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Что же такое Новая школа: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это школа где будет создана творческая среда для выявления особо одаренных ребят, где будет обеспечиваться успешная социализация каждой личности.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это новые учителя, открытые ко всему новому, понимающие детскую психологию и особенности развития школьников, с новым мышлением, мобильными, непрерывно работающими над повышением своего мастерства.  Задача учителя - помочь ребятам найти себя в будущем, стать самостоятельными, творческими и уверенными в себе людьми.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это центр взаимодействия как с родителями и местным сообществом, так и с учреждениями культуры, здравоохранения, спорта, досуга, другими организациями социальной сферы.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ПЕРЕД ШКОЛОЙ СТОЯТ ЗАДАЧИ: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1.Создание благоприятных условий, гарантирующих реализацию образовательных программ в полном объеме;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2.Формирование физически здоровой, духовно богатой, высоконравственной, образованной личности, патриота России, уважающего традиции и культуру своего и других народов,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3.Воспитание гражданственности, уважения к правам и свободам человека, ответственности перед собой и обществом;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4.Формирование целостного научного мировоззрения, экологической культуры, создание предпосылок для вхождения в открытое информационно-образовательное пространство;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5.Разностороннее развитие учащихся, их познавательных интересов, творческих способностей, умений, навыков самообразования, создание условий для самореализации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Современные требования к условиям предоставления образования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186766" cy="4846320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solidFill>
                  <a:schemeClr val="bg1"/>
                </a:solidFill>
              </a:rPr>
              <a:t>Первое условие (педагогическое</a:t>
            </a:r>
            <a:r>
              <a:rPr lang="ru-RU" sz="2000" b="1" dirty="0" smtClean="0">
                <a:solidFill>
                  <a:schemeClr val="bg1"/>
                </a:solidFill>
              </a:rPr>
              <a:t>) – создать творческую среду учреждения, которая рассматривается  как пространство деятельности, создаваемое в учреждении.</a:t>
            </a:r>
          </a:p>
          <a:p>
            <a:r>
              <a:rPr lang="ru-RU" sz="2000" b="1" i="1" u="sng" dirty="0" smtClean="0">
                <a:solidFill>
                  <a:schemeClr val="bg1"/>
                </a:solidFill>
              </a:rPr>
              <a:t> Второе условие (социальное</a:t>
            </a:r>
            <a:r>
              <a:rPr lang="ru-RU" sz="2000" b="1" dirty="0" smtClean="0">
                <a:solidFill>
                  <a:schemeClr val="bg1"/>
                </a:solidFill>
              </a:rPr>
              <a:t>) – разработать комплекс образовательных программ в отдельных направлениях, обеспечивающих вариативность образовательного процесса.</a:t>
            </a:r>
          </a:p>
          <a:p>
            <a:r>
              <a:rPr lang="ru-RU" sz="2000" b="1" i="1" u="sng" dirty="0" smtClean="0">
                <a:solidFill>
                  <a:schemeClr val="bg1"/>
                </a:solidFill>
              </a:rPr>
              <a:t> Третье условие (педагогическое</a:t>
            </a:r>
            <a:r>
              <a:rPr lang="ru-RU" sz="2000" b="1" dirty="0" smtClean="0">
                <a:solidFill>
                  <a:schemeClr val="bg1"/>
                </a:solidFill>
              </a:rPr>
              <a:t>) – разработать методическое сопровождение социально-педагогической поддержки самореализации одаренных детей в дополнительном образовании.</a:t>
            </a:r>
          </a:p>
          <a:p>
            <a:r>
              <a:rPr lang="ru-RU" sz="2000" b="1" i="1" u="sng" dirty="0" smtClean="0">
                <a:solidFill>
                  <a:schemeClr val="bg1"/>
                </a:solidFill>
              </a:rPr>
              <a:t> Четвертое  условие (педагогическое</a:t>
            </a:r>
            <a:r>
              <a:rPr lang="ru-RU" sz="2000" b="1" dirty="0" smtClean="0">
                <a:solidFill>
                  <a:schemeClr val="bg1"/>
                </a:solidFill>
              </a:rPr>
              <a:t>) – сформировать положительное отношение педагога к ученику.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Социально неадаптированная личность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- не может творчески решать научные, производственные и общественные задачи;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- самостоятельно критически мыслить;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- вырабатывать и отстаивать свою точку зрения, уважая при этом мнение других людей;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- систематически и непрерывно пополнять и обновлять свои знания путем самообразования.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Модель выпускника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dirty="0" smtClean="0">
                <a:solidFill>
                  <a:schemeClr val="bg1"/>
                </a:solidFill>
              </a:rPr>
              <a:t>·   семьянин, который чтит мать и отца, бабушек и дедушек, заботится о них и о других членах семьи;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·   ученик, умеющий учиться, хорошо и много читающий, понимающий, что учиться придется всю жизнь и поэтому необходимо овладевать приемами самообразования;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·   труженик – осознающий в труде свой долг, источник благополучия семьи и процветания России; 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·   гражданин – патриот, интернационалист, борец за процветающую демократическую Россию;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·   ценитель и творец прекрасного;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·   приверженец здорового образа жизни.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</a:rPr>
              <a:t>Аксенова Н.И. «Создание благоприятных условий для развития личности ребенка»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Алмаева</a:t>
            </a:r>
            <a:r>
              <a:rPr lang="ru-RU" sz="2400" dirty="0" smtClean="0">
                <a:solidFill>
                  <a:schemeClr val="bg1"/>
                </a:solidFill>
              </a:rPr>
              <a:t> В.В. «</a:t>
            </a:r>
            <a:r>
              <a:rPr lang="en-US" sz="2400" dirty="0" smtClean="0">
                <a:solidFill>
                  <a:schemeClr val="bg1"/>
                </a:solidFill>
              </a:rPr>
              <a:t>IT</a:t>
            </a:r>
            <a:r>
              <a:rPr lang="ru-RU" sz="2400" dirty="0" smtClean="0">
                <a:solidFill>
                  <a:schemeClr val="bg1"/>
                </a:solidFill>
              </a:rPr>
              <a:t>пространство как новая образовательная среда» г.Томск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Зенкина С.В. «Компьютерные обучающие системы»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 Ильин В.С., Поташник М.М., Шамова Т.Н. (педагогическая система) Открытый педагогический форум «Новая школа».</a:t>
            </a:r>
          </a:p>
          <a:p>
            <a:pPr lvl="0"/>
            <a:r>
              <a:rPr lang="ru-RU" sz="2400" dirty="0" err="1" smtClean="0">
                <a:solidFill>
                  <a:schemeClr val="bg1"/>
                </a:solidFill>
              </a:rPr>
              <a:t>Сурхаев</a:t>
            </a:r>
            <a:r>
              <a:rPr lang="ru-RU" sz="2400" dirty="0" smtClean="0">
                <a:solidFill>
                  <a:schemeClr val="bg1"/>
                </a:solidFill>
              </a:rPr>
              <a:t> М.А. «Новая образовательная среда как основа для внедрения новых педагогических технологий»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9893500">
            <a:off x="571472" y="2571744"/>
            <a:ext cx="7242048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5214958"/>
          </a:xfrm>
        </p:spPr>
        <p:txBody>
          <a:bodyPr>
            <a:normAutofit/>
          </a:bodyPr>
          <a:lstStyle/>
          <a:p>
            <a:pPr algn="r"/>
            <a:r>
              <a:rPr lang="ru-RU" sz="2000" b="0" i="1" dirty="0" smtClean="0"/>
              <a:t>«</a:t>
            </a:r>
            <a:r>
              <a:rPr lang="ru-RU" sz="2000" i="1" dirty="0" smtClean="0">
                <a:solidFill>
                  <a:schemeClr val="bg1"/>
                </a:solidFill>
              </a:rPr>
              <a:t>Воспитание достигло своей цели,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i="1" dirty="0" smtClean="0">
                <a:solidFill>
                  <a:schemeClr val="bg1"/>
                </a:solidFill>
              </a:rPr>
              <a:t>когда человек обладает силой и волей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i="1" dirty="0" smtClean="0">
                <a:solidFill>
                  <a:schemeClr val="bg1"/>
                </a:solidFill>
              </a:rPr>
              <a:t> самого себя образовывать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i="1" dirty="0" smtClean="0">
                <a:solidFill>
                  <a:schemeClr val="bg1"/>
                </a:solidFill>
              </a:rPr>
              <a:t> и знает способ и средства,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i="1" dirty="0" smtClean="0">
                <a:solidFill>
                  <a:schemeClr val="bg1"/>
                </a:solidFill>
              </a:rPr>
              <a:t>как это осуществить</a:t>
            </a:r>
            <a:r>
              <a:rPr lang="ru-RU" sz="2000" b="0" i="1" dirty="0" smtClean="0">
                <a:solidFill>
                  <a:schemeClr val="bg1"/>
                </a:solidFill>
              </a:rPr>
              <a:t>»</a:t>
            </a:r>
            <a:r>
              <a:rPr lang="ru-RU" sz="2000" b="0" dirty="0" smtClean="0">
                <a:solidFill>
                  <a:schemeClr val="bg1"/>
                </a:solidFill>
              </a:rPr>
              <a:t/>
            </a:r>
            <a:br>
              <a:rPr lang="ru-RU" sz="2000" b="0" dirty="0" smtClean="0">
                <a:solidFill>
                  <a:schemeClr val="bg1"/>
                </a:solidFill>
              </a:rPr>
            </a:br>
            <a:r>
              <a:rPr lang="ru-RU" sz="2000" b="0" dirty="0" smtClean="0">
                <a:solidFill>
                  <a:schemeClr val="bg1"/>
                </a:solidFill>
              </a:rPr>
              <a:t/>
            </a:r>
            <a:br>
              <a:rPr lang="ru-RU" sz="2000" b="0" dirty="0" smtClean="0">
                <a:solidFill>
                  <a:schemeClr val="bg1"/>
                </a:solidFill>
              </a:rPr>
            </a:br>
            <a:r>
              <a:rPr lang="ru-RU" sz="2000" b="0" dirty="0" smtClean="0">
                <a:solidFill>
                  <a:schemeClr val="bg1"/>
                </a:solidFill>
              </a:rPr>
              <a:t/>
            </a:r>
            <a:br>
              <a:rPr lang="ru-RU" sz="2000" b="0" dirty="0" smtClean="0">
                <a:solidFill>
                  <a:schemeClr val="bg1"/>
                </a:solidFill>
              </a:rPr>
            </a:br>
            <a:r>
              <a:rPr lang="ru-RU" sz="1600" b="0" i="1" dirty="0" smtClean="0">
                <a:solidFill>
                  <a:schemeClr val="bg1"/>
                </a:solidFill>
              </a:rPr>
              <a:t>(Адольф </a:t>
            </a:r>
            <a:r>
              <a:rPr lang="ru-RU" sz="1600" b="0" i="1" dirty="0" err="1" smtClean="0">
                <a:solidFill>
                  <a:schemeClr val="bg1"/>
                </a:solidFill>
              </a:rPr>
              <a:t>Дистерверг</a:t>
            </a:r>
            <a:r>
              <a:rPr lang="ru-RU" sz="1600" b="0" dirty="0" smtClean="0">
                <a:solidFill>
                  <a:schemeClr val="bg1"/>
                </a:solidFill>
              </a:rPr>
              <a:t/>
            </a:r>
            <a:br>
              <a:rPr lang="ru-RU" sz="1600" b="0" dirty="0" smtClean="0">
                <a:solidFill>
                  <a:schemeClr val="bg1"/>
                </a:solidFill>
              </a:rPr>
            </a:br>
            <a:r>
              <a:rPr lang="ru-RU" sz="1200" b="0" i="1" dirty="0" smtClean="0">
                <a:solidFill>
                  <a:schemeClr val="bg1"/>
                </a:solidFill>
              </a:rPr>
              <a:t>немецкий педагог-демократ</a:t>
            </a:r>
            <a:r>
              <a:rPr lang="ru-RU" sz="1600" b="0" i="1" dirty="0" smtClean="0">
                <a:solidFill>
                  <a:schemeClr val="bg1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6386" name="Picture 2" descr="E:\фото\ялым\Ялымская шко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928670"/>
            <a:ext cx="4286248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социализация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– это процесс и результат присвоения ребенком социального опыта по мере его психологического, интеллектуального и личностного развития.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 ИЛИ  преобразование под влиянием обучения и воспитания его психических функций, присвоение социально - нравственных ценностей, норм и правил поведения, формирования мировоззрения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Социальный опыт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– это всегда результат действий ребенка, активного взаимодействия с окружающим миром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7411" name="Picture 3" descr="C:\Users\scool\Desktop\Токмакова М.В\кружок\фото кружок\DSCN03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300" y="2542778"/>
            <a:ext cx="3521075" cy="2640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СОЦИАЛЬНЫЙ ОПЫТ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- идет пассивно, так как ребенок не пассивно вбирает воздействие окружающей среды, а включаясь в совместные акты поведения;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- социальный опыт реализуется как целенаправленный процесс: воспитание, просвещение и обучение;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- складывается спонтанно, он быстро приспосабливается к условиям жизни, к людям.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Самореализация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предполагает реализацию человеком активности в значимых для него сферах жизнедеятельности или взаимоотношений.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Самореализация может иметь разнообразные формы. Быть ценной, социально полезной, социально приемлемой , а также асоциальной или </a:t>
            </a:r>
            <a:r>
              <a:rPr lang="ru-RU" sz="3200" dirty="0" err="1" smtClean="0">
                <a:solidFill>
                  <a:schemeClr val="bg1"/>
                </a:solidFill>
              </a:rPr>
              <a:t>антисоциальной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ЦЕЛЬ ШколЫ: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 только в формировании системы знаний, умений и навыков,  но в становлении готовности личности к самоопределению в нравственной, интеллектуальной, коммуникабельной, </a:t>
            </a:r>
            <a:r>
              <a:rPr lang="ru-RU" dirty="0" err="1" smtClean="0">
                <a:solidFill>
                  <a:schemeClr val="bg1"/>
                </a:solidFill>
              </a:rPr>
              <a:t>гражданско</a:t>
            </a:r>
            <a:r>
              <a:rPr lang="ru-RU" dirty="0" smtClean="0">
                <a:solidFill>
                  <a:schemeClr val="bg1"/>
                </a:solidFill>
              </a:rPr>
              <a:t> - правовой, трудовой сферах деятельности.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 мнению Д. </a:t>
            </a:r>
            <a:r>
              <a:rPr lang="ru-RU" dirty="0" err="1" smtClean="0">
                <a:solidFill>
                  <a:schemeClr val="bg1"/>
                </a:solidFill>
              </a:rPr>
              <a:t>Равена</a:t>
            </a:r>
            <a:r>
              <a:rPr lang="ru-RU" dirty="0" smtClean="0">
                <a:solidFill>
                  <a:schemeClr val="bg1"/>
                </a:solidFill>
              </a:rPr>
              <a:t> «очевидно, что среда, в рамках которой человек живет и работает, влияет на него </a:t>
            </a:r>
            <a:r>
              <a:rPr lang="ru-RU" b="1" u="sng" dirty="0" smtClean="0">
                <a:solidFill>
                  <a:schemeClr val="bg1"/>
                </a:solidFill>
              </a:rPr>
              <a:t>прямо, опосредованно и косвенно.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6439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chemeClr val="bg1"/>
                </a:solidFill>
              </a:rPr>
              <a:t>ИКОС       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(информационно - </a:t>
            </a:r>
            <a:r>
              <a:rPr lang="ru-RU" sz="2800" dirty="0" err="1" smtClean="0">
                <a:solidFill>
                  <a:schemeClr val="bg1"/>
                </a:solidFill>
              </a:rPr>
              <a:t>коммуникационно</a:t>
            </a:r>
            <a:r>
              <a:rPr lang="ru-RU" sz="2800" dirty="0" smtClean="0">
                <a:solidFill>
                  <a:schemeClr val="bg1"/>
                </a:solidFill>
              </a:rPr>
              <a:t> - образовательная среда)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- это совокупность условий, способствующих возникновению и развитию процессов  </a:t>
            </a:r>
            <a:r>
              <a:rPr lang="ru-RU" sz="3200" dirty="0" err="1" smtClean="0">
                <a:solidFill>
                  <a:schemeClr val="bg1"/>
                </a:solidFill>
              </a:rPr>
              <a:t>учебно</a:t>
            </a:r>
            <a:r>
              <a:rPr lang="ru-RU" sz="3200" dirty="0" smtClean="0">
                <a:solidFill>
                  <a:schemeClr val="bg1"/>
                </a:solidFill>
              </a:rPr>
              <a:t> - информационного взаимодействия между обучаемым и преподавателем и средствами ИКТ, формированию познавательной активности обучаемого, при условии наполнения компонентов среды предметным содержанием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785794"/>
            <a:ext cx="7239000" cy="484663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Центральным моментом в организации обучения в духе компетентностного подхода является поиск и освоение таких форм обучения, в которых акцент ставится на самостоятельность в учебной деятельности самих обучаемых. Это разные формы проектного, сетевого и проблемно- ориентированного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151</TotalTime>
  <Words>673</Words>
  <PresentationFormat>Экран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Социализация и самореализация личности школьника в условиях новой образовательной среды</vt:lpstr>
      <vt:lpstr>«Воспитание достигло своей цели,  когда человек обладает силой и волей  самого себя образовывать  и знает способ и средства,  как это осуществить»   (Адольф Дистерверг немецкий педагог-демократ) </vt:lpstr>
      <vt:lpstr>социализация</vt:lpstr>
      <vt:lpstr>Социальный опыт </vt:lpstr>
      <vt:lpstr>СОЦИАЛЬНЫЙ ОПЫТ</vt:lpstr>
      <vt:lpstr>Самореализация</vt:lpstr>
      <vt:lpstr>ЦЕЛЬ ШколЫ:</vt:lpstr>
      <vt:lpstr>ИКОС         (информационно - коммуникационно - образовательная среда) </vt:lpstr>
      <vt:lpstr>Слайд 9</vt:lpstr>
      <vt:lpstr>Слайд 10</vt:lpstr>
      <vt:lpstr>Главные задачи современной школы </vt:lpstr>
      <vt:lpstr>Что же такое Новая школа: </vt:lpstr>
      <vt:lpstr>ПЕРЕД ШКОЛОЙ СТОЯТ ЗАДАЧИ: </vt:lpstr>
      <vt:lpstr>Современные требования к условиям предоставления образования</vt:lpstr>
      <vt:lpstr>Социально неадаптированная личность</vt:lpstr>
      <vt:lpstr>Модель выпускника</vt:lpstr>
      <vt:lpstr>Литература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 и самореализация личности школьника в условиях новой образовательной среды</dc:title>
  <dc:creator>scool</dc:creator>
  <cp:lastModifiedBy>User</cp:lastModifiedBy>
  <cp:revision>12</cp:revision>
  <dcterms:created xsi:type="dcterms:W3CDTF">2013-10-22T07:23:29Z</dcterms:created>
  <dcterms:modified xsi:type="dcterms:W3CDTF">2014-04-21T12:16:07Z</dcterms:modified>
</cp:coreProperties>
</file>