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5" r:id="rId2"/>
    <p:sldId id="257" r:id="rId3"/>
    <p:sldId id="256" r:id="rId4"/>
    <p:sldId id="264" r:id="rId5"/>
    <p:sldId id="273" r:id="rId6"/>
    <p:sldId id="270" r:id="rId7"/>
    <p:sldId id="276" r:id="rId8"/>
    <p:sldId id="274" r:id="rId9"/>
    <p:sldId id="275" r:id="rId10"/>
    <p:sldId id="277" r:id="rId11"/>
    <p:sldId id="272" r:id="rId12"/>
    <p:sldId id="279" r:id="rId13"/>
    <p:sldId id="281" r:id="rId14"/>
    <p:sldId id="28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7B918-9D07-448D-A1D0-5EE27B4A502B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AEAE0-C033-40DD-8654-12D262F9B8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395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AEAE0-C033-40DD-8654-12D262F9B8A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263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2" y="1406021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5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1" y="1554481"/>
            <a:ext cx="4222308" cy="3886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60"/>
            <a:ext cx="3646967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5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1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7" y="609601"/>
            <a:ext cx="3615735" cy="106679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1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860677"/>
            <a:ext cx="3638551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6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5" y="2860677"/>
            <a:ext cx="3651251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1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4"/>
            <a:ext cx="18288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2" y="1920877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7" y="606426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920876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1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7" y="600075"/>
            <a:ext cx="2074863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3" y="1651000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1" y="614364"/>
            <a:ext cx="3741739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1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9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1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9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1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3" y="6356351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08621" y="3645024"/>
            <a:ext cx="7272808" cy="1481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теме: «Метод проектов.</a:t>
            </a:r>
          </a:p>
          <a:p>
            <a:pPr algn="ctr">
              <a:lnSpc>
                <a:spcPct val="150000"/>
              </a:lnSpc>
            </a:pP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Поисково-исследовательский этап»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47700" y="116632"/>
            <a:ext cx="78486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600" dirty="0">
                <a:latin typeface="Times New Roman" pitchFamily="18" charset="0"/>
              </a:rPr>
              <a:t>Государственное бюджетное образовательное учреждение </a:t>
            </a:r>
          </a:p>
          <a:p>
            <a:pPr algn="ctr">
              <a:spcBef>
                <a:spcPct val="50000"/>
              </a:spcBef>
            </a:pPr>
            <a:r>
              <a:rPr lang="ru-RU" altLang="ru-RU" sz="1600" dirty="0">
                <a:latin typeface="Times New Roman" pitchFamily="18" charset="0"/>
              </a:rPr>
              <a:t>Дополнительного образования детей </a:t>
            </a:r>
          </a:p>
          <a:p>
            <a:pPr algn="ctr">
              <a:spcBef>
                <a:spcPct val="50000"/>
              </a:spcBef>
            </a:pPr>
            <a:r>
              <a:rPr lang="ru-RU" altLang="ru-RU" sz="1600" dirty="0">
                <a:latin typeface="Times New Roman" pitchFamily="18" charset="0"/>
              </a:rPr>
              <a:t>Дом Детского творчества «СОЮЗ»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619672" y="1980688"/>
            <a:ext cx="50419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6000" b="1" dirty="0">
                <a:latin typeface="Arial Black" pitchFamily="34" charset="0"/>
              </a:rPr>
              <a:t>СЕМИНАР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563938" y="6308725"/>
            <a:ext cx="252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1800" dirty="0" smtClean="0"/>
              <a:t>24.10</a:t>
            </a:r>
            <a:r>
              <a:rPr lang="ru-RU" altLang="ru-RU" sz="1800" dirty="0"/>
              <a:t>. </a:t>
            </a:r>
            <a:r>
              <a:rPr lang="ru-RU" altLang="ru-RU" sz="1800" dirty="0" smtClean="0"/>
              <a:t>2013 </a:t>
            </a:r>
            <a:r>
              <a:rPr lang="ru-RU" altLang="ru-RU" sz="1800" dirty="0"/>
              <a:t>г. </a:t>
            </a:r>
          </a:p>
        </p:txBody>
      </p:sp>
      <p:pic>
        <p:nvPicPr>
          <p:cNvPr id="5122" name="Picture 2" descr="D:\ЛОГОТИПЫ СОЮЗА\птица для сайт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63058"/>
            <a:ext cx="4319868" cy="6577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84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2447764" y="2007874"/>
            <a:ext cx="3240360" cy="2520280"/>
          </a:xfrm>
          <a:prstGeom prst="triangl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Банк идей</a:t>
            </a:r>
          </a:p>
          <a:p>
            <a:pPr algn="ctr"/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4572000" y="1304764"/>
            <a:ext cx="1216881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5364088" y="2454499"/>
            <a:ext cx="126014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 flipV="1">
            <a:off x="1547664" y="2410653"/>
            <a:ext cx="1008112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4067944" y="764704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 flipV="1">
            <a:off x="2273758" y="1431810"/>
            <a:ext cx="1008112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974667" y="4684536"/>
            <a:ext cx="1333637" cy="6886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>
            <a:off x="1426100" y="4653136"/>
            <a:ext cx="1021664" cy="8954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051139" y="4830008"/>
            <a:ext cx="0" cy="10864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107504" y="495833"/>
            <a:ext cx="87129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cap="all" dirty="0">
                <a:solidFill>
                  <a:srgbClr val="FFFFFF"/>
                </a:solidFill>
                <a:latin typeface="Arial Black"/>
              </a:rPr>
              <a:t>1.2. Поиск, </a:t>
            </a:r>
            <a:r>
              <a:rPr lang="ru-RU" sz="2800" cap="all" dirty="0" smtClean="0">
                <a:solidFill>
                  <a:srgbClr val="FFFFFF"/>
                </a:solidFill>
                <a:latin typeface="Arial Black"/>
              </a:rPr>
              <a:t>изучение информации</a:t>
            </a:r>
            <a:r>
              <a:rPr lang="ru-RU" sz="2800" cap="all" dirty="0">
                <a:solidFill>
                  <a:srgbClr val="FFFFFF"/>
                </a:solidFill>
                <a:latin typeface="Arial Black"/>
              </a:rPr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198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332656"/>
            <a:ext cx="7534599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1.3. ОБРАБОТКА ИНФОРМАЦИИ И утверждение продукта:</a:t>
            </a:r>
            <a:endParaRPr lang="ru-RU" sz="2800" dirty="0"/>
          </a:p>
        </p:txBody>
      </p:sp>
      <p:sp>
        <p:nvSpPr>
          <p:cNvPr id="2" name="Рамка 1"/>
          <p:cNvSpPr/>
          <p:nvPr/>
        </p:nvSpPr>
        <p:spPr>
          <a:xfrm>
            <a:off x="323528" y="1268760"/>
            <a:ext cx="3312368" cy="792088"/>
          </a:xfrm>
          <a:prstGeom prst="fra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Что известно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Рамка 16"/>
          <p:cNvSpPr/>
          <p:nvPr/>
        </p:nvSpPr>
        <p:spPr>
          <a:xfrm>
            <a:off x="4770273" y="1268760"/>
            <a:ext cx="3312368" cy="792088"/>
          </a:xfrm>
          <a:prstGeom prst="fra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Что предстоит сделать?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708920"/>
            <a:ext cx="3312368" cy="25922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2708920"/>
            <a:ext cx="33123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4644008" y="2636912"/>
            <a:ext cx="4176464" cy="2952328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644008" y="3429000"/>
            <a:ext cx="34563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____________________________________________________________________________________________________________________________________________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91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6802" y="548681"/>
            <a:ext cx="7321622" cy="936103"/>
          </a:xfrm>
        </p:spPr>
        <p:txBody>
          <a:bodyPr/>
          <a:lstStyle/>
          <a:p>
            <a:r>
              <a:rPr lang="ru-RU" sz="2500" dirty="0">
                <a:solidFill>
                  <a:srgbClr val="FFFFFF"/>
                </a:solidFill>
              </a:rPr>
              <a:t>1.3. ОБРАБОТКА ИНФОРМАЦИИ И </a:t>
            </a:r>
            <a:r>
              <a:rPr lang="ru-RU" sz="2400" dirty="0"/>
              <a:t>утверждение </a:t>
            </a:r>
            <a:r>
              <a:rPr lang="ru-RU" sz="2400" dirty="0" smtClean="0"/>
              <a:t>продукта</a:t>
            </a:r>
            <a:r>
              <a:rPr lang="ru-RU" sz="2500" dirty="0" smtClean="0">
                <a:solidFill>
                  <a:srgbClr val="FFFFFF"/>
                </a:solidFill>
              </a:rPr>
              <a:t>: </a:t>
            </a:r>
            <a:br>
              <a:rPr lang="ru-RU" sz="2500" dirty="0" smtClean="0">
                <a:solidFill>
                  <a:srgbClr val="FFFFFF"/>
                </a:solidFill>
              </a:rPr>
            </a:br>
            <a:r>
              <a:rPr lang="ru-RU" sz="2500" dirty="0" smtClean="0">
                <a:solidFill>
                  <a:srgbClr val="FFFFFF"/>
                </a:solidFill>
              </a:rPr>
              <a:t>ПРИЕМ «Звездочка обдумывания»</a:t>
            </a:r>
            <a:endParaRPr lang="ru-RU" dirty="0"/>
          </a:p>
        </p:txBody>
      </p:sp>
      <p:sp>
        <p:nvSpPr>
          <p:cNvPr id="5" name="5-конечная звезда 4"/>
          <p:cNvSpPr/>
          <p:nvPr/>
        </p:nvSpPr>
        <p:spPr>
          <a:xfrm>
            <a:off x="1547664" y="2420888"/>
            <a:ext cx="2088232" cy="192251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499992" y="2931369"/>
            <a:ext cx="4248472" cy="857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Какие  материалы  понадобятся  при </a:t>
            </a:r>
            <a:endParaRPr lang="ru-RU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выполнении 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работы?</a:t>
            </a:r>
            <a:endParaRPr lang="ru-RU" sz="1600" dirty="0">
              <a:solidFill>
                <a:srgbClr val="00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9992" y="3933056"/>
            <a:ext cx="4392488" cy="709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Какие  необходимые  инструменты  и 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оборудование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?</a:t>
            </a:r>
            <a:endParaRPr lang="ru-RU" sz="1600" dirty="0">
              <a:solidFill>
                <a:srgbClr val="00000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9992" y="242088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Какими техниками вы владеете?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56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332656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323859"/>
              </p:ext>
            </p:extLst>
          </p:nvPr>
        </p:nvGraphicFramePr>
        <p:xfrm>
          <a:off x="395537" y="908720"/>
          <a:ext cx="8280919" cy="5238034"/>
        </p:xfrm>
        <a:graphic>
          <a:graphicData uri="http://schemas.openxmlformats.org/drawingml/2006/table">
            <a:tbl>
              <a:tblPr firstRow="1" firstCol="1" bandRow="1">
                <a:tableStyleId>{775DCB02-9BB8-47FD-8907-85C794F793BA}</a:tableStyleId>
              </a:tblPr>
              <a:tblGrid>
                <a:gridCol w="8280919"/>
              </a:tblGrid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Современные образовательные методы и формы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02" marR="57602" marT="0" marB="0"/>
                </a:tc>
              </a:tr>
              <a:tr h="229515">
                <a:tc>
                  <a:txBody>
                    <a:bodyPr/>
                    <a:lstStyle/>
                    <a:p>
                      <a:pPr marL="457200" lvl="1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effectLst/>
                        </a:rPr>
                        <a:t>1.1. Актуализации </a:t>
                      </a:r>
                      <a:r>
                        <a:rPr lang="ru-RU" sz="2000" dirty="0">
                          <a:effectLst/>
                        </a:rPr>
                        <a:t>темы проекта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02" marR="57602" marT="0" marB="0"/>
                </a:tc>
              </a:tr>
              <a:tr h="121064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effectLst/>
                        </a:rPr>
                        <a:t>Экскурсия;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effectLst/>
                        </a:rPr>
                        <a:t>викторина подготовленная педагогом;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effectLst/>
                        </a:rPr>
                        <a:t>показ изделия;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effectLst/>
                        </a:rPr>
                        <a:t>метод эвристических вопросов;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dirty="0">
                          <a:effectLst/>
                        </a:rPr>
                        <a:t>подготовка наглядности по теме педагогом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02" marR="57602" marT="0" marB="0"/>
                </a:tc>
              </a:tr>
              <a:tr h="229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1.2 Поиск изучение информации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02" marR="57602" marT="0" marB="0"/>
                </a:tc>
              </a:tr>
              <a:tr h="918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Дети самостоятельно ищут информацию из разных источников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02" marR="57602" marT="0" marB="0"/>
                </a:tc>
              </a:tr>
              <a:tr h="358711">
                <a:tc>
                  <a:txBody>
                    <a:bodyPr/>
                    <a:lstStyle/>
                    <a:p>
                      <a:pPr marL="457200" lvl="1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 smtClean="0">
                          <a:effectLst/>
                        </a:rPr>
                        <a:t>1.3 Обработка </a:t>
                      </a:r>
                      <a:r>
                        <a:rPr lang="ru-RU" sz="2000" dirty="0">
                          <a:effectLst/>
                        </a:rPr>
                        <a:t>информации, утверждение продукта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02" marR="57602" marT="0" marB="0"/>
                </a:tc>
              </a:tr>
              <a:tr h="1147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Дети рассказывают и анализируют полученную информацию и </a:t>
                      </a:r>
                      <a:r>
                        <a:rPr lang="ru-RU" sz="2000" dirty="0" smtClean="0">
                          <a:effectLst/>
                        </a:rPr>
                        <a:t>утверждают</a:t>
                      </a:r>
                      <a:r>
                        <a:rPr lang="ru-RU" sz="2000" baseline="0" dirty="0" smtClean="0">
                          <a:effectLst/>
                        </a:rPr>
                        <a:t> продукт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02" marR="57602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19672" y="29486"/>
            <a:ext cx="575446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 проекта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этап: Поисково-исследовательский этап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60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16632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Поисково – исследовательский этап</a:t>
            </a:r>
            <a:endParaRPr lang="ru-RU" sz="4000" b="1" dirty="0"/>
          </a:p>
        </p:txBody>
      </p:sp>
      <p:pic>
        <p:nvPicPr>
          <p:cNvPr id="3074" name="Picture 2" descr="C:\Users\OEM\Desktop\ia issledovatel kartink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156558"/>
            <a:ext cx="1512168" cy="1701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Скругленный прямоугольник 17"/>
          <p:cNvSpPr/>
          <p:nvPr/>
        </p:nvSpPr>
        <p:spPr>
          <a:xfrm>
            <a:off x="2915816" y="827546"/>
            <a:ext cx="4320480" cy="62122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исследовательского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886527"/>
              </p:ext>
            </p:extLst>
          </p:nvPr>
        </p:nvGraphicFramePr>
        <p:xfrm>
          <a:off x="1547664" y="1628800"/>
          <a:ext cx="7382735" cy="4570432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3301002"/>
                <a:gridCol w="4081733"/>
              </a:tblGrid>
              <a:tr h="7605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70C0"/>
                          </a:solidFill>
                          <a:effectLst/>
                        </a:rPr>
                        <a:t>Традиционный взгляд на занятие</a:t>
                      </a:r>
                      <a:endParaRPr lang="ru-RU" sz="16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469" marR="454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Занятие с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</a:rPr>
                        <a:t>применением </a:t>
                      </a:r>
                      <a:r>
                        <a:rPr lang="ru-RU" sz="1600" dirty="0">
                          <a:solidFill>
                            <a:srgbClr val="C00000"/>
                          </a:solidFill>
                          <a:effectLst/>
                        </a:rPr>
                        <a:t>технологии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</a:rPr>
                        <a:t>исследовательского</a:t>
                      </a:r>
                      <a:r>
                        <a:rPr lang="ru-RU" sz="1600" baseline="0" dirty="0" smtClean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C00000"/>
                          </a:solidFill>
                          <a:effectLst/>
                        </a:rPr>
                        <a:t>обучения</a:t>
                      </a:r>
                      <a:endParaRPr lang="ru-RU" sz="16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469" marR="45469" marT="0" marB="0"/>
                </a:tc>
              </a:tr>
              <a:tr h="1521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Проверка</a:t>
                      </a:r>
                      <a:r>
                        <a:rPr lang="ru-RU" sz="1600" b="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знаний по изученной теме.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(Расскажите 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469" marR="45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Определяем проблему занятия: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 одной стороны…, но с другой стороны …»,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«Что вас удивляет?»,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«Какой возникает вопрос? (проблема)»</a:t>
                      </a:r>
                      <a:endParaRPr lang="ru-RU" sz="16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469" marR="45469" marT="0" marB="0"/>
                </a:tc>
              </a:tr>
              <a:tr h="886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Тема: «Сегодня мы будем изучать…»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469" marR="45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Вспоминаем то, что знаем: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«Что мы уже знаем по этой проблеме?»</a:t>
                      </a:r>
                      <a:endParaRPr lang="ru-RU" sz="16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469" marR="45469" marT="0" marB="0"/>
                </a:tc>
              </a:tr>
              <a:tr h="740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Объяснение: «Итак, слушайте внимательно….»</a:t>
                      </a:r>
                      <a:endParaRPr lang="ru-RU" sz="1600" b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469" marR="45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Раскрываем</a:t>
                      </a:r>
                      <a:r>
                        <a:rPr lang="ru-RU" sz="1600" baseline="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тему занятия (через метод эвристической беседы…)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469" marR="45469" marT="0" marB="0"/>
                </a:tc>
              </a:tr>
              <a:tr h="486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Закрепление: «Повторите что…? Когда…?»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469" marR="454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Сравниваем свой вывод: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«Ответить на наш вопрос…?»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5469" marR="45469" marT="0" marB="0"/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>
            <a:off x="3203848" y="2708920"/>
            <a:ext cx="1728192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4355976" y="3284984"/>
            <a:ext cx="828092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55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332657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Классификация проектов</a:t>
            </a:r>
            <a:endParaRPr lang="ru-RU" sz="48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47764" y="1412776"/>
            <a:ext cx="4320480" cy="5040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 количеству участников: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2564904"/>
            <a:ext cx="2376264" cy="64807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Индивидуальные 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00259" y="3356992"/>
            <a:ext cx="2448272" cy="64807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Парные 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459436" y="2564904"/>
            <a:ext cx="2304256" cy="64807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Групповые  </a:t>
            </a:r>
            <a:endParaRPr lang="ru-RU" dirty="0"/>
          </a:p>
        </p:txBody>
      </p:sp>
      <p:pic>
        <p:nvPicPr>
          <p:cNvPr id="1026" name="Picture 2" descr="C:\Users\OEM\Desktop\img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243" y="3429000"/>
            <a:ext cx="1466851" cy="1428750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OEM\Desktop\img7 - коп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017" y="4214439"/>
            <a:ext cx="1895475" cy="1438275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OEM\Desktop\img7 - копия (2) - копия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8089" y="3495302"/>
            <a:ext cx="1695451" cy="1438275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Прямая со стрелкой 10"/>
          <p:cNvCxnSpPr/>
          <p:nvPr/>
        </p:nvCxnSpPr>
        <p:spPr>
          <a:xfrm flipH="1">
            <a:off x="2940219" y="2168860"/>
            <a:ext cx="79208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608004" y="2168860"/>
            <a:ext cx="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388492" y="2168860"/>
            <a:ext cx="839693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5132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332657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Классификация проектов</a:t>
            </a:r>
            <a:endParaRPr lang="ru-RU" sz="48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47764" y="1385398"/>
            <a:ext cx="4320480" cy="50405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доминирующей деятельности воспитанников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09335" y="3598555"/>
            <a:ext cx="2376264" cy="64807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исследовательские 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252848" y="2348880"/>
            <a:ext cx="2448272" cy="64807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Информационные 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0536" y="2748693"/>
            <a:ext cx="2304256" cy="64807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Творческие 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297208" y="4509120"/>
            <a:ext cx="2304256" cy="64807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Ролевые, игровые </a:t>
            </a:r>
            <a:endParaRPr lang="ru-RU" dirty="0"/>
          </a:p>
        </p:txBody>
      </p:sp>
      <p:pic>
        <p:nvPicPr>
          <p:cNvPr id="2" name="Picture 2" descr="C:\Users\OEM\Desktop\542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953" y="4725145"/>
            <a:ext cx="1781027" cy="1335103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OEM\Desktop\Readmuch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622" y="3212976"/>
            <a:ext cx="1774723" cy="1242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OEM\Desktop\101826442_S_dnem_druzei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576" y="5229200"/>
            <a:ext cx="1777520" cy="1409757"/>
          </a:xfrm>
          <a:prstGeom prst="rect">
            <a:avLst/>
          </a:prstGeom>
          <a:noFill/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673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84720" y="1052736"/>
            <a:ext cx="7390583" cy="197946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/>
              <a:t>1. </a:t>
            </a:r>
            <a:r>
              <a:rPr lang="ru-RU" sz="4000" b="1" dirty="0" smtClean="0"/>
              <a:t>ПОИСКОВО-ИССЛЕДОВАТЕЛЬСКИЙ ЭТАП</a:t>
            </a:r>
            <a:endParaRPr lang="ru-RU" sz="4000" b="1" dirty="0"/>
          </a:p>
        </p:txBody>
      </p:sp>
      <p:pic>
        <p:nvPicPr>
          <p:cNvPr id="4" name="Picture 2" descr="C:\Users\OEM\Desktop\ia issledovatel kartinka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40968"/>
            <a:ext cx="2952328" cy="332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35896" y="3501008"/>
            <a:ext cx="52565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1600" b="1" dirty="0" smtClean="0">
                <a:latin typeface="+mj-lt"/>
              </a:rPr>
              <a:t>1.1.  Актуализация темы проекта</a:t>
            </a:r>
          </a:p>
          <a:p>
            <a:pPr>
              <a:lnSpc>
                <a:spcPct val="200000"/>
              </a:lnSpc>
            </a:pPr>
            <a:r>
              <a:rPr lang="ru-RU" sz="1600" b="1" dirty="0" smtClean="0">
                <a:latin typeface="+mj-lt"/>
              </a:rPr>
              <a:t>1.2.  Поиск, изучение информации</a:t>
            </a:r>
          </a:p>
          <a:p>
            <a:pPr>
              <a:lnSpc>
                <a:spcPct val="200000"/>
              </a:lnSpc>
            </a:pPr>
            <a:r>
              <a:rPr lang="ru-RU" sz="1600" b="1" dirty="0" smtClean="0">
                <a:latin typeface="+mj-lt"/>
              </a:rPr>
              <a:t>1.3. Обработка информации, утверждение продукта</a:t>
            </a:r>
            <a:endParaRPr lang="ru-RU" sz="1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2716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332656"/>
            <a:ext cx="7534599" cy="72239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1.1. Актуализация темы:</a:t>
            </a:r>
            <a:endParaRPr lang="ru-RU" sz="28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82506" y="5635482"/>
            <a:ext cx="2628292" cy="50579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327511" y="5703711"/>
            <a:ext cx="2538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Сообщение темы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27447" y="1704587"/>
            <a:ext cx="2239391" cy="50579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127447" y="1772816"/>
            <a:ext cx="2239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Экскурсии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012160" y="1704587"/>
            <a:ext cx="2239391" cy="50579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6012160" y="1772816"/>
            <a:ext cx="2151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Показ фильма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50046" y="4396095"/>
            <a:ext cx="2239391" cy="50579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755576" y="4437112"/>
            <a:ext cx="2133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Презентация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051102" y="4199827"/>
            <a:ext cx="2243107" cy="99533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6139956" y="4187325"/>
            <a:ext cx="2125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Метод эвристической беседы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408386" y="3220184"/>
            <a:ext cx="2239391" cy="50579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Викторина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392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9" grpId="0"/>
      <p:bldP spid="21" grpId="0"/>
      <p:bldP spid="23" grpId="0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332656"/>
            <a:ext cx="7534599" cy="72239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1.1. Актуализация темы: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60" y="1268760"/>
            <a:ext cx="2880320" cy="7920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Традиционный подход      к занятию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62979" y="1268760"/>
            <a:ext cx="2880320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Современные образовательные методы и формы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37574" y="2485649"/>
            <a:ext cx="2628292" cy="50579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737574" y="2553878"/>
            <a:ext cx="2538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Сообщение темы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892168" y="2263257"/>
            <a:ext cx="2239391" cy="50579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70413" y="2300983"/>
            <a:ext cx="2239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Экскурсии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892167" y="2854901"/>
            <a:ext cx="2239391" cy="50579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936048" y="2923130"/>
            <a:ext cx="2151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Показ фильма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848284" y="3562957"/>
            <a:ext cx="2239391" cy="50579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5901048" y="3631186"/>
            <a:ext cx="2133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Презентация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844568" y="4149080"/>
            <a:ext cx="2243107" cy="99533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5901048" y="4149080"/>
            <a:ext cx="2125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Метод эвристической беседы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857957" y="5301208"/>
            <a:ext cx="2239391" cy="50579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Викторина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836110" y="6021288"/>
            <a:ext cx="2239391" cy="50579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Другие формы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76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  <p:bldP spid="15" grpId="0" animBg="1"/>
      <p:bldP spid="16" grpId="0"/>
      <p:bldP spid="18" grpId="0" animBg="1"/>
      <p:bldP spid="19" grpId="0"/>
      <p:bldP spid="20" grpId="0" animBg="1"/>
      <p:bldP spid="21" grpId="0"/>
      <p:bldP spid="22" grpId="0" animBg="1"/>
      <p:bldP spid="23" grpId="0"/>
      <p:bldP spid="17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332656"/>
            <a:ext cx="7534599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1.2. Поиск, изучение информации:</a:t>
            </a:r>
            <a:endParaRPr lang="ru-RU" sz="28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987824" y="2509999"/>
            <a:ext cx="2628292" cy="1310137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077834" y="2555284"/>
            <a:ext cx="25382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Словесный метод (педагог сам рассказывает информацию по теме) 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0327" y="1452941"/>
            <a:ext cx="2404981" cy="50579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00327" y="1520423"/>
            <a:ext cx="2404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Интернет источники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31530" y="4662434"/>
            <a:ext cx="2239391" cy="50579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875411" y="4685077"/>
            <a:ext cx="2151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Интервью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084168" y="1706321"/>
            <a:ext cx="2404983" cy="43756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6108352" y="1705836"/>
            <a:ext cx="2368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Печатные источники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237933" y="4801514"/>
            <a:ext cx="2239391" cy="50579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Другие источники информации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68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9" grpId="0"/>
      <p:bldP spid="21" grpId="0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2879076" y="2708920"/>
            <a:ext cx="3240360" cy="2520280"/>
          </a:xfrm>
          <a:prstGeom prst="triangl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5292080" y="2979816"/>
            <a:ext cx="792087" cy="665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 flipV="1">
            <a:off x="2699792" y="3073570"/>
            <a:ext cx="915741" cy="697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1627630" y="5261812"/>
            <a:ext cx="115212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012159" y="4971568"/>
            <a:ext cx="1152129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467544" y="404664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cap="all" dirty="0">
                <a:solidFill>
                  <a:srgbClr val="FFFFFF"/>
                </a:solidFill>
                <a:latin typeface="Arial Black"/>
              </a:rPr>
              <a:t>1.2. Поиск, изучение и обработка </a:t>
            </a:r>
            <a:r>
              <a:rPr lang="ru-RU" sz="2800" cap="all" dirty="0" smtClean="0">
                <a:solidFill>
                  <a:srgbClr val="FFFFFF"/>
                </a:solidFill>
                <a:latin typeface="Arial Black"/>
              </a:rPr>
              <a:t>информации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3568" y="2456025"/>
            <a:ext cx="2239391" cy="50579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727449" y="2524254"/>
            <a:ext cx="2151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Интервью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084168" y="2312009"/>
            <a:ext cx="2404981" cy="50579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084167" y="2339588"/>
            <a:ext cx="2404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Интернет источники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88223" y="5996884"/>
            <a:ext cx="2404981" cy="50579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644702" y="6053900"/>
            <a:ext cx="2348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Печатные источники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79912" y="3833677"/>
            <a:ext cx="15121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Источники информации</a:t>
            </a:r>
          </a:p>
          <a:p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0401" y="6170337"/>
            <a:ext cx="2239391" cy="50579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75000"/>
                  </a:schemeClr>
                </a:solidFill>
              </a:rPr>
              <a:t>Другие источники информации</a:t>
            </a:r>
            <a:endParaRPr lang="ru-RU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40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332656"/>
            <a:ext cx="7534599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1.2. Поиск, изучение информации:</a:t>
            </a:r>
            <a:endParaRPr lang="ru-RU" sz="28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1560" y="1484784"/>
            <a:ext cx="2880320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Традиционный подход      к занятию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50829" y="1408087"/>
            <a:ext cx="2880320" cy="86409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Современны образовательные методы и формы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86018" y="3237564"/>
            <a:ext cx="2628292" cy="131013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900694" y="3339887"/>
            <a:ext cx="25382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Словесный метод (педагог сам рассказывает информацию по теме)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764148" y="3339887"/>
            <a:ext cx="2628292" cy="1310137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890162" y="3616886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Самостоятельный поиск информации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18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Выставка</Template>
  <TotalTime>769</TotalTime>
  <Words>400</Words>
  <Application>Microsoft Office PowerPoint</Application>
  <PresentationFormat>Экран (4:3)</PresentationFormat>
  <Paragraphs>100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Tradeshow</vt:lpstr>
      <vt:lpstr>Презентация PowerPoint</vt:lpstr>
      <vt:lpstr>Презентация PowerPoint</vt:lpstr>
      <vt:lpstr>Презентация PowerPoint</vt:lpstr>
      <vt:lpstr>1. ПОИСКОВО-ИССЛЕДОВАТЕЛЬСКИЙ ЭТАП</vt:lpstr>
      <vt:lpstr>1.1. Актуализация темы:</vt:lpstr>
      <vt:lpstr>1.1. Актуализация темы:</vt:lpstr>
      <vt:lpstr>1.2. Поиск, изучение информации:</vt:lpstr>
      <vt:lpstr>Презентация PowerPoint</vt:lpstr>
      <vt:lpstr>1.2. Поиск, изучение информации:</vt:lpstr>
      <vt:lpstr>Презентация PowerPoint</vt:lpstr>
      <vt:lpstr>1.3. ОБРАБОТКА ИНФОРМАЦИИ И утверждение продукта:</vt:lpstr>
      <vt:lpstr>1.3. ОБРАБОТКА ИНФОРМАЦИИ И утверждение продукта:  ПРИЕМ «Звездочка обдумывания»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OEM</dc:creator>
  <cp:lastModifiedBy>Evgeniya</cp:lastModifiedBy>
  <cp:revision>71</cp:revision>
  <dcterms:created xsi:type="dcterms:W3CDTF">2013-10-15T14:34:30Z</dcterms:created>
  <dcterms:modified xsi:type="dcterms:W3CDTF">2013-10-23T08:05:53Z</dcterms:modified>
</cp:coreProperties>
</file>