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62" r:id="rId2"/>
    <p:sldId id="256" r:id="rId3"/>
    <p:sldId id="274" r:id="rId4"/>
    <p:sldId id="257" r:id="rId5"/>
    <p:sldId id="264" r:id="rId6"/>
    <p:sldId id="275" r:id="rId7"/>
    <p:sldId id="277" r:id="rId8"/>
    <p:sldId id="278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9" r:id="rId17"/>
    <p:sldId id="272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24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F2689-86CE-4D0D-8C76-0B8C398F461E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07FEC-6550-4A83-AF07-7A69D3F11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7FEC-6550-4A83-AF07-7A69D3F11B0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izika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4300" y="1196975"/>
            <a:ext cx="5038725" cy="1152525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4076700"/>
            <a:ext cx="4211637" cy="20161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21500" y="274638"/>
            <a:ext cx="2222500" cy="6583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518275" cy="6583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370388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3613" y="1412875"/>
            <a:ext cx="4370387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izikaSlai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363075" cy="70231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89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893175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9%20&#1082;&#1083;&#1072;&#1089;&#1089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7&#1082;&#1083;&#1072;&#1089;&#1089;%20&#1092;&#1080;&#1079;&#1074;&#1077;&#1083;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07704" y="548680"/>
            <a:ext cx="7236296" cy="302433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67744" y="4149080"/>
            <a:ext cx="6876256" cy="115212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Подготовила Кузнецова И.А., учитель физики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556792"/>
            <a:ext cx="8892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«Технология ТРИЗ – как средство</a:t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 формирования творческих способностей учащихся»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88641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МОУ «</a:t>
            </a:r>
            <a:r>
              <a:rPr lang="ru-RU" sz="2000" b="1" dirty="0" err="1" smtClean="0"/>
              <a:t>Ракитянская</a:t>
            </a:r>
            <a:r>
              <a:rPr lang="ru-RU" sz="2000" b="1" dirty="0" smtClean="0"/>
              <a:t> средняя общеобразовательная</a:t>
            </a:r>
          </a:p>
          <a:p>
            <a:pPr algn="ctr"/>
            <a:r>
              <a:rPr lang="ru-RU" sz="2000" b="1" dirty="0" smtClean="0"/>
              <a:t> школа №2 имени </a:t>
            </a:r>
            <a:r>
              <a:rPr lang="ru-RU" sz="2000" b="1" dirty="0" err="1" smtClean="0"/>
              <a:t>А.И.Цыбулева</a:t>
            </a:r>
            <a:r>
              <a:rPr lang="ru-RU" sz="2000" b="1" dirty="0" smtClean="0"/>
              <a:t>» </a:t>
            </a:r>
            <a:endParaRPr lang="ru-RU" sz="2000" b="1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00042"/>
            <a:ext cx="8280921" cy="5449237"/>
          </a:xfrm>
        </p:spPr>
        <p:txBody>
          <a:bodyPr/>
          <a:lstStyle/>
          <a:p>
            <a:r>
              <a:rPr lang="ru-RU" dirty="0" smtClean="0"/>
              <a:t>2</a:t>
            </a:r>
            <a:r>
              <a:rPr lang="ru-RU" b="1" dirty="0" smtClean="0">
                <a:solidFill>
                  <a:srgbClr val="C00000"/>
                </a:solidFill>
              </a:rPr>
              <a:t>. Модель “Создай паспорт” </a:t>
            </a:r>
            <a:r>
              <a:rPr lang="ru-RU" dirty="0" smtClean="0"/>
              <a:t>для систематизации, обобщения полученных знаний; для выделения существенных и несущественных признаков изучаемого явления; создания краткой характеристики изучаемого понятия</a:t>
            </a:r>
          </a:p>
          <a:p>
            <a:r>
              <a:rPr lang="ru-RU" b="1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2" action="ppaction://hlinkfile"/>
              </a:rPr>
              <a:t>«Создание «портрета» раздела механики с помощью ЛСМ (логико-смысловая модель)</a:t>
            </a:r>
            <a:endParaRPr lang="ru-RU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501122" cy="6143667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«Метод Маленьких Человечков» </a:t>
            </a:r>
            <a:r>
              <a:rPr lang="ru-RU" sz="2400" dirty="0" smtClean="0"/>
              <a:t>для создания представления о внутренней структуре тел живой и неживой природы, предметов (окружающий мир). Маленькие человечки – молекулы, из которых состоят вещества. Они постоянно движутся. В твердом теле человечков очень много, они держатся за руки и стоят близко друг к другу, в жидкостях человечки стоят свободнее и между ними могут «пройти» другие человечки, а в газах расстояние между человечками самое большое.</a:t>
            </a:r>
          </a:p>
        </p:txBody>
      </p:sp>
      <p:pic>
        <p:nvPicPr>
          <p:cNvPr id="4" name="Picture 2" descr="F:\ТРИЗ\2036ММ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437112"/>
            <a:ext cx="78708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7"/>
            <a:ext cx="7497537" cy="4924446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Модель “Элемент – имя признака – назначение признака”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</a:t>
            </a:r>
            <a:r>
              <a:rPr lang="ru-RU" dirty="0" smtClean="0"/>
              <a:t>местен </a:t>
            </a:r>
            <a:r>
              <a:rPr lang="ru-RU" dirty="0"/>
              <a:t> </a:t>
            </a:r>
            <a:r>
              <a:rPr lang="ru-RU" dirty="0" smtClean="0"/>
              <a:t>при прохождении по физике в 8 классе тем главы «Тепловые явления»: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Теплопроводность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Количество теплоты и т.д.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52" y="428604"/>
          <a:ext cx="7215238" cy="1097280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100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Модель «Системный лифт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»-7 класс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для рассмотрения частей изучаемого объекта и объекта как части другого более крупного объекта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изучении темы «Физические величины» </a:t>
            </a:r>
          </a:p>
          <a:p>
            <a:r>
              <a:rPr lang="ru-RU" dirty="0" smtClean="0"/>
              <a:t>Задание:</a:t>
            </a:r>
          </a:p>
          <a:p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1.Давайте 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прокатим в «Системном лифте» 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2" action="ppaction://hlinkfile"/>
              </a:rPr>
              <a:t>единицы массы и времени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  <a:hlinkClick r:id="rId2" action="ppaction://hlinkfile"/>
              </a:rPr>
              <a:t>.</a:t>
            </a:r>
            <a:endParaRPr lang="ru-RU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2.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Прокатить в системном лифте любой 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2" action="ppaction://hlinkfile"/>
              </a:rPr>
              <a:t>физический прибор; </a:t>
            </a:r>
            <a:endParaRPr lang="ru-RU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Моделирование: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9"/>
            <a:ext cx="820891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Самостоятельная работа слушателей по разработке собственной модели урока в режиме технологии ТРИЗ</a:t>
            </a:r>
          </a:p>
          <a:p>
            <a:r>
              <a:rPr lang="ru-RU" sz="2800" dirty="0" smtClean="0"/>
              <a:t> Задание по группам разработать этапы уроков с применением </a:t>
            </a:r>
            <a:r>
              <a:rPr lang="ru-RU" sz="2800" dirty="0" err="1" smtClean="0"/>
              <a:t>Триз</a:t>
            </a:r>
            <a:r>
              <a:rPr lang="ru-RU" sz="2800" dirty="0" smtClean="0"/>
              <a:t> –технологии.</a:t>
            </a:r>
          </a:p>
          <a:p>
            <a:r>
              <a:rPr lang="ru-RU" sz="2800" dirty="0" smtClean="0"/>
              <a:t> 1 группа этап актуализации знаний учащихся,</a:t>
            </a:r>
          </a:p>
          <a:p>
            <a:r>
              <a:rPr lang="ru-RU" sz="2800" dirty="0" smtClean="0"/>
              <a:t> 2 группа- введение нового знания, </a:t>
            </a:r>
          </a:p>
          <a:p>
            <a:r>
              <a:rPr lang="ru-RU" sz="2800" dirty="0" smtClean="0"/>
              <a:t>3 группа – этап обобщения и систематизации новых знаний.</a:t>
            </a:r>
          </a:p>
          <a:p>
            <a:r>
              <a:rPr lang="ru-RU" sz="2800" dirty="0" smtClean="0"/>
              <a:t>Обсуждение авторских моделей урока.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6850298" cy="7857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Рефлексия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Составление паспорта технологии ТРИЗ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5"/>
            <a:ext cx="7783289" cy="4853008"/>
          </a:xfrm>
        </p:spPr>
        <p:txBody>
          <a:bodyPr/>
          <a:lstStyle/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348" y="1340768"/>
          <a:ext cx="8893652" cy="5004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538"/>
                <a:gridCol w="7358114"/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Название технологии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Технология решения изобретательских задач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Автор </a:t>
                      </a:r>
                      <a:endParaRPr lang="ru-RU" sz="18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Родина </a:t>
                      </a:r>
                      <a:endParaRPr lang="ru-RU" sz="18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5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Приемы технологии ТРИЗ </a:t>
                      </a:r>
                      <a:endParaRPr lang="ru-RU" sz="18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29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Что дает ученику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8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Что дает учителю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76672"/>
          <a:ext cx="8820472" cy="6381327"/>
        </p:xfrm>
        <a:graphic>
          <a:graphicData uri="http://schemas.openxmlformats.org/drawingml/2006/table">
            <a:tbl>
              <a:tblPr/>
              <a:tblGrid>
                <a:gridCol w="1315430"/>
                <a:gridCol w="7505042"/>
              </a:tblGrid>
              <a:tr h="70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Название технологии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Технология решения изобретательских задач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406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Автор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Генрих 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Саулович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Альтшуллер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9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Родина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СССР, с 1946 года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1318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Приемы технологии ТРИЗ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«Метод маленьких человечков», мозговой штурм, «системный лифт», создай паспорт, модель «Элемент – имя признака – значение признака», сочинение загадок,  модель «Составление плана/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раскадровка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механизм решения изобретательных задач и др.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1933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Что дает ученику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помогает находить варианты решения проблемного вопроса, генерировать идеи, сюжеты сказок…;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регулярная тренировка творческого мышления;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 изобретательских задачах из разных областей человеческой деятельности и вырабатывается та самая способность применять знания в реальных ситуациях.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1625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Что дает учителю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знание ТРИЗ вооружает мышление учителя набором инструментов по решению проблем;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развивает творческие способности учителя, гибкость и системность мышления; воспитывает готовность к восприятию нового;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обеспечивает профессиональный рост.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21" marR="54321" marT="27160" marB="271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35695" y="2967335"/>
            <a:ext cx="746945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292858" y="1916832"/>
            <a:ext cx="6851142" cy="252028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" name="Рисунок 9" descr="Pic_165.ru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6150" cy="71014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67744" y="558924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сотрудничество!</a:t>
            </a:r>
            <a:endParaRPr lang="ru-RU" sz="4000" dirty="0"/>
          </a:p>
        </p:txBody>
      </p:sp>
      <p:pic>
        <p:nvPicPr>
          <p:cNvPr id="9" name="Рисунок 8" descr="babochkia-46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5682" y="5543178"/>
            <a:ext cx="1698805" cy="1189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Pic_165.ru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9526150" cy="71014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39752" y="5517232"/>
            <a:ext cx="55446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Благодарю за сотрудничество !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35695" y="2967335"/>
            <a:ext cx="746945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292858" y="1916832"/>
            <a:ext cx="6851142" cy="252028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" name="Рисунок 9" descr="Pic_165.ru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6150" cy="71014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67744" y="558924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сотрудничество!</a:t>
            </a:r>
            <a:endParaRPr lang="ru-RU" sz="4000" dirty="0"/>
          </a:p>
        </p:txBody>
      </p:sp>
      <p:pic>
        <p:nvPicPr>
          <p:cNvPr id="9" name="Рисунок 8" descr="babochkia-46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5682" y="5543178"/>
            <a:ext cx="1698805" cy="1189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Pic_165.ru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6150" cy="7101408"/>
          </a:xfrm>
          <a:prstGeom prst="rect">
            <a:avLst/>
          </a:prstGeom>
        </p:spPr>
      </p:pic>
      <p:pic>
        <p:nvPicPr>
          <p:cNvPr id="14" name="Рисунок 13" descr="babochkia-46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76672"/>
            <a:ext cx="1600572" cy="1616578"/>
          </a:xfrm>
          <a:prstGeom prst="rect">
            <a:avLst/>
          </a:prstGeom>
        </p:spPr>
      </p:pic>
      <p:pic>
        <p:nvPicPr>
          <p:cNvPr id="19" name="Рисунок 18" descr="babochkia-45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5229200"/>
            <a:ext cx="1800200" cy="1512168"/>
          </a:xfrm>
          <a:prstGeom prst="rect">
            <a:avLst/>
          </a:prstGeom>
        </p:spPr>
      </p:pic>
      <p:pic>
        <p:nvPicPr>
          <p:cNvPr id="20" name="Рисунок 19" descr="babochkia-45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3645024"/>
            <a:ext cx="1512168" cy="194421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355976" y="5903893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Благодарю за сотрудничество !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3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6428" y="1485901"/>
            <a:ext cx="7530027" cy="415290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</a:t>
            </a:r>
            <a:r>
              <a:rPr lang="ru-RU" sz="3600" dirty="0" smtClean="0"/>
              <a:t>Обучение, построенное на усвоении конкретных фактов, изжило себя в принципе, ибо факты быстро устаревают, а их объем стремится к бесконечности».</a:t>
            </a:r>
          </a:p>
          <a:p>
            <a:r>
              <a:rPr lang="ru-RU" sz="3600" dirty="0" smtClean="0"/>
              <a:t>                                        </a:t>
            </a:r>
            <a:r>
              <a:rPr lang="ru-RU" sz="3600" i="1" dirty="0" smtClean="0"/>
              <a:t>А.И.Грин</a:t>
            </a:r>
            <a:endParaRPr lang="ru-RU" sz="3600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04664"/>
            <a:ext cx="7920880" cy="5904655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ТРИЗ-педагогика</a:t>
            </a:r>
            <a:r>
              <a:rPr lang="ru-RU" sz="2400" dirty="0" smtClean="0"/>
              <a:t> как инновационное педагогическое направление описано Георгием Константиновичем </a:t>
            </a:r>
            <a:r>
              <a:rPr lang="ru-RU" sz="2400" dirty="0" err="1" smtClean="0"/>
              <a:t>Селевко</a:t>
            </a:r>
            <a:r>
              <a:rPr lang="ru-RU" sz="2400" dirty="0" smtClean="0"/>
              <a:t> как система развивающего обучения с направленностью на развитие творческих качеств личности, входит в состав современных образовательных технологий. В процессе использования в обучении технологии </a:t>
            </a:r>
            <a:r>
              <a:rPr lang="ru-RU" sz="2400" b="1" dirty="0" smtClean="0"/>
              <a:t>ТРИЗ (теории решения изобретательских задач) </a:t>
            </a:r>
            <a:r>
              <a:rPr lang="ru-RU" sz="2400" dirty="0" smtClean="0"/>
              <a:t>формируются: стиль мышления, направленный на самостоятельную генерацию знаний; умение видеть, ставить и решать проблемные задачи в своей области деятельности; умение выделять закономерности; воспитание мировоззренческой установки восприятия жизни как динамического пространства открытых задач. А это  значит, что данная технология отвечает задачам, поставленными ФГОС.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476672"/>
            <a:ext cx="5184575" cy="590465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основе используемых в </a:t>
            </a:r>
            <a:r>
              <a:rPr lang="ru-RU" dirty="0" err="1" smtClean="0"/>
              <a:t>ТРИЗ-педагогике</a:t>
            </a:r>
            <a:r>
              <a:rPr lang="ru-RU" dirty="0" smtClean="0"/>
              <a:t> средств изначально лежит проблемно-поисковый метод, что сближает эту технологию с развивающим обучением. Однако при «</a:t>
            </a:r>
            <a:r>
              <a:rPr lang="ru-RU" dirty="0" err="1" smtClean="0"/>
              <a:t>тризовском</a:t>
            </a:r>
            <a:r>
              <a:rPr lang="ru-RU" dirty="0" smtClean="0"/>
              <a:t>» обучении перед учащимися не только ставятся проблемы, но предлагаются инструменты для их решения, что помогает достижению успешности в решении проблемных задач.</a:t>
            </a:r>
          </a:p>
          <a:p>
            <a:r>
              <a:rPr lang="ru-RU" dirty="0" smtClean="0"/>
              <a:t> Если цель ТРИЗ можно кратко определить как решение изобретательских (творческих, открытых) задач, то целью </a:t>
            </a:r>
            <a:r>
              <a:rPr lang="ru-RU" dirty="0" err="1" smtClean="0"/>
              <a:t>ТРИЗ-педагогики</a:t>
            </a:r>
            <a:r>
              <a:rPr lang="ru-RU" dirty="0" smtClean="0"/>
              <a:t> является обучение способам решения творческих задач, воспитание «решателя», живущего в динамично меняющемся мире, обладающего сильным мышлением, готового к столкновению с новыми нестандартными проблемами, знающего, как разрешать противоречия, и умеющего </a:t>
            </a:r>
            <a:r>
              <a:rPr lang="ru-RU" sz="3300" dirty="0" smtClean="0"/>
              <a:t>анализировать и прогнозировать развитие любых систем.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www.pedlib.ru/books1/4/0328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3124200" cy="4095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86807" cy="614366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solidFill>
                  <a:srgbClr val="FFC000"/>
                </a:solidFill>
              </a:rPr>
              <a:t>Три основных  принципа ТРИЗ:</a:t>
            </a:r>
            <a:endParaRPr lang="ru-RU" sz="2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Принцип объективных законов. Все системы развиваются по определенным законам. Их можно познать и использовать для преобразования окружающего мира.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Принцип противоречия. Все системы развиваются через преодоление противоречий.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Принцип конкретности. Конкретное решение проблемы зависит от конкретных ресурсов, которые имеются в наличии.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Дидактические возможности ТРИЗ:</a:t>
            </a:r>
            <a:endParaRPr lang="ru-RU" sz="9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решение творческих задач любой сложности и направленности;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решение научных и исследовательских задач;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систематизация знаний в любых областях деятельности;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развитие творческого воображения и мышления;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развитие качеств творческой личности и формирование ключевых компетенций учащихся: когнитивной,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креативной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коммуникативной, мировоззренческой;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развитие творческих коллективов.</a:t>
            </a:r>
          </a:p>
          <a:p>
            <a:endParaRPr lang="ru-RU" sz="80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548680"/>
            <a:ext cx="8064897" cy="604867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Специалистами по ТРИЗ </a:t>
            </a:r>
            <a:r>
              <a:rPr lang="ru-RU" dirty="0" err="1" smtClean="0"/>
              <a:t>Злотиным</a:t>
            </a:r>
            <a:r>
              <a:rPr lang="ru-RU" dirty="0" smtClean="0"/>
              <a:t> Борисом Львовичем, </a:t>
            </a:r>
            <a:r>
              <a:rPr lang="ru-RU" dirty="0" err="1" smtClean="0"/>
              <a:t>Зусман</a:t>
            </a:r>
            <a:r>
              <a:rPr lang="ru-RU" dirty="0" smtClean="0"/>
              <a:t> Аллой Вениаминовной были проанализированы, согласно теории Жана Пиаже, основные черты детского мышления и так называемого «</a:t>
            </a:r>
            <a:r>
              <a:rPr lang="ru-RU" dirty="0" err="1" smtClean="0"/>
              <a:t>тризовского</a:t>
            </a:r>
            <a:r>
              <a:rPr lang="ru-RU" dirty="0" smtClean="0"/>
              <a:t>» мышления, формирующегося при обучении приемам и методам ТРИЗ (таблица).</a:t>
            </a:r>
          </a:p>
          <a:p>
            <a:r>
              <a:rPr lang="ru-RU" dirty="0" smtClean="0"/>
              <a:t>Сравнительная характеристика показывает, что природные механизмы особенностей детского мышления достаточно близки к специально организованному процессу обучения при помощи изучения ТРИЗ</a:t>
            </a:r>
          </a:p>
          <a:p>
            <a:r>
              <a:rPr lang="ru-RU" dirty="0" smtClean="0"/>
              <a:t>В ТРИЗ технологии существует много методов и приемов, используемых для развития творческого воображения.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893175" cy="49006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88640"/>
          <a:ext cx="8893176" cy="681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392"/>
                <a:gridCol w="2964392"/>
                <a:gridCol w="296439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«Взрослое» мышление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956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«Детское» мышление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2611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Тризовское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» мышление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92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Страх перед противоречиями, стремление их избегать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Нечувствительность к противоречиям, отсутствие стремления избегать их в рассуждениях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«Любовь» к противоречиям, поиск их в задачах, умение выявлять и формулировать противоречия</a:t>
                      </a:r>
                    </a:p>
                  </a:txBody>
                  <a:tcPr marL="68580" marR="68580" marT="0" marB="0"/>
                </a:tc>
              </a:tr>
              <a:tr h="10729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Рассмотрение объектов, процессов и явлений в отрыве друг от друга, не системно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Синкретизм, стремление связывать «все со всем»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Системный подход, стремление выявить связи даже между отдаленными, внешне не связанными объектами, процессами 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явлениями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47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Неорганизованное сочетание разных типов умозаключений (индукции и дедукции), часто с ошибочным применением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Трансдукция, неверный с точки зрения классической логики тип умозаключения, заключающийся в выводах «от частного к частному», т.е. в переносе идей и решений между системами, часто выбранными случайно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Аналоговое мышление, перенос выводов, идей, решений между разными системами, выбранными в результате анализа, т.е. организованное сочетание индукции, дедукции и трансдукции</a:t>
                      </a:r>
                    </a:p>
                  </a:txBody>
                  <a:tcPr marL="68580" marR="68580" marT="0" marB="0"/>
                </a:tc>
              </a:tr>
              <a:tr h="6755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Опора на сочетание логического мышления и природной интуиции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Опора на природную, врожденную способность к интуитивному выводу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Опора на сочетание логики и целенаправленно сформированной интуиции</a:t>
                      </a:r>
                    </a:p>
                  </a:txBody>
                  <a:tcPr marL="68580" marR="68580" marT="0" marB="0"/>
                </a:tc>
              </a:tr>
              <a:tr h="8123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«Законопослушность, использование известных интуитивных или вербализованных закономерностей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«Законотворчество» — стихийный поиск и выработка интуитивных и вербализованных закономерностей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Целенаправленный поиск и выработка закономерностей, вербализация интуитивных закономерностей</a:t>
                      </a:r>
                    </a:p>
                  </a:txBody>
                  <a:tcPr marL="68580" marR="68580" marT="0" marB="0"/>
                </a:tc>
              </a:tr>
              <a:tr h="1091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Попытки штурма неразрешимой задачи «в лоб», отступление и отказ от решения при неудачах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Замена задачи: ребенок поставленный перед задачей, которую он не может решить, произвольно меняет условия и правила, решая задачу, которую может решить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Замена по определенным правилам неразрешимой задачи другой, поддающейся решению и позволяющей получить нужный эффект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98072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Названия методов, приемов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764704"/>
            <a:ext cx="8893175" cy="6408711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</a:t>
            </a:r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Да-нетка</a:t>
            </a:r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»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мозгового штурма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</a:t>
            </a:r>
            <a:r>
              <a:rPr lang="ru-RU" sz="16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синектика</a:t>
            </a:r>
            <a:endParaRPr lang="ru-RU" sz="16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смыслового видения. 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фокальных объектов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</a:t>
            </a:r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“вживания”. 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«Морфологический анализ»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Модель «Системный лифт»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Механизм решения изобретательных задач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системного оператора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Модель «Создай паспорт»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Модель «Составление плана/</a:t>
            </a:r>
            <a:r>
              <a:rPr lang="ru-RU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раскадровка</a:t>
            </a:r>
            <a:endParaRPr lang="ru-RU" sz="16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Моделирование процессов и явлений в природе и технике методом маленьких человечков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</a:t>
            </a:r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придумывания. 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Сочинение загадок (методика А.А. Нестеренко)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инверсии</a:t>
            </a:r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(обращения)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“Если бы…” 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эвристических вопросов (</a:t>
            </a:r>
            <a:r>
              <a:rPr lang="ru-RU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Квинтилиан</a:t>
            </a:r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гиперболизации</a:t>
            </a:r>
          </a:p>
          <a:p>
            <a:r>
              <a:rPr lang="ru-RU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Метод агглютинации. 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Приведу фрагменты уроков с использованием приемов ТРИЗ- 7 класс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«Модель </a:t>
            </a:r>
            <a:r>
              <a:rPr lang="ru-RU" b="1" u="sng" dirty="0" err="1" smtClean="0">
                <a:solidFill>
                  <a:srgbClr val="C00000"/>
                </a:solidFill>
              </a:rPr>
              <a:t>да-нетка</a:t>
            </a:r>
            <a:r>
              <a:rPr lang="ru-RU" b="1" u="sng" dirty="0" smtClean="0">
                <a:solidFill>
                  <a:srgbClr val="C00000"/>
                </a:solidFill>
              </a:rPr>
              <a:t>» </a:t>
            </a:r>
            <a:r>
              <a:rPr lang="ru-RU" dirty="0" smtClean="0"/>
              <a:t>для формирования темы урока, повторения пройденного материала)</a:t>
            </a:r>
          </a:p>
          <a:p>
            <a:r>
              <a:rPr lang="ru-RU" dirty="0" smtClean="0"/>
              <a:t>- Я загадала слово. Оно есть среди слов, записанных на доске. Отгадав его, вы сможете узнать тему нашего урока. Я вам буду подсказывать, отвечая на ваши вопросы, но отвечать я могу только да или нет.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zika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Fizika</Template>
  <TotalTime>645</TotalTime>
  <Words>902</Words>
  <Application>Microsoft Office PowerPoint</Application>
  <PresentationFormat>Экран (4:3)</PresentationFormat>
  <Paragraphs>127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Fizika</vt:lpstr>
      <vt:lpstr>           </vt:lpstr>
      <vt:lpstr>Слайд 2</vt:lpstr>
      <vt:lpstr>Слайд 3</vt:lpstr>
      <vt:lpstr>Слайд 4</vt:lpstr>
      <vt:lpstr>Слайд 5</vt:lpstr>
      <vt:lpstr>Слайд 6</vt:lpstr>
      <vt:lpstr>Слайд 7</vt:lpstr>
      <vt:lpstr>Названия методов, приемов</vt:lpstr>
      <vt:lpstr>Приведу фрагменты уроков с использованием приемов ТРИЗ- 7 класс</vt:lpstr>
      <vt:lpstr>Слайд 10</vt:lpstr>
      <vt:lpstr>Слайд 11</vt:lpstr>
      <vt:lpstr>Слайд 12</vt:lpstr>
      <vt:lpstr>Слайд 13</vt:lpstr>
      <vt:lpstr>Моделирование: </vt:lpstr>
      <vt:lpstr>Рефлексия  Составление паспорта технологии ТРИЗ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</dc:title>
  <dc:creator>Сергей</dc:creator>
  <cp:lastModifiedBy>Asus</cp:lastModifiedBy>
  <cp:revision>72</cp:revision>
  <dcterms:created xsi:type="dcterms:W3CDTF">2013-02-19T15:06:12Z</dcterms:created>
  <dcterms:modified xsi:type="dcterms:W3CDTF">2014-10-16T16:01:01Z</dcterms:modified>
</cp:coreProperties>
</file>