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70" r:id="rId9"/>
    <p:sldId id="264" r:id="rId10"/>
    <p:sldId id="265" r:id="rId11"/>
    <p:sldId id="266" r:id="rId12"/>
    <p:sldId id="267" r:id="rId13"/>
    <p:sldId id="269" r:id="rId14"/>
    <p:sldId id="268" r:id="rId15"/>
    <p:sldId id="272" r:id="rId16"/>
    <p:sldId id="280" r:id="rId17"/>
    <p:sldId id="273" r:id="rId18"/>
    <p:sldId id="274" r:id="rId19"/>
    <p:sldId id="275" r:id="rId20"/>
    <p:sldId id="276" r:id="rId21"/>
    <p:sldId id="277" r:id="rId22"/>
    <p:sldId id="278" r:id="rId23"/>
    <p:sldId id="282" r:id="rId24"/>
    <p:sldId id="298" r:id="rId25"/>
    <p:sldId id="299" r:id="rId26"/>
    <p:sldId id="300" r:id="rId27"/>
    <p:sldId id="309" r:id="rId28"/>
    <p:sldId id="310" r:id="rId29"/>
    <p:sldId id="315" r:id="rId30"/>
    <p:sldId id="316" r:id="rId31"/>
    <p:sldId id="311" r:id="rId32"/>
    <p:sldId id="312" r:id="rId33"/>
    <p:sldId id="313" r:id="rId34"/>
    <p:sldId id="314" r:id="rId35"/>
    <p:sldId id="306" r:id="rId36"/>
    <p:sldId id="305" r:id="rId37"/>
    <p:sldId id="307" r:id="rId38"/>
    <p:sldId id="308" r:id="rId39"/>
    <p:sldId id="289" r:id="rId40"/>
    <p:sldId id="290" r:id="rId41"/>
    <p:sldId id="279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endParaRPr lang="en-US" b="1" i="1" dirty="0" smtClean="0"/>
          </a:p>
          <a:p>
            <a:pPr>
              <a:buNone/>
            </a:pPr>
            <a:r>
              <a:rPr lang="en-US" sz="3600" b="1" i="1" dirty="0" smtClean="0"/>
              <a:t>   </a:t>
            </a:r>
            <a:r>
              <a:rPr lang="ru-RU" sz="3600" b="1" i="1" dirty="0" smtClean="0"/>
              <a:t>Формирование личностных УУД на уроках русского языка и </a:t>
            </a:r>
            <a:r>
              <a:rPr lang="ru-RU" sz="3600" b="1" i="1" dirty="0" smtClean="0"/>
              <a:t>литературы</a:t>
            </a:r>
            <a:endParaRPr lang="en-US" sz="3600" b="1" i="1" dirty="0" smtClean="0"/>
          </a:p>
          <a:p>
            <a:pPr>
              <a:buNone/>
            </a:pPr>
            <a:endParaRPr lang="en-US" sz="3600" b="1" i="1" dirty="0" smtClean="0"/>
          </a:p>
          <a:p>
            <a:pPr>
              <a:buNone/>
            </a:pPr>
            <a:endParaRPr lang="en-US" sz="3600" b="1" i="1" dirty="0" smtClean="0"/>
          </a:p>
          <a:p>
            <a:pPr>
              <a:buNone/>
            </a:pPr>
            <a:endParaRPr lang="en-US" sz="3600" b="1" i="1" dirty="0" smtClean="0"/>
          </a:p>
          <a:p>
            <a:pPr>
              <a:buNone/>
            </a:pPr>
            <a:endParaRPr lang="en-US" sz="3600" b="1" i="1" dirty="0" smtClean="0"/>
          </a:p>
          <a:p>
            <a:pPr>
              <a:buNone/>
            </a:pPr>
            <a:r>
              <a:rPr lang="ru-RU" sz="1600" b="1" i="1" dirty="0" smtClean="0"/>
              <a:t>Подготовила: Тарасенко Алёна Витальевна, учитель русского языка и литературы МОУ СОШ п. Восточный, Октябрьского района, </a:t>
            </a:r>
            <a:r>
              <a:rPr lang="ru-RU" sz="1600" b="1" i="1" smtClean="0"/>
              <a:t>Амурской области.</a:t>
            </a:r>
            <a:endParaRPr lang="ru-RU" sz="1600" i="1" dirty="0" smtClean="0"/>
          </a:p>
          <a:p>
            <a:endParaRPr lang="en-US" sz="1100" i="1" dirty="0" smtClean="0"/>
          </a:p>
          <a:p>
            <a:endParaRPr lang="en-US" sz="1100" i="1" dirty="0" smtClean="0"/>
          </a:p>
          <a:p>
            <a:endParaRPr lang="en-US" sz="1100" i="1" dirty="0" smtClean="0"/>
          </a:p>
          <a:p>
            <a:endParaRPr lang="en-US" sz="1100" i="1" dirty="0" smtClean="0"/>
          </a:p>
          <a:p>
            <a:endParaRPr lang="en-US" sz="1100" i="1" dirty="0" smtClean="0"/>
          </a:p>
          <a:p>
            <a:endParaRPr lang="ru-RU" sz="1100" i="1" dirty="0"/>
          </a:p>
        </p:txBody>
      </p:sp>
      <p:pic>
        <p:nvPicPr>
          <p:cNvPr id="5" name="Рисунок 4" descr="C:\Documents and Settings\Администратор\Рабочий стол\0015-031-Poznavatelnye-UUD[1]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000372"/>
            <a:ext cx="214314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Применительно к учебной деятельности следует выделить два вида действий: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r>
              <a:rPr lang="ru-RU" sz="1800" dirty="0" smtClean="0"/>
              <a:t>                                                                                     </a:t>
            </a:r>
            <a:endParaRPr lang="ru-RU" sz="1800" dirty="0"/>
          </a:p>
        </p:txBody>
      </p:sp>
      <p:sp>
        <p:nvSpPr>
          <p:cNvPr id="8" name="Овал 7"/>
          <p:cNvSpPr/>
          <p:nvPr/>
        </p:nvSpPr>
        <p:spPr>
          <a:xfrm>
            <a:off x="571472" y="2714620"/>
            <a:ext cx="3571900" cy="25717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действие смыслообразования</a:t>
            </a:r>
            <a:endParaRPr lang="ru-RU" sz="2400" b="1" dirty="0"/>
          </a:p>
        </p:txBody>
      </p:sp>
      <p:sp>
        <p:nvSpPr>
          <p:cNvPr id="10" name="Овал 9"/>
          <p:cNvSpPr/>
          <p:nvPr/>
        </p:nvSpPr>
        <p:spPr>
          <a:xfrm>
            <a:off x="4929190" y="2714620"/>
            <a:ext cx="3571900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действие нравственно-этического оценивания </a:t>
            </a:r>
            <a:endParaRPr lang="ru-RU" sz="24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действие смыслообразования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т.е. установление учащимися связи между целью учебной деятельности и её мотивом, другими словами, между результатом учения, и тем, что побуждает деятельность, ради чего она осуществляется. Ученик должен задаваться вопросом о  том, «какое значение, смысл имеет для меня учение», и уметь находить ответ на него;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действие нравственно-этического оценивания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усваиваемого содержания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исходя из социальных и личностных ценностей, обеспечивающее личностный моральный выбор. 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Способы формирования личностных УУД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Личностные  универсальные учебные действия  отражают систему ценностных ориентаций школьника.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943880" cy="10112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 личностным УУД  относятся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положительное отношение к учению, к познавательной деятельности,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желание приобретать новые знания,  умения, совершенствовать имеющиеся,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осознавать свои трудности и стремиться к их преодолению,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осваивать новые виды деятельности,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участвовать в творческом, созидательном процессе; 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осознание себя как  индивидуальности и одновременно как члена общества, признание для себя общепринятых морально-этических норм, способность к самооценке своих действий, поступков;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Виды заданий</a:t>
            </a:r>
            <a:endParaRPr lang="ru-RU" sz="32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проектах;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творческие задания;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зрительное, моторное, вербальное восприятие музыки;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мысленное воспроизведение картины, ситуации, видеофильма;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самооценка события, происшествия;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дневники достижений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Технологии обучения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780928"/>
            <a:ext cx="7772400" cy="336754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 построение процесса обучения школьников таким образом, чтобы развить у каждого ребенка интерес и стремление учиться, а также сформировать у ребенка совокупность универсальных учебных действий, которые позволят ему самостоятельно осуществлять процесс познания и обеспечат способность к организации самостоятельной учебной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проблемного диалога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стимулирует мотивацию учения; повышает познавательный интерес; формирует самостоятельность и убеждения.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уроках русского языка и литературы возможен широкий спектр проблемных ситуаций. Наиболее продуктивными являются проблемные ситуации со столкновением мнений учащихся. Классу предлагается практическое задание на новый материал, т.е. в буквальном смысле предъявляется требование «сделайте то, что только сегодня будем изучать»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работе с использованием проблемно-диалогического обучения происходит развитие: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умственных способностей учащихся (возникающие затруднения   заставляют учащихся задумываться, искать выход из проблемной ситуации);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самостоятельности (самостоятельное видение проблемы, формулировка проблемного вопроса, проблемной ситуации, самостоятельность выбора плана решения);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креативного мышления (самостоятельное применение знаний, способов действий, поиск нестандартных решений).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Технология продуктивного чтения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Выделяем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этапы работы с текстом на уроках: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начала чтения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процессе чтения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после чтения (где вступает в права проблемно-диалогическая технология)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Человек глубоко постигает лишь                                                                                 то, до чего додумывается сам.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Сократ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>Технология оценивания учебных успехов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Технология оценивания образовательных достижений (учебных успехов) направлена на 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развитие контрольно-оценочной самостоятельности  учеников за счёт изменения традиционной системы  оценивания и также тесно связана с регулятивными универсальными учебными действиями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.У учащихся развиваются умения самостоятельно оценивать результат своих действий, контролировать себя, находить и исправлять собственные ошибки; мотивация  на успех.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Информационно-коммуникационная технология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ИКТ на уроках литературы и русского языка позволяет развивать умение учащихся ориентироваться в информационных потоках окружающего мира; овладевать практическими способами работы с информацией; развивать умения, позволяющие обмениваться информацией с помощью современных технических средств.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ИКТ-технологии позволяют формировать адекватную самооценку, осознанность учения и учебной мотивации, адекватное реагирование на трудности, критическое отношение к информации и избирательность её восприятия, уважение к информации о частной жизни и информационным результатам других людей, формируется основа правовой культуры в области использования информации.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Технология проблемного диалога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Только в диалоге развивается способность   </a:t>
            </a:r>
            <a:endParaRPr lang="ru-RU" dirty="0" smtClean="0"/>
          </a:p>
          <a:p>
            <a:r>
              <a:rPr lang="ru-RU" b="1" i="1" dirty="0" smtClean="0"/>
              <a:t>                                                                   		  мыслить. В беседе, спрашивании создаются</a:t>
            </a:r>
            <a:endParaRPr lang="ru-RU" dirty="0" smtClean="0"/>
          </a:p>
          <a:p>
            <a:r>
              <a:rPr lang="ru-RU" b="1" i="1" dirty="0" smtClean="0"/>
              <a:t>                                                                   		  условия для взаимодействия понимающих</a:t>
            </a:r>
            <a:endParaRPr lang="ru-RU" dirty="0" smtClean="0"/>
          </a:p>
          <a:p>
            <a:r>
              <a:rPr lang="ru-RU" b="1" i="1" dirty="0" smtClean="0"/>
              <a:t>                                                                  		   сознаний.                               </a:t>
            </a:r>
          </a:p>
          <a:p>
            <a:r>
              <a:rPr lang="ru-RU" b="1" i="1" dirty="0" smtClean="0"/>
              <a:t>                                                             М. М. Бахтин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Проблемно-диалогическое обучение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тип обучения, обеспечивающий творческое усвоение знаний учащимися посредством диалога с учителем.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Данная технология является результативной и здоровьесберегающей, поскольку обеспечивает высокое качество знаний, эффективное развитие интеллекта и творческих способностей, воспитание активной личности.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уроке изучения нового материала должны быть проработаны два звена</a:t>
            </a:r>
            <a:r>
              <a:rPr lang="ru-RU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постановка учебной проблемы 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-поиск её решения.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Слово 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диалогическое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означает, что постановку учебной проблемы и поиск решения ученики осуществляют в ходе специально выстроенного диалога.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Организационные моменты: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ни одна из реплик не должна остаться без ответа;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учебный диалог ограничен во времени;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если ученик не активен, он испытывает недостаток знаний;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учебный диалог требует полных ответов;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учебный диалог требует предварительной подготовки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Технология постановки учебной проблемы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Поставить учебную проблему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значит помочь ученикам самим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сформулировать либо тему урока, либо не сходный с темой вопрос для исследования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571500"/>
          <a:ext cx="8424936" cy="6170476"/>
        </p:xfrm>
        <a:graphic>
          <a:graphicData uri="http://schemas.openxmlformats.org/drawingml/2006/table">
            <a:tbl>
              <a:tblPr/>
              <a:tblGrid>
                <a:gridCol w="2808311"/>
                <a:gridCol w="3399537"/>
                <a:gridCol w="2217088"/>
              </a:tblGrid>
              <a:tr h="557949"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Приёмы создания проблемной ситуации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Побуждение к осознанию противоречия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Побуждение к формулированию проблемы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4308"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Одновременно предъявить противоречивые факты, теории, точки зрения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1135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фактах: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1135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Что вас удивило? Что интересного заметили? Какие вы видите факты?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1135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теориях: - Что вас удивило? Сколько существует теорий (точек зрения)?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Выбрать подходящее: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Какой возникает вопрос?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Какова будет тема урока?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1135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Выбрать подходящее: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1135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Какой возникает вопрос?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Какова будет тема урока?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540"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Столкнуть мнения учеников вопросом или практическим заданием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Сколько в классе мнений? Почему так получилось?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738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r>
                        <a:rPr lang="ru-RU" sz="1400" b="0" i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Шаг 1. </a:t>
                      </a: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Обнажить житейское представление учащихся вопросом или практическим заданием «на ошибку».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69850" indent="-90170" algn="just">
                        <a:spcAft>
                          <a:spcPts val="0"/>
                        </a:spcAft>
                        <a:tabLst>
                          <a:tab pos="69850" algn="l"/>
                        </a:tabLst>
                      </a:pPr>
                      <a:r>
                        <a:rPr lang="ru-RU" sz="1400" b="0" i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Шаг 2.</a:t>
                      </a: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Предъявить научный факт сообщением, экспериментом, наглядностью.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Вы сначала как думали?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как на самом деле?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79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Дать практическое задание, не выполнимое вообще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Вы смогли выполнить задание? Почему? В чём затруднение?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9540"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Дать практическое задание, не сходное с предыдущими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Вы смогли выполнить задание? Почему не получается? Чем это задание не похоже на предыдущие?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2719">
                <a:tc>
                  <a:txBody>
                    <a:bodyPr/>
                    <a:lstStyle/>
                    <a:p>
                      <a:pPr marR="191135" algn="just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  <a:r>
                        <a:rPr lang="ru-RU" sz="1400" b="0" i="1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Шаг 1. </a:t>
                      </a: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Дать практическое задание, сходное с предыдущими.</a:t>
                      </a:r>
                      <a:r>
                        <a:rPr lang="ru-RU" sz="1400" b="0" i="1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Шаг 2.</a:t>
                      </a:r>
                      <a:r>
                        <a:rPr lang="ru-RU" sz="1400" b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Доказать, что задание учениками не выполнено.</a:t>
                      </a:r>
                      <a:endParaRPr lang="ru-RU" sz="1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Что вы хотели сказать? Какие знания применили? Задание выполнено?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6933" marR="169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Существуют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три основных метода постановки учебной проблемы: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1.побуждающий от проблемной ситуации диалог 2.подводящий к теме диалог;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3.сообщение темы с мотивирующим приёмом.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УУД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универсальными учебными действиями понимают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умение учиться, т. е. способность субъекта к саморазвитию и самосовершенствованию путём сознательного и активного присвоения нового социального опыта.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fontScale="92500" lnSpcReduction="1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Побуждающий от проблемной ситуации диалог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Данный метод постановки учебной проблемы является наиболее сложным, поскольку требует последовательного осуществления четырёх педагогических действий: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создания проблемной ситуации;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2) побуждения к осознанию противоречия проблемной ситуации;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3) побуждение к формулированию учебной проблемы;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4) принятие предполагаемых учениками формулировок учебной проблемы.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Создать проблемную ситуацию – значит ввести противоречие, столкновение с которым вызывает у школьников эмоциональную реакцию удивления или затруднения.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Урок в 5 классе по теме: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«Гласные в суффиксах имён существительных –ек, -ик».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285862"/>
          <a:ext cx="8358246" cy="5214971"/>
        </p:xfrm>
        <a:graphic>
          <a:graphicData uri="http://schemas.openxmlformats.org/drawingml/2006/table">
            <a:tbl>
              <a:tblPr/>
              <a:tblGrid>
                <a:gridCol w="3959169"/>
                <a:gridCol w="4399077"/>
              </a:tblGrid>
              <a:tr h="347665">
                <a:tc>
                  <a:txBody>
                    <a:bodyPr/>
                    <a:lstStyle/>
                    <a:p>
                      <a:pPr marR="1911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113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Ученик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8324"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На доске записано предложение: «Пёсик перепрыгнул через овражек». Найдите, пожалуйста, в этом предложении существительные и выпишите их в </a:t>
                      </a:r>
                      <a:r>
                        <a:rPr lang="ru-RU" sz="1400" b="1" dirty="0" smtClean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тетради.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i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Ученики выписывают слова.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65"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Какие слова вы выписали?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Пёсик, овражек.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665"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Обозначьте суффиксы в этих словах.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 слове пёсик (-ик), овражек (-ек)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2994"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 начальных классов вы знаете, что это уменьшительно-ласкательные суффиксы, но что же интересного вы заметили?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 одном слове пишется суффикс – ик, в другом -  -ек.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329"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Какой возникает вопрос?</a:t>
                      </a:r>
                      <a:endParaRPr lang="ru-RU" sz="14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Когда в  существительных пишется суффикс –ек , а когда –ик? 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5329"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rgbClr val="170E0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Значит, тема урока: «Гласные в суффиксах имён существительных –ек, -ик».</a:t>
                      </a: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168" marR="641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Этап поиска решения учебной проблемы на уроке русского языка в 5 классе по теме: «Гласные в суффиксах имён существительных –ек, -ик».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Ученик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Побуждающий от проблемной ситуации диалог. Приём 1. Одновременное предъявление противоречивых фактов.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Формулируют проблемный вопрос.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Посмотрите внимательно на слова и попробуйте высказать свои предположения, от чего зависит выбор гласной в суффиксе.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Возможно, в одушевлённых существительных пишется суффикс –ик (пёсик), а в неодушевлённых –ек .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(ошибочная гипотеза)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Все согласны или есть возражения?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Существительное мячик с суффиксом  –ик  неодушевлённое. 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(контраргумент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Ещё какие есть гипотезы?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Может быть, после мягких согласных пишется суффикс –ик (пёсик), а после твёрдых - -ек (овражек).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(ошибочная гипотеза)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С этой гипотезой согласны?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В слове ёжик суффикс –ик после твёрдого согласного. 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Подсказка к решающей гипотезе.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Просклоняйте данные существительные.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И. п. пёсик, овражек                                                                                 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Р. п. пёсика, овражка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Д. п. пёсику, овражку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В. п. пёсика, овражек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Т. п. пёсиком, овражком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П. п. о пёсике, об овражке 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Что вы заметили?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При склонении существительного «пёсик» суффикс –ик сохраняется, а при склонении слова «овражек» буква Е из суффикса выпадает во всех падежах, кроме винительного.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Давайте возьмём ещё другие слова. Например, мячик, платочек. Также просклоняем. Что вы заметили?</a:t>
            </a:r>
          </a:p>
          <a:p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Ученики склоняют.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Суффикс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–ик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сохраняется, а из суффикса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–ек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гласный выпадает.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Сформулируйте правило.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Если при склонении существительного гласный суффикса выпадает, то пишется суффикс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–ек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, если гласный сохраняется, то пишется суффикс 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–ик.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- Сравним сформулированное вами правило с правилом, представленным в учебнике.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Этап постановки учебной проблемы на уроке русского языка в 5 классе по теме: «Имена существительные, имеющие форму только единственного числа».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Ученики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Отгадайте шарады, запишите ответы в тетрадь.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Две ноты, союз,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Всё вместе – игра,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 которую любит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Играть детвора.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До-ми-но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Мой первый слог – на дереве.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Второй мой слог – союз.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А в целом я материя.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 на костюм гожусь.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Сук-но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Какие слова-отгадки вы записали?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Домино, сукно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Образуйте от данных существительных форму множественного числа.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Учащиеся пытаются выполнить задание.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 смогли выполнить задание? В чем затруднение? Какой возникает вопрос?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Не знаем, как правильно выполнить задание.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Есть ли форма мн. числа у данных существительных?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Сегодня нам предстоит об этом узнать.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Подводящий к теме диалог</a:t>
            </a:r>
            <a:endParaRPr lang="ru-RU" dirty="0" smtClean="0"/>
          </a:p>
          <a:p>
            <a:r>
              <a:rPr lang="ru-RU" sz="1300" b="1" dirty="0" smtClean="0"/>
              <a:t>Данный метод постановки учебной проблемы проще, чем предыдущий, так как не требует создания проблемной ситуации. Подводящий диалог представляет собой систему (логическую цепочку) посильных ученику вопросов и заданий, которые пошагово приводят класс к формулированию темы урока. В структуру подводящего диалога могут входить разные типы вопросов и заданий: репродуктивные (вспомнить, выполнить по образцу); мыслительные (на анализ, сравнение, обобщение). Но все звенья подведения опираются на уже пройденный классом материал, а последний обобщающий вопрос позволяет ученикам сформулировать тему урока. При подводящем диалоге менее вероятно появление ошибочных ответов учащихся. Однако если это происходит, необходима принимающая реакция учителя: «Так. Кто думает иначе?»</a:t>
            </a:r>
            <a:endParaRPr lang="ru-RU" sz="1300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b="1" dirty="0" smtClean="0"/>
              <a:t>Урок в 5 классе « Знаки препинания в предложениях с однородными членами»</a:t>
            </a:r>
            <a:endParaRPr lang="ru-RU" sz="2000" b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77500" lnSpcReduction="20000"/>
          </a:bodyPr>
          <a:lstStyle/>
          <a:p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На доске начерчены схемы: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[Ө, Ө  = ]  2. [Ө и Ө  = ]  3.  [Ө, но Ө  = ]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[Ө и Ө,  Ө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Ө  = ]   5. [и Ө,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Ө,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Ө  = ]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 доске вы видите несколько схем. Что объединяет все эти схемы?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Это схемы предложений с однородными членами, в частности  с однородными подлежащими.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Как вы думаете, почему представлена не одна схема, а несколько?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Наводящий вопрос: «Как могут быть связаны однородные члены?»)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 предложении однородные члены могут быть связаны разными способами: по смыслу и интонационно и при помощи союзов. Соответственно, схемы предложений будут разными.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Над чем вы всегда задумываетесь, когда встречаете предложения с однородными членами?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Как правильно расставить знаки препинания.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Назовите ключевые слова нашего диалога.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Однородные члены, знаки препинания.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Сформулируйте, пожалуйста, тему урока.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Знаки препинания в предложениях с однородными членами.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Сообщение темы с мотивирующим приёмом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988841"/>
            <a:ext cx="64807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наиболее простой метод постановки учебной проблемы. Он состоит в том,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учитель сам сообщает тему урока, но вызывает к ней интерес класса применением одного из двух мотивирующих приёмов. Первый приём «яркое пятно» заключается в сообщении классу интригующего материала, захватывающего внимание учеников, но при этом связанного с темой урока. В качестве «яркого пятна могут быть использованы сказки и легенды, фрагменты из художественной литературы, случаи из истории науки, культуры и повседневной жизни, шутки, демонстрация непонятных явлений с помощью эксперимента или наглядности. Второй приём «актуальность» состоит в обнаружении смысла, значимости предлагаемой темы для самих учащихся.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Приём «яркое пятно» на уроке русского языка в 5 классе по теме: «Морфологические признаки слов».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Учитель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Ученики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Послушайте стихотворение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О. Высотской  «Весёлые рифмы» и найдите ключевые слова: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Отправляя поздравление,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Помни правила склонения,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Род, число и падежи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Крепко в памяти держи!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Склонение, род, число, падеж.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Какое словосочетание обобщает все эти термины?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 Морфологические признаки.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Совершенно верно, тема урока «Морфологические признаки слов».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i="1" dirty="0" smtClean="0"/>
              <a:t>Особенности проблемного диалога на уроках литературы.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 проблемного анализа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Роман М. Ю. Лермонтова «Герой нашего времени». Центральный вопрос анализа выдвинут авторским предисловием: «Действительно ли Печорин – герой своего времени?»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Виды универсальных учебных действий: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pPr marL="342900" lvl="1" indent="-342900">
              <a:buNone/>
            </a:pPr>
            <a:r>
              <a:rPr lang="ru-RU" dirty="0" smtClean="0"/>
              <a:t> </a:t>
            </a:r>
          </a:p>
          <a:p>
            <a:pPr marL="342900" lvl="1" indent="-342900">
              <a:buNone/>
            </a:pPr>
            <a:endParaRPr lang="ru-RU" dirty="0" smtClean="0"/>
          </a:p>
          <a:p>
            <a:pPr marL="342900" lvl="1" indent="-342900">
              <a:buNone/>
            </a:pPr>
            <a:endParaRPr lang="ru-RU" dirty="0" smtClean="0"/>
          </a:p>
          <a:p>
            <a:pPr marL="342900" lvl="1" indent="-342900">
              <a:buNone/>
            </a:pPr>
            <a:r>
              <a:rPr lang="ru-RU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Личностные универсальные учебные действия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обеспечивают ценностно-смысловую ориентацию учащихся  и ориентацию в социальных ролях и межличностных отношениях.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урок. Странный человек («Бела»). Кто  Печорин – виновник или жертва трагедии?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урок. «Об чем было нам говорить?» («М. М.»). Кто более прав в отношении друг к другу Печорин или Максим Максимыч?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урок.  «Какое дело мне до радостей и бедствий	человека?»  («Тамань»). Почему Печорин так страстно хотел и не смог войти в круг контрабандистов?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 урок.   «За что они меня все ненавидят?» («Княжна Мери»). Кто побеждает в поединке: Печорин или общество?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 урок.     «Неужели зло так привлекательно?»  («Княжна Мери») Отчего любят Печорина, если он приносит страдания?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урок.      «Зачем я жил? Для какой цели я родился? («Фаталист»). К кому относится  название последней части романа?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урок.      «Отчего же вы не веруете в действительность Печорина?» В чем автор согласен с Печориным и в чем спорит с ним?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60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Регулятивные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обеспечивают организацию учащимся своей учебной деятельности. К ним относятся: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-целеполагание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-планирование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-прогнозирование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-контроль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-коррекция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-оценка </a:t>
            </a:r>
          </a:p>
          <a:p>
            <a:pPr marL="342900" lvl="1" indent="-34290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-волевая саморегуляция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Познавательные универсальные  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включают общеучебные, логические, действия постановки и решения проблем.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Коммуникативные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обеспечивают социальную компетентность и учет  позиции других людей, партнера по общению или деятельности, умение слушать и вступать в диалог, участвовать в коллективном обсуждении проблем, интегрироваться в группу сверстников и строить продуктивное взаимодействие и сотрудничество со сверстниками и взрослыми.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67524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dirty="0" smtClean="0"/>
              <a:t>Особенности учащихся современной средней школы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0" y="1714488"/>
            <a:ext cx="3143240" cy="2214578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Неверие в традиции и ценности</a:t>
            </a:r>
            <a:endParaRPr lang="ru-RU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071802" y="2214554"/>
            <a:ext cx="2857520" cy="1857388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Клиповое мышление</a:t>
            </a:r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1071538" y="4572008"/>
            <a:ext cx="3000396" cy="2000264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Отсутствие интереса к чтению</a:t>
            </a:r>
            <a:endParaRPr lang="ru-RU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786446" y="1428736"/>
            <a:ext cx="2928958" cy="2928958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Информация воспринимается как ничья</a:t>
            </a:r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643438" y="4429132"/>
            <a:ext cx="3714776" cy="2000264"/>
          </a:xfrm>
          <a:prstGeom prst="triangle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Усиление эгоцентричности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Личностные  УУД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обеспечивают ценностно-смысловую ориентацию учащихся (умение соотносить поступки и события с этическими принципами, знание моральных норм и умение выделить нравственный аспект поведения) и ориентацию в социальных ролях и межличностных отношениях.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</TotalTime>
  <Words>1924</Words>
  <Application>Microsoft Office PowerPoint</Application>
  <PresentationFormat>Экран (4:3)</PresentationFormat>
  <Paragraphs>261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Поток</vt:lpstr>
      <vt:lpstr>Слайд 1</vt:lpstr>
      <vt:lpstr>Слайд 2</vt:lpstr>
      <vt:lpstr>УУД</vt:lpstr>
      <vt:lpstr> Виды универсальных учебных действий: </vt:lpstr>
      <vt:lpstr>Регулятивные действия</vt:lpstr>
      <vt:lpstr>Познавательные универсальные  действия</vt:lpstr>
      <vt:lpstr>Коммуникативные действия</vt:lpstr>
      <vt:lpstr>Особенности учащихся современной средней школы </vt:lpstr>
      <vt:lpstr>Личностные  УУД</vt:lpstr>
      <vt:lpstr>Применительно к учебной деятельности следует выделить два вида действий:</vt:lpstr>
      <vt:lpstr>действие смыслообразования</vt:lpstr>
      <vt:lpstr>Слайд 12</vt:lpstr>
      <vt:lpstr> Способы формирования личностных УУД </vt:lpstr>
      <vt:lpstr>     К личностным УУД  относятся</vt:lpstr>
      <vt:lpstr>Слайд 15</vt:lpstr>
      <vt:lpstr>Технологии обучения</vt:lpstr>
      <vt:lpstr>Слайд 17</vt:lpstr>
      <vt:lpstr>   При работе с использованием проблемно-диалогического обучения происходит развитие: </vt:lpstr>
      <vt:lpstr>Технология продуктивного чтения </vt:lpstr>
      <vt:lpstr>Технология оценивания учебных успехов </vt:lpstr>
      <vt:lpstr>Информационно-коммуникационная технология </vt:lpstr>
      <vt:lpstr>Слайд 22</vt:lpstr>
      <vt:lpstr>Технология проблемного диалога</vt:lpstr>
      <vt:lpstr>Слайд 24</vt:lpstr>
      <vt:lpstr>Слайд 25</vt:lpstr>
      <vt:lpstr>Организационные моменты: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Этап постановки учебной проблемы на уроке русского языка в 5 классе по теме: «Имена существительные, имеющие форму только единственного числа». </vt:lpstr>
      <vt:lpstr>Слайд 35</vt:lpstr>
      <vt:lpstr>Слайд 36</vt:lpstr>
      <vt:lpstr>Сообщение темы с мотивирующим приёмом</vt:lpstr>
      <vt:lpstr>Приём «яркое пятно» на уроке русского языка в 5 классе по теме: «Морфологические признаки слов». </vt:lpstr>
      <vt:lpstr>Особенности проблемного диалога на уроках литературы. </vt:lpstr>
      <vt:lpstr>Слайд 40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TRACK</cp:lastModifiedBy>
  <cp:revision>34</cp:revision>
  <dcterms:modified xsi:type="dcterms:W3CDTF">2014-11-16T02:41:24Z</dcterms:modified>
</cp:coreProperties>
</file>