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</p:sldMasterIdLst>
  <p:sldIdLst>
    <p:sldId id="256" r:id="rId5"/>
    <p:sldId id="257" r:id="rId6"/>
    <p:sldId id="258" r:id="rId7"/>
    <p:sldId id="259" r:id="rId8"/>
    <p:sldId id="273" r:id="rId9"/>
    <p:sldId id="262" r:id="rId10"/>
    <p:sldId id="263" r:id="rId11"/>
    <p:sldId id="264" r:id="rId12"/>
    <p:sldId id="268" r:id="rId13"/>
    <p:sldId id="269" r:id="rId14"/>
    <p:sldId id="293" r:id="rId15"/>
    <p:sldId id="276" r:id="rId16"/>
    <p:sldId id="275" r:id="rId17"/>
    <p:sldId id="288" r:id="rId18"/>
    <p:sldId id="279" r:id="rId19"/>
    <p:sldId id="277" r:id="rId20"/>
    <p:sldId id="282" r:id="rId21"/>
    <p:sldId id="285" r:id="rId22"/>
    <p:sldId id="291" r:id="rId23"/>
    <p:sldId id="27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003E1C"/>
    <a:srgbClr val="99FFCC"/>
    <a:srgbClr val="660066"/>
    <a:srgbClr val="17CF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74" autoAdjust="0"/>
  </p:normalViewPr>
  <p:slideViewPr>
    <p:cSldViewPr>
      <p:cViewPr varScale="1">
        <p:scale>
          <a:sx n="77" d="100"/>
          <a:sy n="77" d="100"/>
        </p:scale>
        <p:origin x="-9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96B910-55CE-409F-BEA5-FFB4AFA1FFA7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C67FED-4342-4065-8B84-A809CCF0D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\Mendelson%20Feliks%20%5bclub13333245%5d%20-%20Pesn%20venetsianskogo%20gondolera%20(gotrack.ru)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ru.wikipedia.org/wiki/%D0%93%D0%BE%D0%BB%D0%BE%D1%81" TargetMode="External"/><Relationship Id="rId4" Type="http://schemas.openxmlformats.org/officeDocument/2006/relationships/hyperlink" Target="http://ru.wikipedia.org/wiki/%D0%9F%D1%8C%D0%B5%D1%81%D0%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\02%20-%20&#1057;.%20&#1056;&#1072;&#1093;&#1084;&#1072;&#1085;&#1080;&#1085;&#1086;&#1074;.%20&#1042;&#1086;&#1082;&#1072;&#1083;&#1080;&#1079;.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29600" cy="27717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вокальнАя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800000"/>
                </a:solidFill>
              </a:rPr>
              <a:t>и </a:t>
            </a:r>
            <a:r>
              <a:rPr lang="ru-RU" b="1" dirty="0" smtClean="0">
                <a:solidFill>
                  <a:srgbClr val="800000"/>
                </a:solidFill>
              </a:rPr>
              <a:t>инструментальная музыка.</a:t>
            </a:r>
            <a:r>
              <a:rPr lang="ru-RU" b="1" dirty="0">
                <a:solidFill>
                  <a:srgbClr val="800000"/>
                </a:solidFill>
              </a:rPr>
              <a:t/>
            </a:r>
            <a:br>
              <a:rPr lang="ru-RU" b="1" dirty="0">
                <a:solidFill>
                  <a:srgbClr val="800000"/>
                </a:solidFill>
              </a:rPr>
            </a:b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ow-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88" y="12469"/>
            <a:ext cx="9160687" cy="6845531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217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Песня без слов – это небольшие инструментальные пьесы</a:t>
            </a:r>
          </a:p>
          <a:p>
            <a:r>
              <a:rPr lang="ru-RU" sz="5400" dirty="0" smtClean="0"/>
              <a:t> лирического характера</a:t>
            </a:r>
            <a:endParaRPr lang="ru-RU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15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Феликс  Мендельсон (1809-1847)</a:t>
            </a:r>
            <a:endParaRPr lang="ru-RU" dirty="0"/>
          </a:p>
        </p:txBody>
      </p:sp>
      <p:pic>
        <p:nvPicPr>
          <p:cNvPr id="5" name="Содержимое 4" descr="sm_8845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3512041" cy="46434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785850" y="1071547"/>
            <a:ext cx="10429948" cy="2786082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Песня венецианского гондольера</a:t>
            </a:r>
          </a:p>
          <a:p>
            <a:pPr lvl="8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Из фортепианного цикла «Песни без слов»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kulicow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214554"/>
            <a:ext cx="7175500" cy="46434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107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БАРКАРОЛА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dirty="0" smtClean="0"/>
              <a:t>этим поэтичным, красивым словом называют музыкальный жанр, происхождение которого связано с песнями на воде (от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en-US" i="1" dirty="0" err="1" smtClean="0"/>
              <a:t>barkarola</a:t>
            </a:r>
            <a:r>
              <a:rPr lang="ru-RU" dirty="0" smtClean="0"/>
              <a:t>).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28662" y="4857760"/>
            <a:ext cx="4214842" cy="126840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0099"/>
                </a:solidFill>
              </a:rPr>
              <a:t>ВОКАЛЬНЫЕ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571604" y="5786454"/>
            <a:ext cx="7572396" cy="107154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ИНСТРУМЕНТАЛЬНЫЕ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414eb0bf103fd84bb8e3d312b448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10066789" cy="6858000"/>
          </a:xfrm>
          <a:prstGeom prst="rect">
            <a:avLst/>
          </a:prstGeom>
        </p:spPr>
      </p:pic>
      <p:pic>
        <p:nvPicPr>
          <p:cNvPr id="4" name="Mendelson Feliks [club13333245] - Pesn venetsianskogo gondolera (gotrack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b3ec1e8cfb3bebe6b115c9243d1a7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0"/>
            <a:ext cx="9975272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df9ecca207d238d5d241d3af654da7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04463" cy="6858000"/>
          </a:xfr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44ac6f95207039c36ce615e02e984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1629" y="0"/>
            <a:ext cx="10207257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02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5260" y="-65032"/>
            <a:ext cx="9483606" cy="6923032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8576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БАРКАРОЛА -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род инструментального или вокального произведения мелодического характера в медленном темпе, связанное с изображением катания на лодке.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28574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3E1C"/>
                </a:solidFill>
              </a:rPr>
              <a:t>от итальянского </a:t>
            </a:r>
            <a:r>
              <a:rPr lang="en-US" sz="3600" dirty="0" err="1" smtClean="0">
                <a:solidFill>
                  <a:srgbClr val="FFC000"/>
                </a:solidFill>
              </a:rPr>
              <a:t>barka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>
                <a:solidFill>
                  <a:srgbClr val="003E1C"/>
                </a:solidFill>
              </a:rPr>
              <a:t>, что означает </a:t>
            </a:r>
            <a:r>
              <a:rPr lang="ru-RU" sz="3600" b="1" i="1" u="sng" dirty="0" smtClean="0">
                <a:solidFill>
                  <a:srgbClr val="FFC000"/>
                </a:solidFill>
              </a:rPr>
              <a:t>лодка. </a:t>
            </a:r>
            <a:r>
              <a:rPr lang="ru-RU" sz="3600" dirty="0" smtClean="0">
                <a:solidFill>
                  <a:srgbClr val="003E1C"/>
                </a:solidFill>
              </a:rPr>
              <a:t>А итальянский глагол </a:t>
            </a:r>
            <a:r>
              <a:rPr lang="en-US" sz="3600" dirty="0" err="1" smtClean="0">
                <a:solidFill>
                  <a:srgbClr val="FFC000"/>
                </a:solidFill>
              </a:rPr>
              <a:t>rollare</a:t>
            </a:r>
            <a:r>
              <a:rPr lang="en-US" sz="3600" dirty="0" smtClean="0">
                <a:solidFill>
                  <a:srgbClr val="003E1C"/>
                </a:solidFill>
              </a:rPr>
              <a:t> </a:t>
            </a:r>
            <a:r>
              <a:rPr lang="ru-RU" sz="3600" dirty="0" smtClean="0">
                <a:solidFill>
                  <a:srgbClr val="003E1C"/>
                </a:solidFill>
              </a:rPr>
              <a:t>означает </a:t>
            </a:r>
            <a:r>
              <a:rPr lang="ru-RU" sz="3600" i="1" u="sng" dirty="0" smtClean="0">
                <a:solidFill>
                  <a:srgbClr val="FFC000"/>
                </a:solidFill>
              </a:rPr>
              <a:t>испытывать бортовую качку</a:t>
            </a:r>
            <a:r>
              <a:rPr lang="ru-RU" sz="3600" dirty="0" smtClean="0">
                <a:solidFill>
                  <a:srgbClr val="FFC000"/>
                </a:solidFill>
              </a:rPr>
              <a:t>. </a:t>
            </a:r>
            <a:r>
              <a:rPr lang="ru-RU" sz="3600" dirty="0" smtClean="0">
                <a:solidFill>
                  <a:srgbClr val="003E1C"/>
                </a:solidFill>
              </a:rPr>
              <a:t>Таким образом, </a:t>
            </a:r>
            <a:r>
              <a:rPr lang="ru-RU" sz="3600" dirty="0" smtClean="0">
                <a:solidFill>
                  <a:srgbClr val="800000"/>
                </a:solidFill>
              </a:rPr>
              <a:t>БАРКАРОЛА</a:t>
            </a:r>
            <a:r>
              <a:rPr lang="ru-RU" sz="3600" dirty="0" smtClean="0">
                <a:solidFill>
                  <a:srgbClr val="003E1C"/>
                </a:solidFill>
              </a:rPr>
              <a:t> – </a:t>
            </a:r>
            <a:r>
              <a:rPr lang="ru-RU" sz="3600" i="1" u="sng" dirty="0" smtClean="0">
                <a:solidFill>
                  <a:srgbClr val="000099"/>
                </a:solidFill>
              </a:rPr>
              <a:t>качающаяся лодка</a:t>
            </a:r>
            <a:r>
              <a:rPr lang="ru-RU" sz="3600" dirty="0" smtClean="0">
                <a:solidFill>
                  <a:srgbClr val="003E1C"/>
                </a:solidFill>
              </a:rPr>
              <a:t>.</a:t>
            </a:r>
            <a:endParaRPr lang="ru-RU" sz="3600" dirty="0">
              <a:solidFill>
                <a:srgbClr val="003E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800000"/>
                </a:solidFill>
              </a:rPr>
              <a:t>ВОКАЛЬНАЯ МУЗЫКА </a:t>
            </a:r>
            <a:r>
              <a:rPr lang="ru-RU" i="1" dirty="0">
                <a:solidFill>
                  <a:srgbClr val="003E1C"/>
                </a:solidFill>
              </a:rPr>
              <a:t>— это </a:t>
            </a:r>
            <a:endParaRPr lang="ru-RU" dirty="0">
              <a:solidFill>
                <a:srgbClr val="003E1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1000" dirty="0">
                <a:solidFill>
                  <a:srgbClr val="003E1C"/>
                </a:solidFill>
              </a:rPr>
              <a:t>музыка для пения</a:t>
            </a:r>
            <a:r>
              <a:rPr lang="ru-RU" sz="11000" dirty="0" smtClean="0">
                <a:solidFill>
                  <a:srgbClr val="003E1C"/>
                </a:solidFill>
              </a:rPr>
              <a:t>.</a:t>
            </a:r>
          </a:p>
          <a:p>
            <a:endParaRPr lang="ru-RU" sz="11000" i="1" dirty="0" smtClean="0">
              <a:solidFill>
                <a:srgbClr val="003E1C"/>
              </a:solidFill>
            </a:endParaRPr>
          </a:p>
          <a:p>
            <a:pPr algn="ctr">
              <a:buNone/>
            </a:pPr>
            <a:r>
              <a:rPr lang="ru-RU" sz="11000" i="1" dirty="0" smtClean="0">
                <a:solidFill>
                  <a:srgbClr val="003E1C"/>
                </a:solidFill>
              </a:rPr>
              <a:t>музыка</a:t>
            </a:r>
            <a:r>
              <a:rPr lang="ru-RU" sz="11000" i="1" dirty="0">
                <a:solidFill>
                  <a:srgbClr val="003E1C"/>
                </a:solidFill>
              </a:rPr>
              <a:t>, в которой </a:t>
            </a:r>
            <a:r>
              <a:rPr lang="ru-RU" sz="11000" i="1" u="sng" dirty="0">
                <a:solidFill>
                  <a:srgbClr val="003E1C"/>
                </a:solidFill>
              </a:rPr>
              <a:t>голос</a:t>
            </a:r>
            <a:r>
              <a:rPr lang="ru-RU" sz="11000" i="1" dirty="0">
                <a:solidFill>
                  <a:srgbClr val="003E1C"/>
                </a:solidFill>
              </a:rPr>
              <a:t> главенствует или равноправен с </a:t>
            </a:r>
            <a:r>
              <a:rPr lang="ru-RU" sz="11000" i="1" u="sng" dirty="0">
                <a:solidFill>
                  <a:srgbClr val="003E1C"/>
                </a:solidFill>
              </a:rPr>
              <a:t>инструментами</a:t>
            </a:r>
            <a:r>
              <a:rPr lang="ru-RU" sz="11000" i="1" dirty="0">
                <a:solidFill>
                  <a:srgbClr val="003E1C"/>
                </a:solidFill>
              </a:rPr>
              <a:t>, с сопровождением или </a:t>
            </a:r>
            <a:endParaRPr lang="ru-RU" sz="11000" i="1" dirty="0" smtClean="0">
              <a:solidFill>
                <a:srgbClr val="003E1C"/>
              </a:solidFill>
            </a:endParaRPr>
          </a:p>
          <a:p>
            <a:pPr algn="ctr">
              <a:buNone/>
            </a:pPr>
            <a:r>
              <a:rPr lang="ru-RU" sz="11000" b="1" i="1" u="sng" dirty="0" err="1" smtClean="0">
                <a:solidFill>
                  <a:srgbClr val="800000"/>
                </a:solidFill>
              </a:rPr>
              <a:t>a</a:t>
            </a:r>
            <a:r>
              <a:rPr lang="ru-RU" sz="11000" b="1" i="1" u="sng" dirty="0" smtClean="0">
                <a:solidFill>
                  <a:srgbClr val="800000"/>
                </a:solidFill>
              </a:rPr>
              <a:t> </a:t>
            </a:r>
            <a:r>
              <a:rPr lang="ru-RU" sz="11000" b="1" i="1" u="sng" dirty="0" err="1">
                <a:solidFill>
                  <a:srgbClr val="800000"/>
                </a:solidFill>
              </a:rPr>
              <a:t>cappella</a:t>
            </a:r>
            <a:r>
              <a:rPr lang="ru-RU" sz="9800" b="1" i="1" u="sng" dirty="0">
                <a:solidFill>
                  <a:srgbClr val="800000"/>
                </a:solidFill>
              </a:rPr>
              <a:t>. </a:t>
            </a:r>
            <a:r>
              <a:rPr lang="ru-RU" sz="9800" b="1" i="1" dirty="0">
                <a:solidFill>
                  <a:srgbClr val="800000"/>
                </a:solidFill>
              </a:rPr>
              <a:t> </a:t>
            </a:r>
            <a:endParaRPr lang="ru-RU" sz="9800" b="1" dirty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sz="9800" dirty="0">
                <a:solidFill>
                  <a:srgbClr val="800000"/>
                </a:solidFill>
              </a:rPr>
              <a:t>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17CFD3"/>
                </a:solidFill>
              </a:rPr>
              <a:t>«Вокализ</a:t>
            </a:r>
            <a:r>
              <a:rPr lang="ru-RU" i="1" dirty="0" smtClean="0">
                <a:solidFill>
                  <a:srgbClr val="17CFD3"/>
                </a:solidFill>
              </a:rPr>
              <a:t>»    </a:t>
            </a:r>
            <a:r>
              <a:rPr lang="ru-RU" i="1" dirty="0" smtClean="0">
                <a:solidFill>
                  <a:srgbClr val="000099"/>
                </a:solidFill>
              </a:rPr>
              <a:t>Сергей  Рахманинов</a:t>
            </a:r>
            <a:br>
              <a:rPr lang="ru-RU" i="1" dirty="0" smtClean="0">
                <a:solidFill>
                  <a:srgbClr val="000099"/>
                </a:solidFill>
              </a:rPr>
            </a:br>
            <a:r>
              <a:rPr lang="ru-RU" i="1" dirty="0" smtClean="0">
                <a:solidFill>
                  <a:srgbClr val="000099"/>
                </a:solidFill>
              </a:rPr>
              <a:t>(1873-1943)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r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612541" cy="52226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507206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>
                <a:solidFill>
                  <a:srgbClr val="800000"/>
                </a:solidFill>
              </a:rPr>
              <a:t>Вокали́з</a:t>
            </a:r>
            <a:r>
              <a:rPr lang="ru-RU" sz="3600" dirty="0"/>
              <a:t> </a:t>
            </a:r>
            <a:endParaRPr lang="ru-RU" sz="3600" dirty="0" smtClean="0"/>
          </a:p>
          <a:p>
            <a:pPr marL="742950" indent="-742950" algn="ctr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sz="3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 tooltip="Латинский язык"/>
              </a:rPr>
              <a:t>лат.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la-Latn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vocalis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— звучащий, поющий) — </a:t>
            </a:r>
            <a:r>
              <a:rPr lang="ru-RU" sz="3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 tooltip="Пьеса"/>
              </a:rPr>
              <a:t>музыкальное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произведение для </a:t>
            </a:r>
            <a:r>
              <a:rPr lang="ru-RU" sz="3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5" tooltip="Голос"/>
              </a:rPr>
              <a:t>голоса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без слов.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"/>
            <a:ext cx="4497388" cy="785793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</a:rPr>
              <a:t>ВОКАЛИЗ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"/>
            <a:ext cx="4041775" cy="785794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800000"/>
                </a:solidFill>
              </a:rPr>
              <a:t>РОМАНС</a:t>
            </a:r>
            <a:endParaRPr lang="ru-RU" sz="5400" dirty="0">
              <a:solidFill>
                <a:srgbClr val="800000"/>
              </a:solidFill>
            </a:endParaRPr>
          </a:p>
        </p:txBody>
      </p:sp>
      <p:pic>
        <p:nvPicPr>
          <p:cNvPr id="9" name="Содержимое 8" descr="r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2570636" cy="3665536"/>
          </a:xfrm>
        </p:spPr>
      </p:pic>
      <p:pic>
        <p:nvPicPr>
          <p:cNvPr id="10" name="Содержимое 9" descr="bloom-appl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0" y="3931755"/>
            <a:ext cx="4041775" cy="2926245"/>
          </a:xfrm>
        </p:spPr>
      </p:pic>
      <p:pic>
        <p:nvPicPr>
          <p:cNvPr id="11" name="Рисунок 10" descr="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857232"/>
            <a:ext cx="4012688" cy="3143272"/>
          </a:xfrm>
          <a:prstGeom prst="rect">
            <a:avLst/>
          </a:prstGeom>
        </p:spPr>
      </p:pic>
      <p:pic>
        <p:nvPicPr>
          <p:cNvPr id="8" name="Рисунок 7" descr="52308511_5e7052521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54" y="3786190"/>
            <a:ext cx="4786346" cy="32756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-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02608" y="0"/>
            <a:ext cx="10749216" cy="6858000"/>
          </a:xfrm>
          <a:prstGeom prst="rect">
            <a:avLst/>
          </a:prstGeom>
        </p:spPr>
      </p:pic>
      <p:pic>
        <p:nvPicPr>
          <p:cNvPr id="3" name="02 - С. Рахманинов. Вокализ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oom-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4188" y="0"/>
            <a:ext cx="9472376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800000"/>
                </a:solidFill>
              </a:rPr>
              <a:t>РОМАНС</a:t>
            </a:r>
            <a:r>
              <a:rPr lang="ru-RU" i="1" dirty="0"/>
              <a:t> </a:t>
            </a:r>
            <a:r>
              <a:rPr lang="ru-RU" i="1" dirty="0">
                <a:solidFill>
                  <a:srgbClr val="660066"/>
                </a:solidFill>
              </a:rPr>
              <a:t>- это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4000" b="1" i="1" dirty="0">
                <a:solidFill>
                  <a:srgbClr val="660066"/>
                </a:solidFill>
              </a:rPr>
              <a:t>вокальное сочинение, написанное для голоса с инструментальным сопровождением, на небольшое стихотворение лирического содержания</a:t>
            </a:r>
            <a:r>
              <a:rPr lang="ru-RU" sz="4000" i="1" dirty="0">
                <a:solidFill>
                  <a:srgbClr val="660066"/>
                </a:solidFill>
              </a:rPr>
              <a:t>.</a:t>
            </a:r>
            <a:endParaRPr lang="ru-RU" sz="4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0" y="0"/>
            <a:ext cx="9525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ctober-f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2045" y="0"/>
            <a:ext cx="980809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en-der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821"/>
            <a:ext cx="9429784" cy="6946607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ka-vol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8645" y="0"/>
            <a:ext cx="1106129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</TotalTime>
  <Words>113</Words>
  <Application>Microsoft Office PowerPoint</Application>
  <PresentationFormat>Экран (4:3)</PresentationFormat>
  <Paragraphs>24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Апекс</vt:lpstr>
      <vt:lpstr>Поток</vt:lpstr>
      <vt:lpstr>Трек</vt:lpstr>
      <vt:lpstr>1_Трек</vt:lpstr>
      <vt:lpstr>      вокальнАя и инструментальная музыка. </vt:lpstr>
      <vt:lpstr>ВОКАЛЬНАЯ МУЗЫКА — это </vt:lpstr>
      <vt:lpstr>Слайд 3</vt:lpstr>
      <vt:lpstr>Слайд 4</vt:lpstr>
      <vt:lpstr>РОМАНС - это </vt:lpstr>
      <vt:lpstr>Слайд 6</vt:lpstr>
      <vt:lpstr>Слайд 7</vt:lpstr>
      <vt:lpstr>Слайд 8</vt:lpstr>
      <vt:lpstr>Слайд 9</vt:lpstr>
      <vt:lpstr>Слайд 10</vt:lpstr>
      <vt:lpstr>Слайд 11</vt:lpstr>
      <vt:lpstr>Феликс  Мендельсон (1809-1847)</vt:lpstr>
      <vt:lpstr>БАРКАРОЛА этим поэтичным, красивым словом называют музыкальный жанр, происхождение которого связано с песнями на воде (от итал. barkarola). </vt:lpstr>
      <vt:lpstr>Слайд 14</vt:lpstr>
      <vt:lpstr>Слайд 15</vt:lpstr>
      <vt:lpstr>Слайд 16</vt:lpstr>
      <vt:lpstr>Слайд 17</vt:lpstr>
      <vt:lpstr>Слайд 18</vt:lpstr>
      <vt:lpstr>БАРКАРОЛА -  род инструментального или вокального произведения мелодического характера в медленном темпе, связанное с изображением катания на лодке.</vt:lpstr>
      <vt:lpstr>«Вокализ»    Сергей  Рахманинов (1873-1943)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вокальной и инструментальной музыки. </dc:title>
  <dc:creator>Windows XP SP3</dc:creator>
  <cp:lastModifiedBy>admin</cp:lastModifiedBy>
  <cp:revision>43</cp:revision>
  <dcterms:created xsi:type="dcterms:W3CDTF">2010-10-17T15:57:45Z</dcterms:created>
  <dcterms:modified xsi:type="dcterms:W3CDTF">2012-10-07T08:12:05Z</dcterms:modified>
</cp:coreProperties>
</file>