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61" r:id="rId4"/>
    <p:sldId id="276" r:id="rId5"/>
    <p:sldId id="275" r:id="rId6"/>
    <p:sldId id="277" r:id="rId7"/>
    <p:sldId id="263" r:id="rId8"/>
    <p:sldId id="279" r:id="rId9"/>
    <p:sldId id="285" r:id="rId10"/>
    <p:sldId id="265" r:id="rId11"/>
    <p:sldId id="280" r:id="rId12"/>
    <p:sldId id="283" r:id="rId13"/>
    <p:sldId id="281" r:id="rId14"/>
    <p:sldId id="282" r:id="rId15"/>
    <p:sldId id="269" r:id="rId16"/>
    <p:sldId id="270" r:id="rId17"/>
    <p:sldId id="28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B610F-7454-4299-B5A4-3E073A34839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7CF2-7C40-45E9-A2FB-12EA5898B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7CF2-7C40-45E9-A2FB-12EA5898BC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8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10600" cy="1643074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Новые методы организации воспитательной работы в группе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28737"/>
            <a:ext cx="3714776" cy="3429024"/>
          </a:xfrm>
          <a:noFill/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знания ребёнка –его умственного развития, мышления, интересов, увлечений, способностей, задатков, наклонностей – нет воспитания.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В.А.Сухомлинский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5000636"/>
            <a:ext cx="4041775" cy="1143007"/>
          </a:xfrm>
          <a:noFill/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Мастер производственного обучения: Сухорукова Юлия Валентиновна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Юлия Валентиновна\Desktop\E7vIQCsEj5w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9" y="1500174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Внеурочная деятельность группы 1.1.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Нравственно – эстетическое воспитание.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Призентация</a:t>
            </a:r>
            <a:r>
              <a:rPr lang="ru-RU" dirty="0" smtClean="0">
                <a:solidFill>
                  <a:srgbClr val="FF0000"/>
                </a:solidFill>
              </a:rPr>
              <a:t> стола «Русской кухни».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Юлия Валентиновна\Desktop\IMG_0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3116"/>
            <a:ext cx="4143404" cy="3786214"/>
          </a:xfrm>
          <a:prstGeom prst="rect">
            <a:avLst/>
          </a:prstGeom>
          <a:noFill/>
        </p:spPr>
      </p:pic>
      <p:pic>
        <p:nvPicPr>
          <p:cNvPr id="4101" name="Picture 5" descr="C:\Users\Юлия Валентиновна\Desktop\фото 1.1\IMG_0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3116"/>
            <a:ext cx="3857652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Новогодний калейдоскоп.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Юлия Валентиновна\Desktop\DSC090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429024" cy="3357586"/>
          </a:xfrm>
          <a:prstGeom prst="rect">
            <a:avLst/>
          </a:prstGeom>
          <a:noFill/>
        </p:spPr>
      </p:pic>
      <p:pic>
        <p:nvPicPr>
          <p:cNvPr id="4" name="Picture 3" descr="C:\Users\Юлия Валентиновна\Desktop\DSC091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142984"/>
            <a:ext cx="3278182" cy="3976694"/>
          </a:xfrm>
          <a:prstGeom prst="rect">
            <a:avLst/>
          </a:prstGeom>
          <a:noFill/>
        </p:spPr>
      </p:pic>
      <p:pic>
        <p:nvPicPr>
          <p:cNvPr id="5" name="Picture 4" descr="C:\Users\Юлия Валентиновна\Desktop\DSC09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857472"/>
            <a:ext cx="292895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Масленица.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Юлия Валентиновна\Desktop\Documents\масленица 2014\DSC00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3643338" cy="4500594"/>
          </a:xfrm>
          <a:prstGeom prst="rect">
            <a:avLst/>
          </a:prstGeom>
          <a:noFill/>
        </p:spPr>
      </p:pic>
      <p:pic>
        <p:nvPicPr>
          <p:cNvPr id="4099" name="Picture 3" descr="C:\Users\Юлия Валентиновна\Desktop\Documents\масленица 2014\DSC004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3778248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Профориентация: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МЦФПВ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Юлия Валентиновна\Desktop\DSC02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357298"/>
            <a:ext cx="6715172" cy="5426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 местам боевой славы Виктора </a:t>
            </a:r>
            <a:r>
              <a:rPr lang="ru-RU" dirty="0" err="1" smtClean="0">
                <a:solidFill>
                  <a:srgbClr val="FF0000"/>
                </a:solidFill>
              </a:rPr>
              <a:t>Таллалихина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Юлия Валентиновна\Desktop\DSC08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736"/>
            <a:ext cx="7215238" cy="4976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 Валентиновна\Desktop\DSC083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071810"/>
            <a:ext cx="4143404" cy="3786190"/>
          </a:xfrm>
          <a:prstGeom prst="rect">
            <a:avLst/>
          </a:prstGeom>
          <a:noFill/>
        </p:spPr>
      </p:pic>
      <p:pic>
        <p:nvPicPr>
          <p:cNvPr id="8195" name="Picture 3" descr="C:\Users\Юлия Валентиновна\Desktop\DSC08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0" y="381000"/>
            <a:ext cx="2992430" cy="3262314"/>
          </a:xfrm>
          <a:prstGeom prst="rect">
            <a:avLst/>
          </a:prstGeom>
          <a:noFill/>
        </p:spPr>
      </p:pic>
      <p:pic>
        <p:nvPicPr>
          <p:cNvPr id="8196" name="Picture 4" descr="C:\Users\Юлия Валентиновна\Desktop\DSC083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81000"/>
            <a:ext cx="4992694" cy="3262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 Валентиновна\Desktop\DSC08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929090" cy="3333752"/>
          </a:xfrm>
          <a:prstGeom prst="rect">
            <a:avLst/>
          </a:prstGeom>
          <a:noFill/>
        </p:spPr>
      </p:pic>
      <p:pic>
        <p:nvPicPr>
          <p:cNvPr id="9219" name="Picture 3" descr="C:\Users\Юлия Валентиновна\Desktop\DSC082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71744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4356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Результативность.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 группе 100% посещение производственной практики.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Группа имеет свой сайт на котором студенты делятся своими мыслями, выкладывают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задания,фотографии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общаются.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 моё отсутствие в группе продолжается работа, так как её организацией занимается актив группы.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 группе отсутствует эгоизм, тщеславие, ксенофобия и экстремизм. Появилось стремление помогать своим товарищам.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3116"/>
            <a:ext cx="8686800" cy="2214578"/>
          </a:xfrm>
          <a:effectLst>
            <a:reflection blurRad="6350" stA="52000" endA="300" endPos="35000" dir="5400000" sy="-100000" algn="bl" rotWithShape="0"/>
          </a:effectLst>
          <a:scene3d>
            <a:camera prst="isometricOffAxis2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264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 воспитания.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3857652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Демократическое:</a:t>
            </a:r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Поощрение самостоятельности и инициативы студента.</a:t>
            </a:r>
          </a:p>
          <a:p>
            <a:pPr marL="342900" indent="-342900"/>
            <a:r>
              <a:rPr lang="ru-RU" dirty="0" smtClean="0"/>
              <a:t>2. Выражение любви и доброжелательности к студентам.</a:t>
            </a:r>
          </a:p>
          <a:p>
            <a:pPr marL="342900" indent="-342900"/>
            <a:r>
              <a:rPr lang="ru-RU" dirty="0" smtClean="0"/>
              <a:t>3 Принятие участие в обсуждении  и решение семейных и личных проблем.</a:t>
            </a:r>
          </a:p>
          <a:p>
            <a:pPr marL="342900" indent="-342900"/>
            <a:r>
              <a:rPr lang="ru-RU" dirty="0" smtClean="0"/>
              <a:t>4. Требование осмысленного поведения от  студента, проявление  твердости и последовательности в соблюдении дисциплины.</a:t>
            </a:r>
          </a:p>
          <a:p>
            <a:pPr marL="342900" indent="-342900"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857364"/>
            <a:ext cx="4071966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свободное воспитание: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1.Уважение прав студента.</a:t>
            </a:r>
          </a:p>
          <a:p>
            <a:pPr algn="ctr"/>
            <a:r>
              <a:rPr lang="ru-RU" dirty="0" smtClean="0"/>
              <a:t>2. Обучение без категоричных требований.  Преобладание трудовой деятельности</a:t>
            </a:r>
          </a:p>
          <a:p>
            <a:pPr algn="ctr"/>
            <a:r>
              <a:rPr lang="ru-RU" dirty="0" smtClean="0"/>
              <a:t>3.Поощрение студента  к "</a:t>
            </a:r>
            <a:r>
              <a:rPr lang="ru-RU" dirty="0" err="1" smtClean="0"/>
              <a:t>любознанию</a:t>
            </a:r>
            <a:r>
              <a:rPr lang="ru-RU" dirty="0" smtClean="0"/>
              <a:t>". </a:t>
            </a:r>
          </a:p>
          <a:p>
            <a:pPr algn="ctr"/>
            <a:r>
              <a:rPr lang="ru-RU" dirty="0" smtClean="0"/>
              <a:t>4. Накопление впечатлений, наблюдений, постановки жизненных задач. </a:t>
            </a:r>
          </a:p>
          <a:p>
            <a:pPr algn="ctr"/>
            <a:r>
              <a:rPr lang="ru-RU" dirty="0" smtClean="0"/>
              <a:t>5. Применение поощрения и стимулирования. </a:t>
            </a:r>
          </a:p>
          <a:p>
            <a:pPr algn="ctr"/>
            <a:r>
              <a:rPr lang="ru-RU" dirty="0" smtClean="0"/>
              <a:t>6 Отвержение и пресечение тщеславия, зависти, соперничества, конкуренции. 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928926" y="171448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964909" y="1750207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57166"/>
            <a:ext cx="528641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Направление воспитательной работы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500174"/>
            <a:ext cx="3714776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Трудовое.</a:t>
            </a:r>
          </a:p>
          <a:p>
            <a:pPr algn="ctr"/>
            <a:r>
              <a:rPr lang="ru-RU" dirty="0" smtClean="0"/>
              <a:t>Цель: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Воспитания высокосознательного и всесторонне развитого студента ответственного за результаты своего труда.</a:t>
            </a:r>
          </a:p>
          <a:p>
            <a:pPr marL="342900" indent="-342900"/>
            <a:r>
              <a:rPr lang="ru-RU" dirty="0" smtClean="0"/>
              <a:t>2.Воспитание способности воспринимать интересы коллектива как личные.</a:t>
            </a:r>
          </a:p>
          <a:p>
            <a:pPr marL="342900" indent="-342900"/>
            <a:r>
              <a:rPr lang="ru-RU" dirty="0" smtClean="0"/>
              <a:t>3. Развитие добросовесовесности и творчества.</a:t>
            </a:r>
          </a:p>
          <a:p>
            <a:pPr marL="342900" indent="-342900"/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1571612"/>
            <a:ext cx="4286280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Нравственно – эстетическое.</a:t>
            </a:r>
          </a:p>
          <a:p>
            <a:pPr algn="ctr"/>
            <a:r>
              <a:rPr lang="ru-RU" dirty="0" smtClean="0"/>
              <a:t>Цель: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1.Воспитание нравственных качеств студента.</a:t>
            </a:r>
          </a:p>
          <a:p>
            <a:r>
              <a:rPr lang="ru-RU" dirty="0" smtClean="0"/>
              <a:t>2. Познавательная.</a:t>
            </a:r>
          </a:p>
          <a:p>
            <a:r>
              <a:rPr lang="ru-RU" dirty="0" smtClean="0"/>
              <a:t>3. Показать эстетику труда, поведения и быта в совершенном обществе.</a:t>
            </a:r>
          </a:p>
          <a:p>
            <a:r>
              <a:rPr lang="ru-RU" dirty="0" smtClean="0"/>
              <a:t>4. Активизировать чувства, воображение, творческие силы студента.</a:t>
            </a:r>
          </a:p>
          <a:p>
            <a:r>
              <a:rPr lang="ru-RU" dirty="0" smtClean="0"/>
              <a:t>5.Расширение духовных потребностей.</a:t>
            </a:r>
          </a:p>
          <a:p>
            <a:r>
              <a:rPr lang="ru-RU" dirty="0" smtClean="0"/>
              <a:t>6. Воспитание  эстетического отношения к окружающему.</a:t>
            </a:r>
          </a:p>
          <a:p>
            <a:r>
              <a:rPr lang="ru-RU" dirty="0" smtClean="0"/>
              <a:t>7.Искоренение  самомнения, тщеславия, эгоизма.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393141" y="1393017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572132" y="135729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Трудовая форма воспитания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Лабораторная работа.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Юлия Валентиновна\Desktop\DSC0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7572428" cy="5191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Расширенное ознакомление с профессией.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2.Повышение познавательной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3.Развитие творчества, инициативы, активности.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Освоение студентами дополнительных компетенций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Расширение кругозора.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 Валентиновна\Desktop\документы классного руководитель\фото 1.1\6HBqEBFPh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Производственная практика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Научиться работать в коллективе.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2.Преобрести и усовершенствовать свои  умения и навыки.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Ознакомление с новыми технологиями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4" descr="C:\Users\Юлия Валентиновна\Desktop\документы классного руководитель\1.1\OJlzgZqnJc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 Валентиновна\Desktop\42JtvsW7sW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3571900" cy="4143380"/>
          </a:xfrm>
          <a:prstGeom prst="rect">
            <a:avLst/>
          </a:prstGeom>
          <a:noFill/>
        </p:spPr>
      </p:pic>
      <p:pic>
        <p:nvPicPr>
          <p:cNvPr id="2051" name="Picture 3" descr="C:\Users\Юлия Валентиновна\Desktop\документы классного руководитель\1.1\DVrXhXlz0V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0"/>
            <a:ext cx="3643338" cy="4143380"/>
          </a:xfrm>
          <a:prstGeom prst="rect">
            <a:avLst/>
          </a:prstGeom>
          <a:noFill/>
        </p:spPr>
      </p:pic>
      <p:pic>
        <p:nvPicPr>
          <p:cNvPr id="6" name="Picture 2" descr="C:\Users\Юлия Валентиновна\Desktop\документы классного руководитель\1.1\vaNWG_UIoa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143248"/>
            <a:ext cx="2714644" cy="3714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Стажировочная</a:t>
            </a:r>
            <a:r>
              <a:rPr lang="ru-RU" dirty="0" smtClean="0">
                <a:solidFill>
                  <a:srgbClr val="FF0000"/>
                </a:solidFill>
              </a:rPr>
              <a:t> практика в </a:t>
            </a:r>
            <a:r>
              <a:rPr lang="ru-RU" dirty="0" err="1" smtClean="0">
                <a:solidFill>
                  <a:srgbClr val="FF0000"/>
                </a:solidFill>
              </a:rPr>
              <a:t>испании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Познавательная.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А) Ознакомление с культурой страны.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Б) Расширенное ознакомление с профессией.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в). Ознакомление с новыми технологиями.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Г) .Развитие творчества, инициативы, активности.</a:t>
            </a:r>
          </a:p>
          <a:p>
            <a:endParaRPr lang="ru-RU" dirty="0"/>
          </a:p>
        </p:txBody>
      </p:sp>
      <p:pic>
        <p:nvPicPr>
          <p:cNvPr id="3074" name="Picture 2" descr="C:\Users\Юлия Валентиновна\Desktop\документы классного руководитель\Испания\DSC00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357298"/>
            <a:ext cx="4343400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Стажировочная</a:t>
            </a:r>
            <a:r>
              <a:rPr lang="ru-RU" dirty="0" smtClean="0">
                <a:solidFill>
                  <a:srgbClr val="FF0000"/>
                </a:solidFill>
              </a:rPr>
              <a:t> практика в </a:t>
            </a:r>
            <a:r>
              <a:rPr lang="ru-RU" dirty="0" err="1" smtClean="0">
                <a:solidFill>
                  <a:srgbClr val="FF0000"/>
                </a:solidFill>
              </a:rPr>
              <a:t>испании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Цветок Кальмара.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Кальмары  очищаем, промываем, укладываем жесткой стороной вниз, делаем поперечные надрезы(не разрезаем до конца) и обжариваем на кунжутном масле. Репчатый лук нарезаем кубиком, добавляем рубленный чеснок, кунжутное масло, обжариваем, добавляем молотый корень имбиря, цедру лайма, соевый соус, гранатовый уксус и соединяем с обжаренным кальмаром. Отпускают с сиропом манго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курассау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 Валентиновна\Desktop\Испания 1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285860"/>
            <a:ext cx="4289425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</TotalTime>
  <Words>429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Новые методы организации воспитательной работы в группе</vt:lpstr>
      <vt:lpstr>Слайд 2</vt:lpstr>
      <vt:lpstr>Слайд 3</vt:lpstr>
      <vt:lpstr>Трудовая форма воспитания Лабораторная работа.</vt:lpstr>
      <vt:lpstr>Доу</vt:lpstr>
      <vt:lpstr>Производственная практика</vt:lpstr>
      <vt:lpstr>Слайд 7</vt:lpstr>
      <vt:lpstr>Стажировочная практика в испании</vt:lpstr>
      <vt:lpstr>Стажировочная практика в испании</vt:lpstr>
      <vt:lpstr>Внеурочная деятельность группы 1.1. Нравственно – эстетическое воспитание. Призентация стола «Русской кухни».</vt:lpstr>
      <vt:lpstr>Новогодний калейдоскоп.</vt:lpstr>
      <vt:lpstr>Масленица.</vt:lpstr>
      <vt:lpstr>Профориентация: МЦФПВ</vt:lpstr>
      <vt:lpstr>По местам боевой славы Виктора Таллалихина.</vt:lpstr>
      <vt:lpstr>Слайд 15</vt:lpstr>
      <vt:lpstr>Слайд 16</vt:lpstr>
      <vt:lpstr>                Результативность.  1. В группе 100% посещение производственной практики. 2. Группа имеет свой сайт на котором студенты делятся своими мыслями, выкладывают задания,фотографии, общаются. 3. В моё отсутствие в группе продолжается работа, так как её организацией занимается актив группы. 4. В группе отсутствует эгоизм, тщеславие, ксенофобия и экстремизм. Появилось стремление помогать своим товарищам. </vt:lpstr>
      <vt:lpstr>Спасибо за внимание!!!!!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методы организации воспитательной работы в группе</dc:title>
  <dc:creator>Юлия Валентиновна</dc:creator>
  <cp:lastModifiedBy>prepod</cp:lastModifiedBy>
  <cp:revision>71</cp:revision>
  <dcterms:created xsi:type="dcterms:W3CDTF">2014-05-08T05:08:23Z</dcterms:created>
  <dcterms:modified xsi:type="dcterms:W3CDTF">2014-10-28T08:27:06Z</dcterms:modified>
</cp:coreProperties>
</file>