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7" r:id="rId3"/>
    <p:sldId id="298" r:id="rId4"/>
    <p:sldId id="293" r:id="rId5"/>
    <p:sldId id="290" r:id="rId6"/>
    <p:sldId id="291" r:id="rId7"/>
    <p:sldId id="292" r:id="rId8"/>
    <p:sldId id="294" r:id="rId9"/>
    <p:sldId id="295" r:id="rId10"/>
    <p:sldId id="299" r:id="rId11"/>
    <p:sldId id="305" r:id="rId12"/>
    <p:sldId id="304" r:id="rId13"/>
    <p:sldId id="285" r:id="rId14"/>
    <p:sldId id="30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56A336-C68E-4517-9FC2-06DE09B55115}" type="datetimeFigureOut">
              <a:rPr lang="ru-RU" smtClean="0"/>
              <a:pPr/>
              <a:t>19.12.2014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5B1AF-01A9-4F57-8BC1-46A7668327E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2252004"/>
          </a:xfrm>
        </p:spPr>
        <p:txBody>
          <a:bodyPr>
            <a:normAutofit fontScale="90000"/>
          </a:bodyPr>
          <a:lstStyle/>
          <a:p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Выступление на педагогическом совете </a:t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/>
              <a:t>Адаптация учащихся 5 класса к условиям обучения на ступени основного общего образования».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– 19.12.14 г.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Учитель русского языка и литературы: Денисова Т.В.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фестиваль Константиновск.ру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476" r="2476"/>
          <a:stretch>
            <a:fillRect/>
          </a:stretch>
        </p:blipFill>
        <p:spPr bwMode="auto">
          <a:xfrm rot="420000">
            <a:off x="3844433" y="712031"/>
            <a:ext cx="4268988" cy="476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Для успешного обучения </a:t>
            </a:r>
            <a:r>
              <a:rPr lang="ru-RU" sz="3200" dirty="0" smtClean="0"/>
              <a:t>детей, для  поддержания интереса детей к предмету и к </a:t>
            </a:r>
            <a:r>
              <a:rPr lang="ru-RU" sz="3200" smtClean="0"/>
              <a:t>себе лично использую </a:t>
            </a:r>
            <a:r>
              <a:rPr lang="ru-RU" sz="3200" dirty="0" smtClean="0"/>
              <a:t>следующие педагогические приемы: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ПРОБЛЕМНАЯ СИТУАЦИЯ.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ЛОВИ ОШИБКУ!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ДЕЛОВАЯ ИГРА «Я – УЧИТЕЛЬ».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В ГРУППАХ.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pPr lvl="0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МИНИ-ПРОЕКТЫ: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«Толковый словарик»,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«Моя первая книжка»,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«Части речи»,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«Письмо Деду Морозу»,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«Пословица – поговорка» и др.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6870700" cy="7921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solidFill>
                  <a:schemeClr val="tx2"/>
                </a:solidFill>
              </a:rPr>
              <a:t>Рисованные правила</a:t>
            </a:r>
          </a:p>
        </p:txBody>
      </p:sp>
      <p:pic>
        <p:nvPicPr>
          <p:cNvPr id="19460" name="Picture 4" descr="русский язык 0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484313"/>
            <a:ext cx="6904038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русский язык 0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484313"/>
            <a:ext cx="6697663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русский язык 03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1412875"/>
            <a:ext cx="7907338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4" presetClass="exit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4" presetClass="exit" presetSubtype="16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6500"/>
                            </p:stCondLst>
                            <p:childTnLst>
                              <p:par>
                                <p:cTn id="27" presetID="9" presetClass="exit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20713"/>
            <a:ext cx="6870700" cy="7921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>
                <a:solidFill>
                  <a:schemeClr val="tx2"/>
                </a:solidFill>
              </a:rPr>
              <a:t>Рифмованные правила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250825" y="1700213"/>
            <a:ext cx="5761038" cy="34575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800" dirty="0"/>
              <a:t>Дружит лишь с одною Н</a:t>
            </a:r>
          </a:p>
          <a:p>
            <a:r>
              <a:rPr lang="ru-RU" sz="2800" dirty="0"/>
              <a:t>Суффикс –АН- (-ЯН-).</a:t>
            </a:r>
          </a:p>
          <a:p>
            <a:r>
              <a:rPr lang="ru-RU" sz="2800" dirty="0"/>
              <a:t>Но запомни ты одно:</a:t>
            </a:r>
          </a:p>
          <a:p>
            <a:r>
              <a:rPr lang="ru-RU" sz="2800" dirty="0"/>
              <a:t>Исключение – ОКНО:</a:t>
            </a:r>
          </a:p>
          <a:p>
            <a:r>
              <a:rPr lang="ru-RU" sz="2800" dirty="0"/>
              <a:t>Рама – </a:t>
            </a:r>
            <a:r>
              <a:rPr lang="ru-RU" sz="2800" dirty="0" err="1"/>
              <a:t>дерев</a:t>
            </a:r>
            <a:r>
              <a:rPr lang="ru-RU" sz="2800" dirty="0" err="1">
                <a:solidFill>
                  <a:schemeClr val="tx2"/>
                </a:solidFill>
              </a:rPr>
              <a:t>ЯНН</a:t>
            </a:r>
            <a:r>
              <a:rPr lang="ru-RU" sz="2800" dirty="0" err="1"/>
              <a:t>ая</a:t>
            </a:r>
            <a:r>
              <a:rPr lang="ru-RU" sz="2800" dirty="0"/>
              <a:t>,</a:t>
            </a:r>
          </a:p>
          <a:p>
            <a:r>
              <a:rPr lang="ru-RU" sz="2800" dirty="0"/>
              <a:t>Ручка – </a:t>
            </a:r>
            <a:r>
              <a:rPr lang="ru-RU" sz="2800" dirty="0" err="1"/>
              <a:t>олов</a:t>
            </a:r>
            <a:r>
              <a:rPr lang="ru-RU" sz="2800" dirty="0" err="1">
                <a:solidFill>
                  <a:schemeClr val="tx2"/>
                </a:solidFill>
              </a:rPr>
              <a:t>ЯНН</a:t>
            </a:r>
            <a:r>
              <a:rPr lang="ru-RU" sz="2800" dirty="0" err="1"/>
              <a:t>ая</a:t>
            </a:r>
            <a:r>
              <a:rPr lang="ru-RU" sz="2800" dirty="0"/>
              <a:t>,</a:t>
            </a:r>
          </a:p>
          <a:p>
            <a:r>
              <a:rPr lang="ru-RU" sz="2800" dirty="0"/>
              <a:t>Ну, а поверхность – </a:t>
            </a:r>
            <a:r>
              <a:rPr lang="ru-RU" sz="2800" dirty="0" err="1"/>
              <a:t>стекл</a:t>
            </a:r>
            <a:r>
              <a:rPr lang="ru-RU" sz="2800" dirty="0" err="1">
                <a:solidFill>
                  <a:schemeClr val="tx2"/>
                </a:solidFill>
              </a:rPr>
              <a:t>ЯНН</a:t>
            </a:r>
            <a:r>
              <a:rPr lang="ru-RU" sz="2800" dirty="0" err="1"/>
              <a:t>ая</a:t>
            </a:r>
            <a:r>
              <a:rPr lang="ru-RU" sz="2800" dirty="0"/>
              <a:t>.</a:t>
            </a:r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1557338"/>
            <a:ext cx="27051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3924300" y="2924175"/>
            <a:ext cx="1511300" cy="865188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>
            <a:off x="3779838" y="2924175"/>
            <a:ext cx="2520950" cy="1370013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H="1">
            <a:off x="5651500" y="3644900"/>
            <a:ext cx="1511300" cy="865188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Самым важным явлением в школе, самым поучительным предметом, самым живым примером для ученика является сам учитель.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Дистервег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Спасибо</a:t>
            </a:r>
            <a:br>
              <a:rPr lang="ru-RU" sz="3200" dirty="0" smtClean="0"/>
            </a:br>
            <a:r>
              <a:rPr lang="ru-RU" sz="3200" dirty="0" smtClean="0"/>
              <a:t> за внимание !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Цитаты в картинках - Фото 183658 - TUT.ua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20628" r="20628"/>
          <a:stretch>
            <a:fillRect/>
          </a:stretch>
        </p:blipFill>
        <p:spPr bwMode="auto">
          <a:xfrm rot="420000">
            <a:off x="2784785" y="421053"/>
            <a:ext cx="6033656" cy="5711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Переход из начальной школы в основную связан с возрастанием нагрузки на психику ребенка. Психологические и психофизиологические исследования свидетельствуют, что в начале обучения в пятом классе школьники переживают период адаптации к новым условиям обучения, во многом сходный с тем, который был характерен для </a:t>
            </a:r>
            <a:r>
              <a:rPr lang="ru-RU" i="1" u="sng" dirty="0" smtClean="0"/>
              <a:t>начала обучения в первом классе .</a:t>
            </a:r>
            <a:endParaRPr lang="ru-RU" i="1" u="sng" dirty="0"/>
          </a:p>
        </p:txBody>
      </p:sp>
      <p:pic>
        <p:nvPicPr>
          <p:cNvPr id="4" name="Рисунок 3" descr="Программа по математике по подготовки детей к школе - Лучшая библиотека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29388" y="214291"/>
            <a:ext cx="2428892" cy="1714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себя я выделила следующие причины стресса у детей: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резкие изменения условий обучения; </a:t>
            </a:r>
          </a:p>
          <a:p>
            <a:r>
              <a:rPr lang="ru-RU" dirty="0" smtClean="0"/>
              <a:t> разнообразные и усложненные требования, предъявляемые пятиклассникам;</a:t>
            </a:r>
          </a:p>
          <a:p>
            <a:r>
              <a:rPr lang="ru-RU" dirty="0" smtClean="0"/>
              <a:t>одиночество по своей первой учительнице;</a:t>
            </a:r>
          </a:p>
          <a:p>
            <a:r>
              <a:rPr lang="ru-RU" dirty="0" smtClean="0"/>
              <a:t> увеличение количества учебных предметов;</a:t>
            </a:r>
          </a:p>
          <a:p>
            <a:r>
              <a:rPr lang="ru-RU" dirty="0" smtClean="0"/>
              <a:t> не успешность во взаимодействии с учителями или одноклассниками;</a:t>
            </a:r>
          </a:p>
          <a:p>
            <a:r>
              <a:rPr lang="ru-RU" dirty="0" smtClean="0"/>
              <a:t> резкое изменение родительского контроля и помощи; </a:t>
            </a:r>
          </a:p>
          <a:p>
            <a:r>
              <a:rPr lang="ru-RU" dirty="0" smtClean="0"/>
              <a:t> плохое речевое развитие, слабое внимание и память;</a:t>
            </a:r>
          </a:p>
          <a:p>
            <a:r>
              <a:rPr lang="ru-RU" dirty="0" smtClean="0"/>
              <a:t> неразвитая воля.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Из этого наметила  задачи развития пятиклассников в  период  адаптации: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формирование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учиться </a:t>
            </a:r>
            <a:r>
              <a:rPr lang="ru-RU" sz="2800" dirty="0" smtClean="0"/>
              <a:t>в средней школе;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развитие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 мотивации</a:t>
            </a:r>
            <a:r>
              <a:rPr lang="ru-RU" sz="2800" dirty="0" smtClean="0"/>
              <a:t>, интересов;</a:t>
            </a:r>
          </a:p>
          <a:p>
            <a:endParaRPr lang="ru-RU" sz="2800" dirty="0" smtClean="0"/>
          </a:p>
          <a:p>
            <a:r>
              <a:rPr lang="ru-RU" sz="2800" dirty="0" smtClean="0"/>
              <a:t>развитие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навыков сотрудничества </a:t>
            </a:r>
            <a:r>
              <a:rPr lang="ru-RU" sz="2800" dirty="0" smtClean="0"/>
              <a:t>со сверстниками, умения соревноваться с другими, правильно и разносторонне сравнивать свои результаты с успешностью других;</a:t>
            </a:r>
          </a:p>
          <a:p>
            <a:endParaRPr lang="ru-RU" sz="2800" dirty="0" smtClean="0"/>
          </a:p>
          <a:p>
            <a:r>
              <a:rPr lang="ru-RU" sz="2800" dirty="0" smtClean="0"/>
              <a:t>формирование </a:t>
            </a:r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умения добиваться успеха правильно </a:t>
            </a:r>
            <a:r>
              <a:rPr lang="ru-RU" sz="2800" dirty="0" smtClean="0"/>
              <a:t>и относиться к успехам и неудачам, развитие уверенности в себе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8581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i="1" dirty="0" smtClean="0"/>
              <a:t>В РЕЗУЛЬТАТЕ ИЗУЧЕНИЯ КУРСА</a:t>
            </a:r>
            <a:br>
              <a:rPr lang="ru-RU" sz="3100" b="1" i="1" dirty="0" smtClean="0"/>
            </a:br>
            <a:r>
              <a:rPr lang="ru-RU" sz="3100" b="1" i="1" dirty="0" smtClean="0"/>
              <a:t> </a:t>
            </a:r>
            <a:r>
              <a:rPr lang="ru-RU" sz="3100" b="1" i="1" u="sng" dirty="0" smtClean="0"/>
              <a:t>«РУССКИЙ ЯЗЫК» </a:t>
            </a:r>
            <a:r>
              <a:rPr lang="ru-RU" sz="3200" b="1" dirty="0" smtClean="0"/>
              <a:t> ВЫПУСКНИК НАЧАЛЬНОЙ ШКОЛЫ</a:t>
            </a:r>
            <a:r>
              <a:rPr lang="ru-RU" sz="3100" b="1" i="1" dirty="0" smtClean="0"/>
              <a:t> ДОЛЖЕН: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Называть: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1. Изученные части речи;</a:t>
            </a:r>
          </a:p>
          <a:p>
            <a:pPr lvl="0">
              <a:buNone/>
            </a:pPr>
            <a:endParaRPr lang="ru-RU" dirty="0" smtClean="0"/>
          </a:p>
          <a:p>
            <a:r>
              <a:rPr lang="ru-RU" b="1" i="1" dirty="0" smtClean="0"/>
              <a:t> Различать и сравнивать: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2. Буквы и звуки, гласные и согласные звуки, гласные ударные и безударные, согласные твердые и мягкие, согласные звонкие и глухие, согласные парные и непарные;</a:t>
            </a:r>
          </a:p>
          <a:p>
            <a:pPr lvl="0">
              <a:buNone/>
            </a:pPr>
            <a:r>
              <a:rPr lang="ru-RU" dirty="0" smtClean="0"/>
              <a:t>3. Предлог и приставку;</a:t>
            </a:r>
          </a:p>
          <a:p>
            <a:pPr lvl="0"/>
            <a:r>
              <a:rPr lang="ru-RU" dirty="0" smtClean="0"/>
              <a:t>Корень, приставку, суффикс, окончание;</a:t>
            </a:r>
          </a:p>
          <a:p>
            <a:pPr lvl="0">
              <a:buNone/>
            </a:pPr>
            <a:r>
              <a:rPr lang="ru-RU" dirty="0" smtClean="0"/>
              <a:t>4. Главные (подлежащее и сказуемое ) и второстепенные члены предложения; словосочетания (главное и зависимое слово); предложения с однородными членами;</a:t>
            </a:r>
          </a:p>
          <a:p>
            <a:r>
              <a:rPr lang="ru-RU" b="1" i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 человек - 37%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Адахамова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Жечев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Э, Иванченко В, Капустин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М, Миронов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Ничипорук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В, Петухова 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Шангареев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Р)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 чел – 37%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Адахамова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Жечев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Э, Иванченко В, Капустин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М, Миронов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Ничипорук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В, Петухова 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Шангареев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Р)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 чел – 30%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Адахамова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Жечев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Э, Иванченко В,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М, Миронов Д, Петухова 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Шангареев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Р)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 чел. – 23,3 %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Адахамова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Д, Иванченко В,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М, Петухова 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Шангареев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Р)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Приводить примеры: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Простого двусоставного предложения;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Кратко характеризовать: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Виды предложений по цели высказывания и интонации;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Решать практические учебные задачи: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Пользоваться словарями;</a:t>
            </a:r>
          </a:p>
          <a:p>
            <a:pPr lvl="0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Использовать алфавит при работе со словарем;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16 человек – 53,3%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Адахамова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Жечев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Э, Иванченко В, Капустин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М, Миронов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Ничипорук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В, Петухова 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Шангареев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Гулий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В, Мурыгина 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Мошковцева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Е, Поликарпова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Катанцева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А.)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13 чел – 43,3%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Адахамова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Жечев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Э, Иванченко В, Капустин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М, Миронов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Ничипорук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В, Петухова А,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Шангареев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Р, Мурыгина И,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Мошковцева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Е, ) 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6 чел – 20%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Жечев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Э, Иванченко В,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М,  Петухова А,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Учащиеся должны: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писать под диктовку разборчиво и аккуратно текст из 75-80 слов с изученными правилами правописания.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8.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 человек - 37%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Адахамова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Выллеров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Жечев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Э, Иванченко В, Капустин Д,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Лагунова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М, Миронов Д,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Ничипорук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В, Петухова 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Шангареев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Эннс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Р)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РЕЗУЛЬТАТЕ ИЗУЧЕНИЯ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ЛИТЕРАТУРНОГО ЧТЕНИЯ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УЧАЩИЕСЯ ДОЛЖНЫЗНАТЬ: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Название и основное содержание изученных литературных произведений;  имена,  отчества и  фамилии их авторов;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 Элементы книги: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(обложка, оглавление, титульный лист, иллюстрация, аннотация);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 называть, приводить примеры: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сказок народных и литературных;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стихов и рассказов из круга детского чтения;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18 чел - 60 %;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16 чел – 53,3%;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24 чел – 80%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уметь: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читать осознанно, правильно, целыми словами, выразительно читать наизусть программные стихотворения ;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определять тему и главную мысль произведения;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пересказывать и рассказывать произведение по плану, создавать небольшой устный текст на заданную тему.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18 чел - 60 %;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8 чел – 27 %;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16 чел – 53,3%;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867</TotalTime>
  <Words>804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Выступление на педагогическом совете  «Адаптация учащихся 5 класса к условиям обучения на ступени основного общего образования». – 19.12.14 г. </vt:lpstr>
      <vt:lpstr>Слайд 2</vt:lpstr>
      <vt:lpstr>Для себя я выделила следующие причины стресса у детей:</vt:lpstr>
      <vt:lpstr>Из этого наметила  задачи развития пятиклассников в  период  адаптации:</vt:lpstr>
      <vt:lpstr>       В РЕЗУЛЬТАТЕ ИЗУЧЕНИЯ КУРСА  «РУССКИЙ ЯЗЫК»  ВЫПУСКНИК НАЧАЛЬНОЙ ШКОЛЫ ДОЛЖЕН: </vt:lpstr>
      <vt:lpstr>Слайд 6</vt:lpstr>
      <vt:lpstr>Слайд 7</vt:lpstr>
      <vt:lpstr>В РЕЗУЛЬТАТЕ ИЗУЧЕНИЯ ЛИТЕРАТУРНОГО ЧТЕНИЯ УЧАЩИЕСЯ ДОЛЖНЫЗНАТЬ: </vt:lpstr>
      <vt:lpstr>Слайд 9</vt:lpstr>
      <vt:lpstr>Для успешного обучения детей, для  поддержания интереса детей к предмету и к себе лично использую следующие педагогические приемы:</vt:lpstr>
      <vt:lpstr>Рисованные правила</vt:lpstr>
      <vt:lpstr>Рифмованные правила</vt:lpstr>
      <vt:lpstr>Слайд 13</vt:lpstr>
      <vt:lpstr>Спасибо  за внимание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 открытки .</dc:title>
  <dc:creator>ангелиночка</dc:creator>
  <cp:lastModifiedBy>татьяна</cp:lastModifiedBy>
  <cp:revision>82</cp:revision>
  <dcterms:created xsi:type="dcterms:W3CDTF">2014-10-31T12:06:04Z</dcterms:created>
  <dcterms:modified xsi:type="dcterms:W3CDTF">2014-12-19T08:06:25Z</dcterms:modified>
</cp:coreProperties>
</file>