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AAC629-C7C3-4E38-A7E0-65846C02FEA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EA8F0B-503F-4E96-8119-8B6615D3CE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347864" y="188640"/>
            <a:ext cx="579613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Создание проблемных ситуаций на уроках 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информатики</a:t>
            </a:r>
          </a:p>
          <a:p>
            <a:endParaRPr lang="ru-RU" sz="4000" b="1" dirty="0"/>
          </a:p>
          <a:p>
            <a:endParaRPr lang="ru-RU" sz="4000" b="1" dirty="0" smtClean="0"/>
          </a:p>
          <a:p>
            <a:endParaRPr lang="ru-RU" sz="4000" b="1" dirty="0" smtClean="0"/>
          </a:p>
          <a:p>
            <a:endParaRPr lang="ru-RU" sz="4000" b="1" dirty="0"/>
          </a:p>
          <a:p>
            <a:pPr algn="r"/>
            <a:r>
              <a:rPr lang="ru-RU" sz="2800" b="1" dirty="0" smtClean="0"/>
              <a:t>Учитель информатики МОУ «Яснозоренская СОШ»</a:t>
            </a:r>
          </a:p>
          <a:p>
            <a:pPr algn="r"/>
            <a:r>
              <a:rPr lang="ru-RU" sz="3200" b="1" dirty="0" smtClean="0"/>
              <a:t>Пронькина Л.А.</a:t>
            </a:r>
            <a:endParaRPr lang="ru-RU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0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По степени </a:t>
            </a:r>
            <a:r>
              <a:rPr lang="ru-RU" sz="2800" b="1" dirty="0" err="1">
                <a:solidFill>
                  <a:srgbClr val="FF0000"/>
                </a:solidFill>
              </a:rPr>
              <a:t>проблемности</a:t>
            </a:r>
            <a:r>
              <a:rPr lang="ru-RU" sz="2800" b="1" dirty="0">
                <a:solidFill>
                  <a:srgbClr val="FF0000"/>
                </a:solidFill>
              </a:rPr>
              <a:t> различают три основных уровня проблемных ситуаций: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43841"/>
            <a:ext cx="81369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b="1" dirty="0"/>
              <a:t>проблемное изложение, при котором сам преподаватель ставит проблему и </a:t>
            </a:r>
            <a:r>
              <a:rPr lang="ru-RU" sz="2800" b="1" dirty="0" smtClean="0"/>
              <a:t>находит </a:t>
            </a:r>
            <a:r>
              <a:rPr lang="ru-RU" sz="2800" b="1" dirty="0"/>
              <a:t>ее решение;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dirty="0"/>
              <a:t>проблемная ситуация, при которой преподаватель ставит проблему, а поиск ее решения осуществляется совместно с учащимися;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dirty="0"/>
              <a:t>творческое обучение, предполагающее активное участие учащихся в формулировании проблемы и поиска ее решения. </a:t>
            </a:r>
            <a:endParaRPr lang="ru-RU" sz="2800" b="1" dirty="0" smtClean="0"/>
          </a:p>
          <a:p>
            <a:pPr marL="457200" indent="-457200"/>
            <a:r>
              <a:rPr lang="ru-RU" sz="2400" b="1" dirty="0"/>
              <a:t> </a:t>
            </a:r>
            <a:r>
              <a:rPr lang="ru-RU" sz="2400" b="1" dirty="0" smtClean="0"/>
              <a:t>     (</a:t>
            </a:r>
            <a:r>
              <a:rPr lang="ru-RU" sz="2400" b="1" i="1" dirty="0" smtClean="0"/>
              <a:t>Эта форма обучения наиболее целесообразна при организации и проведении учебно-исследовательских и научных работ. )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88641"/>
            <a:ext cx="66247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Методические приемы создания </a:t>
            </a:r>
            <a:r>
              <a:rPr lang="ru-RU" sz="3200" b="1" dirty="0"/>
              <a:t>проблемных </a:t>
            </a:r>
            <a:r>
              <a:rPr lang="ru-RU" sz="3200" b="1" dirty="0" smtClean="0"/>
              <a:t>ситуаций: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340768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200" b="1" dirty="0"/>
              <a:t>учитель подводит школьников к противоречию и предлагает им самим найти способ его разрешения;</a:t>
            </a:r>
          </a:p>
          <a:p>
            <a:pPr>
              <a:buBlip>
                <a:blip r:embed="rId2"/>
              </a:buBlip>
            </a:pPr>
            <a:r>
              <a:rPr lang="ru-RU" sz="2200" b="1" dirty="0"/>
              <a:t>сталкивает противоречия практической деятельности</a:t>
            </a:r>
            <a:r>
              <a:rPr lang="ru-RU" sz="2200" b="1" dirty="0" smtClean="0"/>
              <a:t>;</a:t>
            </a:r>
            <a:r>
              <a:rPr lang="ru-RU" sz="2200" b="1" dirty="0"/>
              <a:t> излагает различные точки зрения на один и тот же вопрос;</a:t>
            </a:r>
          </a:p>
          <a:p>
            <a:pPr>
              <a:buBlip>
                <a:blip r:embed="rId2"/>
              </a:buBlip>
            </a:pPr>
            <a:r>
              <a:rPr lang="ru-RU" sz="2200" b="1" dirty="0"/>
              <a:t>предлагает классу рассмотреть явление с различных позиций;</a:t>
            </a:r>
          </a:p>
          <a:p>
            <a:pPr>
              <a:buBlip>
                <a:blip r:embed="rId2"/>
              </a:buBlip>
            </a:pPr>
            <a:r>
              <a:rPr lang="ru-RU" sz="2200" b="1" dirty="0"/>
              <a:t>побуждает учащихся делать сравнения, обобщения, выводы из ситуаций, сопоставлять факты;</a:t>
            </a:r>
          </a:p>
          <a:p>
            <a:pPr>
              <a:buBlip>
                <a:blip r:embed="rId2"/>
              </a:buBlip>
            </a:pPr>
            <a:r>
              <a:rPr lang="ru-RU" sz="2200" b="1" dirty="0"/>
              <a:t>ставит конкретные вопросы на обобщение, обоснование, конкретизацию, логику рассуждения;</a:t>
            </a:r>
          </a:p>
          <a:p>
            <a:pPr>
              <a:buBlip>
                <a:blip r:embed="rId2"/>
              </a:buBlip>
            </a:pPr>
            <a:r>
              <a:rPr lang="ru-RU" sz="2200" b="1" dirty="0"/>
              <a:t>определяет проблемные теоретические и практические задания</a:t>
            </a:r>
            <a:r>
              <a:rPr lang="ru-RU" sz="2200" b="1" dirty="0" smtClean="0"/>
              <a:t>;</a:t>
            </a:r>
          </a:p>
          <a:p>
            <a:pPr>
              <a:buBlip>
                <a:blip r:embed="rId2"/>
              </a:buBlip>
            </a:pPr>
            <a:r>
              <a:rPr lang="ru-RU" sz="2200" b="1" dirty="0"/>
              <a:t>ставит проблемные задачи с недостаточными или избыточными исходными данными, с неопределенностью в постановке вопроса, с противоречивыми данными, с заведомо допущенными ошибками, с ограниченным временем решения</a:t>
            </a:r>
            <a:r>
              <a:rPr lang="ru-RU" sz="2200" b="1" dirty="0" smtClean="0"/>
              <a:t>.</a:t>
            </a:r>
            <a:endParaRPr lang="ru-RU" sz="2200" b="1" dirty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Общим условием успешности проблемного обучения является высокое профессиональное мастерство учителя, при котором он создает такую проблемную ситуацию и такой степени трудности, которая соответствует познавательным возможностям учащихся и организации познавательной активности каждого ученика.</a:t>
            </a:r>
          </a:p>
          <a:p>
            <a:r>
              <a:rPr lang="ru-RU" sz="2800" b="1" dirty="0"/>
              <a:t> Для достижения поставленной цели развития учащихся, вооружения их глубокими и прочными знаниями через проблемное  обучение учитель должен применять эту технологию целенаправленно и систематически.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Проблемное обучение – более трудная деятельность для учителя и учеников, чем работа с готовыми заданиями, материалами. Но если эта система, система проблемного обучения, выстроена, то она окупит себя многократно.</a:t>
            </a:r>
          </a:p>
          <a:p>
            <a:r>
              <a:rPr lang="ru-RU" sz="2800" b="1" dirty="0"/>
              <a:t> Учитель, применяя проблемное обучение, видит, как меняется учебная обстановка на уроке, как дети заинтересованно работают при поиске решения, начинают учиться рассуждать самостоятельно, </a:t>
            </a:r>
            <a:r>
              <a:rPr lang="ru-RU" sz="2800" b="1" dirty="0" err="1"/>
              <a:t>саморазвиваются</a:t>
            </a:r>
            <a:r>
              <a:rPr lang="ru-RU" sz="2800" b="1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78497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 </a:t>
            </a:r>
            <a:r>
              <a:rPr lang="ru-RU" sz="2800" b="1" dirty="0" smtClean="0"/>
              <a:t> </a:t>
            </a:r>
            <a:r>
              <a:rPr lang="ru-RU" sz="3200" b="1" dirty="0" smtClean="0"/>
              <a:t>Результаты </a:t>
            </a:r>
            <a:r>
              <a:rPr lang="ru-RU" sz="3200" b="1" dirty="0"/>
              <a:t>работы исследований психологов, где детей обучали разными </a:t>
            </a:r>
            <a:r>
              <a:rPr lang="ru-RU" sz="3200" b="1" dirty="0" smtClean="0"/>
              <a:t>методами.</a:t>
            </a:r>
          </a:p>
          <a:p>
            <a:pPr algn="ctr"/>
            <a:endParaRPr lang="ru-RU" sz="3200" b="1" dirty="0" smtClean="0"/>
          </a:p>
          <a:p>
            <a:r>
              <a:rPr lang="ru-RU" sz="2800" b="1" dirty="0"/>
              <a:t> </a:t>
            </a:r>
            <a:r>
              <a:rPr lang="ru-RU" sz="2800" b="1" dirty="0" smtClean="0"/>
              <a:t>       1. Метод с </a:t>
            </a:r>
            <a:r>
              <a:rPr lang="ru-RU" sz="2800" b="1" dirty="0"/>
              <a:t>готовыми материалами, </a:t>
            </a:r>
            <a:r>
              <a:rPr lang="ru-RU" sz="2800" b="1" dirty="0" smtClean="0"/>
              <a:t>заданиями;</a:t>
            </a:r>
          </a:p>
          <a:p>
            <a:r>
              <a:rPr lang="ru-RU" sz="2800" b="1" dirty="0"/>
              <a:t> </a:t>
            </a:r>
            <a:r>
              <a:rPr lang="ru-RU" sz="2800" b="1" dirty="0" smtClean="0"/>
              <a:t>        2.Метод проблемного обучения. </a:t>
            </a:r>
          </a:p>
          <a:p>
            <a:r>
              <a:rPr lang="ru-RU" sz="2800" b="1" dirty="0" smtClean="0"/>
              <a:t>     На </a:t>
            </a:r>
            <a:r>
              <a:rPr lang="ru-RU" sz="2800" b="1" dirty="0"/>
              <a:t>начальном этапе усвоение знаний, умений и </a:t>
            </a:r>
            <a:r>
              <a:rPr lang="ru-RU" sz="2800" b="1" dirty="0" smtClean="0"/>
              <a:t>   навыков </a:t>
            </a:r>
            <a:r>
              <a:rPr lang="ru-RU" sz="2800" b="1" dirty="0"/>
              <a:t>происходит быстрее, если даются готовые задания и готовые приемы работы с ними</a:t>
            </a:r>
            <a:r>
              <a:rPr lang="ru-RU" sz="2800" b="1" dirty="0" smtClean="0"/>
              <a:t>;</a:t>
            </a:r>
          </a:p>
          <a:p>
            <a:endParaRPr lang="ru-RU" sz="2800" b="1" dirty="0"/>
          </a:p>
          <a:p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005064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    На </a:t>
            </a:r>
            <a:r>
              <a:rPr lang="ru-RU" sz="2800" b="1" dirty="0"/>
              <a:t>последующих этапах, когда приходится решать новые задачи и от ученика требуется умение переноса знаний, умений и навыков, то преимущество переходит на ту сторону, где детей обучали с помощью технологии проблемного обучения.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39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Методические приемы создания проблемных ситуаций: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подвожу учащихся к противоречию и предлагаю им самим найти способ его разрешения;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излагаю различные точки зрения на один и тот же вопрос;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предлагаю классу рассмотреть задачу с различных позиций;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делаю сравнения, обобщения, выводы из ситуации, сопоставляю факты;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ставлю конкретные вопросы (на обобщение, обоснование, конкретизацию, логику рассуждения);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определяю проблемные теоретические и практические задания (например, исследовательские);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ставлю проблемные задачи (например, с недостаточными или избыточными исходными данными, с неопределенностью в постановке вопроса, с противоречивыми данными, с заведомо допущенными ошибками, с ограниченным временем решения, на преодоление “психологической инерции”).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8924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         </a:t>
            </a:r>
            <a:r>
              <a:rPr lang="ru-RU" sz="2800" b="1" dirty="0"/>
              <a:t>Учитель, его отношение к учебному процессу, его творчество и профессионализм, его желание раскрыть способности каждого ребенка – вот это всё и есть главный ресурс, без которого новые  требования   ФГОС  к организации учебно-воспитательного процесса в школе не могут существовать. </a:t>
            </a:r>
            <a:endParaRPr lang="ru-RU" sz="2800" b="1" dirty="0" smtClean="0"/>
          </a:p>
          <a:p>
            <a:r>
              <a:rPr lang="ru-RU" sz="2800" b="1" dirty="0" smtClean="0"/>
              <a:t>Структура  </a:t>
            </a:r>
            <a:r>
              <a:rPr lang="ru-RU" sz="2800" b="1" dirty="0"/>
              <a:t>современных   уроков, должна быть динамичной, с использованием набора разнообразных операций, объединенных в целесообразную деятельность. Очень важно, чтобы учитель поддерживал инициативу ученика в нужном направлении, и обеспечивал приоритет его деятельности по отношению к своей собственной.</a:t>
            </a:r>
          </a:p>
          <a:p>
            <a:endParaRPr lang="ru-RU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8640"/>
            <a:ext cx="6678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 настоящее время информатика один из немногих инновационных и востребованных предметов, делающих школу современной, приближенной к жизни и запросам общества.</a:t>
            </a:r>
          </a:p>
          <a:p>
            <a:r>
              <a:rPr lang="ru-RU" sz="2400" b="1" dirty="0"/>
              <a:t> Содержание обучения информатики не ограничивается на самом деле только информационными технологиями, а несет в себе большой потенциал, присущий данному предмету.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3717032"/>
            <a:ext cx="4248472" cy="29841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5400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Ни компьютер, ни информационные технологии сами по себе не способны сформировать у выпускников присущие им качества (этические, интеллектуальные и другие), они являются лишь вспомогательными средствами  решения мировоззренческих задач, а найти эти решения учащийся может лишь с помощью грамотного, творчески работающего учителя.</a:t>
            </a:r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36912"/>
            <a:ext cx="1795882" cy="18333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66247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 Задачей учителя на уроках информатики является формирование у учащихся информационной компетентности – одного из основных приоритетов в современном общем образовании, который носит </a:t>
            </a:r>
            <a:r>
              <a:rPr lang="ru-RU" sz="2400" b="1" dirty="0" err="1"/>
              <a:t>общеучебный</a:t>
            </a:r>
            <a:r>
              <a:rPr lang="ru-RU" sz="2400" b="1" dirty="0"/>
              <a:t> и </a:t>
            </a:r>
            <a:r>
              <a:rPr lang="ru-RU" sz="2400" b="1" dirty="0" err="1"/>
              <a:t>общеинтеллектуальный</a:t>
            </a:r>
            <a:r>
              <a:rPr lang="ru-RU" sz="2400" b="1" dirty="0"/>
              <a:t> характер. При использовании традиционной методики преподавания вся нагрузка ложится на учителя, нагрузка учащихся минимальна в плане учебной деятельности. Учитель при такой методике преподавания играет роль “Умельца”, то есть он передает предмет, который он знает, не давая возможность учащимся самим формировать навыки поисковой, исследовательской и других деятельностей на учебных занятиях. </a:t>
            </a:r>
          </a:p>
        </p:txBody>
      </p:sp>
      <p:pic>
        <p:nvPicPr>
          <p:cNvPr id="2051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708920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6858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Такой методики преподавания предмета как информатика и других предметов недостаточно для более качественного усвоения материала. Приходится искать какую – то новую методику преподавания, более новые методы, средства, более совершенную, чем традиционная методика преподавания, какую – либо из развивающих, личностно – ориентированных технологий обучения, технологий на основе активизации и интенсификации учебной деятельности учащихся. Одна из таких технологий обучения – это </a:t>
            </a:r>
            <a:r>
              <a:rPr lang="ru-RU" sz="3200" b="1" u="sng" dirty="0">
                <a:solidFill>
                  <a:srgbClr val="FF0000"/>
                </a:solidFill>
              </a:rPr>
              <a:t>проблемное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u="sng" dirty="0">
                <a:solidFill>
                  <a:srgbClr val="FF0000"/>
                </a:solidFill>
              </a:rPr>
              <a:t>обучение</a:t>
            </a:r>
            <a:r>
              <a:rPr lang="ru-RU" sz="3200" b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88204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 Проблемное обучение – система методов и средств, обеспечивающих возможности творческого участия учащихся в процессе усвоения новых знаний, формирование творческого мышления и познавательных интересов личности. Проблемное обучение возникло в истории педагогики как реакция на схоластические методы обучения, как ответ на систему методов, использующих в качестве основных тренировку и запоминание без понимания усваиваемого учебного материала. В истории педагогики Проблемное обучение имело различные названия – сократический метод обучения (по имени древнегреческого философа Сократа), эвристический метод обучения, исследовательское обучение и другие.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"/>
            <a:ext cx="74168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 Сегодня под проблемным обучением понимается такая организация учебных занятий, которая предполагает создание под руководством учителя проблемных ситуаций и активную самостоятельную деятельность учащихся по их разрешению, в результате чего и происходит творческое овладение профессиональными знаниями, навыками, умениями и развитие мыслительных способностей</a:t>
            </a:r>
            <a:r>
              <a:rPr lang="ru-RU" sz="2800" b="1" dirty="0" smtClean="0"/>
              <a:t>.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b="1" dirty="0" smtClean="0">
                <a:solidFill>
                  <a:srgbClr val="FF0000"/>
                </a:solidFill>
              </a:rPr>
              <a:t>Не </a:t>
            </a:r>
            <a:r>
              <a:rPr lang="ru-RU" sz="2800" b="1" dirty="0">
                <a:solidFill>
                  <a:srgbClr val="FF0000"/>
                </a:solidFill>
              </a:rPr>
              <a:t>так важно приобретенное знание, как развитие способности мышления.</a:t>
            </a:r>
          </a:p>
          <a:p>
            <a:endParaRPr lang="ru-RU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858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 Начальным моментом мыслительного процесса обычно является проблемная ситуация. Это познавательная задача, которая характеризуется противоречием между имеющимися знаниями, умениями, отношениями и предъявляемым требованием. Мыслить человек начинает, когда у него появляется потребность  что – то понять. Мышление обычно начинается с проблемы или вопроса, с удивления или недоразумения, с противоречия.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858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Сама проблема  идет впереди  знаний учащихся, она принуждает их искать и находить нужную информацию, получать знания из различных источников информации. Причем очень часто эти знания носят междисциплинарный характер.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5">
      <a:dk1>
        <a:sysClr val="windowText" lastClr="000000"/>
      </a:dk1>
      <a:lt1>
        <a:sysClr val="window" lastClr="FFFFFF"/>
      </a:lt1>
      <a:dk2>
        <a:srgbClr val="6F6702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</TotalTime>
  <Words>1102</Words>
  <Application>Microsoft Office PowerPoint</Application>
  <PresentationFormat>Экран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люда</dc:creator>
  <cp:lastModifiedBy>люда</cp:lastModifiedBy>
  <cp:revision>6</cp:revision>
  <dcterms:created xsi:type="dcterms:W3CDTF">2014-03-11T12:58:42Z</dcterms:created>
  <dcterms:modified xsi:type="dcterms:W3CDTF">2014-03-11T13:54:59Z</dcterms:modified>
</cp:coreProperties>
</file>