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4"/>
  </p:handoutMasterIdLst>
  <p:sldIdLst>
    <p:sldId id="256" r:id="rId2"/>
    <p:sldId id="257" r:id="rId3"/>
    <p:sldId id="258" r:id="rId4"/>
    <p:sldId id="267" r:id="rId5"/>
    <p:sldId id="260" r:id="rId6"/>
    <p:sldId id="259" r:id="rId7"/>
    <p:sldId id="262" r:id="rId8"/>
    <p:sldId id="261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AE3E4-8615-43D4-965F-D5B0C71C3748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26A5A6-20FE-4AEE-9CD4-9F0061F010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610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23E7955-A854-4D68-8E07-B7CAC6C7FEA6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1B99019-C88C-4DAF-83B7-F3BEE8866D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3E7955-A854-4D68-8E07-B7CAC6C7FEA6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B99019-C88C-4DAF-83B7-F3BEE8866D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23E7955-A854-4D68-8E07-B7CAC6C7FEA6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1B99019-C88C-4DAF-83B7-F3BEE8866D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3E7955-A854-4D68-8E07-B7CAC6C7FEA6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B99019-C88C-4DAF-83B7-F3BEE8866D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23E7955-A854-4D68-8E07-B7CAC6C7FEA6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1B99019-C88C-4DAF-83B7-F3BEE8866D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3E7955-A854-4D68-8E07-B7CAC6C7FEA6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B99019-C88C-4DAF-83B7-F3BEE8866D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3E7955-A854-4D68-8E07-B7CAC6C7FEA6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B99019-C88C-4DAF-83B7-F3BEE8866D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3E7955-A854-4D68-8E07-B7CAC6C7FEA6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B99019-C88C-4DAF-83B7-F3BEE8866D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23E7955-A854-4D68-8E07-B7CAC6C7FEA6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B99019-C88C-4DAF-83B7-F3BEE8866D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3E7955-A854-4D68-8E07-B7CAC6C7FEA6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B99019-C88C-4DAF-83B7-F3BEE8866D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3E7955-A854-4D68-8E07-B7CAC6C7FEA6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B99019-C88C-4DAF-83B7-F3BEE8866D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23E7955-A854-4D68-8E07-B7CAC6C7FEA6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1B99019-C88C-4DAF-83B7-F3BEE8866D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strips dir="rd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ubscribe.dnttm.ru/" TargetMode="External"/><Relationship Id="rId3" Type="http://schemas.openxmlformats.org/officeDocument/2006/relationships/hyperlink" Target="http://www.educom.ru/ru/documents/archive/www.researcher.ru" TargetMode="External"/><Relationship Id="rId7" Type="http://schemas.openxmlformats.org/officeDocument/2006/relationships/hyperlink" Target="http://www.konkurs.dnttm.ru/" TargetMode="External"/><Relationship Id="rId2" Type="http://schemas.openxmlformats.org/officeDocument/2006/relationships/hyperlink" Target="http://schools.keldysh.ru/labmro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issl.dnttm.ru/" TargetMode="External"/><Relationship Id="rId5" Type="http://schemas.openxmlformats.org/officeDocument/2006/relationships/hyperlink" Target="http://www.vernadsky.dnttm.ru/" TargetMode="External"/><Relationship Id="rId4" Type="http://schemas.openxmlformats.org/officeDocument/2006/relationships/hyperlink" Target="http://www.1553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2500330"/>
          </a:xfrm>
        </p:spPr>
        <p:txBody>
          <a:bodyPr>
            <a:normAutofit fontScale="90000"/>
          </a:bodyPr>
          <a:lstStyle/>
          <a:p>
            <a:r>
              <a:rPr lang="ru-RU" sz="3100" dirty="0"/>
              <a:t>Формирование исследовательской и проектной культуры школьников как </a:t>
            </a:r>
            <a:r>
              <a:rPr lang="ru-RU" sz="3100" dirty="0" smtClean="0"/>
              <a:t>средство </a:t>
            </a:r>
            <a:r>
              <a:rPr lang="ru-RU" sz="3100" dirty="0"/>
              <a:t>повышения качества знаний обучающихся.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8992" y="3886200"/>
            <a:ext cx="5500726" cy="17526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1800" dirty="0" smtClean="0"/>
              <a:t>Подготовила:</a:t>
            </a:r>
          </a:p>
          <a:p>
            <a:pPr algn="ctr"/>
            <a:r>
              <a:rPr lang="ru-RU" sz="1800" dirty="0" smtClean="0"/>
              <a:t>учитель английского языка</a:t>
            </a:r>
            <a:endParaRPr lang="en-US" sz="1800" dirty="0" smtClean="0"/>
          </a:p>
          <a:p>
            <a:pPr algn="ctr"/>
            <a:r>
              <a:rPr lang="ru-RU" sz="1800" dirty="0" smtClean="0"/>
              <a:t>МАОУ средней общеобразовательной школы с углубленным изучением отдельных предметов</a:t>
            </a:r>
          </a:p>
          <a:p>
            <a:pPr algn="ctr"/>
            <a:endParaRPr lang="ru-RU" sz="1800" dirty="0" smtClean="0"/>
          </a:p>
          <a:p>
            <a:pPr algn="ctr"/>
            <a:r>
              <a:rPr lang="ru-RU" sz="1800" dirty="0" smtClean="0"/>
              <a:t>Спиркина </a:t>
            </a:r>
            <a:r>
              <a:rPr lang="ru-RU" sz="1800" dirty="0" smtClean="0"/>
              <a:t>Ольга Валерьевна</a:t>
            </a:r>
            <a:endParaRPr lang="ru-RU" sz="1800" dirty="0"/>
          </a:p>
        </p:txBody>
      </p:sp>
      <p:pic>
        <p:nvPicPr>
          <p:cNvPr id="5" name="Picture 9" descr="Edctn19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928802"/>
            <a:ext cx="2857520" cy="4572032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85728"/>
            <a:ext cx="3520440" cy="5840435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Коммуникативные</a:t>
            </a:r>
            <a:r>
              <a:rPr lang="ru-RU" dirty="0">
                <a:solidFill>
                  <a:srgbClr val="002060"/>
                </a:solidFill>
              </a:rPr>
              <a:t>: 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Поисковые</a:t>
            </a:r>
            <a:r>
              <a:rPr lang="ru-RU" dirty="0">
                <a:solidFill>
                  <a:srgbClr val="002060"/>
                </a:solidFill>
              </a:rPr>
              <a:t>: 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Информационные</a:t>
            </a:r>
            <a:r>
              <a:rPr lang="ru-RU" dirty="0">
                <a:solidFill>
                  <a:srgbClr val="002060"/>
                </a:solidFill>
              </a:rPr>
              <a:t>: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71934" y="285728"/>
            <a:ext cx="3627314" cy="5840435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слушать и понимать других, выражать себя, находить компромисс, взаимодействовать внутри группы, находить консенсус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>
              <a:buNone/>
            </a:pP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находить информацию по каталогам, контекстный поиск, в гипертексте, в Интернет, формулирование ключевых слов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>
              <a:buNone/>
            </a:pP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структурирование информации, выделение главного, приём и передача информации, представление в различных формах, упорядоченное хранение и поиск;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357298"/>
          </a:xfrm>
        </p:spPr>
        <p:txBody>
          <a:bodyPr>
            <a:normAutofit fontScale="90000"/>
          </a:bodyPr>
          <a:lstStyle/>
          <a:p>
            <a:r>
              <a:rPr lang="ru-RU" sz="2700" b="1" dirty="0"/>
              <a:t>Оценивание успешности обучающегося в выполнении проекта или исследования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000108"/>
            <a:ext cx="7239000" cy="545562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3300" dirty="0">
                <a:solidFill>
                  <a:srgbClr val="002060"/>
                </a:solidFill>
              </a:rPr>
              <a:t>степень самостоятельности в выполнении различных этапов работы над проектом;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300" dirty="0">
                <a:solidFill>
                  <a:srgbClr val="002060"/>
                </a:solidFill>
              </a:rPr>
              <a:t>степень включённости в групповую работу и чёткость выполнения отведённой роли;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300" dirty="0">
                <a:solidFill>
                  <a:srgbClr val="002060"/>
                </a:solidFill>
              </a:rPr>
              <a:t>практическое использование предметных и общешкольных ЗУН;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300" dirty="0">
                <a:solidFill>
                  <a:srgbClr val="002060"/>
                </a:solidFill>
              </a:rPr>
              <a:t>количество новой информации использованной для выполнения проекта;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300" dirty="0">
                <a:solidFill>
                  <a:srgbClr val="002060"/>
                </a:solidFill>
              </a:rPr>
              <a:t>степень осмысления использованной информации;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300" dirty="0">
                <a:solidFill>
                  <a:srgbClr val="002060"/>
                </a:solidFill>
              </a:rPr>
              <a:t>уровень сложности и степень владения использованными методиками;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300" dirty="0">
                <a:solidFill>
                  <a:srgbClr val="002060"/>
                </a:solidFill>
              </a:rPr>
              <a:t>оригинальность идеи, способа решения проблемы;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300" dirty="0">
                <a:solidFill>
                  <a:srgbClr val="002060"/>
                </a:solidFill>
              </a:rPr>
              <a:t>осмысление проблемы проекта и формулирование цели проекта или исследования;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300" dirty="0">
                <a:solidFill>
                  <a:srgbClr val="002060"/>
                </a:solidFill>
              </a:rPr>
              <a:t>уровень организации и проведения презентации: устного сообщения, письменного отчёта, обеспечения объёктами наглядности;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300" dirty="0">
                <a:solidFill>
                  <a:srgbClr val="002060"/>
                </a:solidFill>
              </a:rPr>
              <a:t>владение рефлексией;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300" dirty="0">
                <a:solidFill>
                  <a:srgbClr val="002060"/>
                </a:solidFill>
              </a:rPr>
              <a:t>творческий подход в подготовке объектов наглядности презентации;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300" dirty="0">
                <a:solidFill>
                  <a:srgbClr val="002060"/>
                </a:solidFill>
              </a:rPr>
              <a:t>социальное и прикладное значение полученных результатов. 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14290"/>
            <a:ext cx="8715375" cy="6429375"/>
          </a:xfr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8600" b="1" dirty="0" smtClean="0"/>
              <a:t>  </a:t>
            </a:r>
            <a:r>
              <a:rPr lang="ru-RU" sz="8600" b="1" dirty="0" smtClean="0">
                <a:solidFill>
                  <a:srgbClr val="002060"/>
                </a:solidFill>
              </a:rPr>
              <a:t>Интернет-ресурсы </a:t>
            </a:r>
            <a:r>
              <a:rPr lang="ru-RU" sz="8600" b="1" dirty="0">
                <a:solidFill>
                  <a:srgbClr val="002060"/>
                </a:solidFill>
              </a:rPr>
              <a:t>по проблемам проектной </a:t>
            </a:r>
            <a:r>
              <a:rPr lang="ru-RU" sz="8600" b="1" dirty="0" smtClean="0">
                <a:solidFill>
                  <a:srgbClr val="002060"/>
                </a:solidFill>
              </a:rPr>
              <a:t>    и</a:t>
            </a:r>
            <a:r>
              <a:rPr lang="ru-RU" sz="8600" b="1" dirty="0">
                <a:solidFill>
                  <a:srgbClr val="002060"/>
                </a:solidFill>
              </a:rPr>
              <a:t> исследовательской </a:t>
            </a:r>
            <a:r>
              <a:rPr lang="ru-RU" sz="8600" b="1" dirty="0" smtClean="0">
                <a:solidFill>
                  <a:srgbClr val="002060"/>
                </a:solidFill>
              </a:rPr>
              <a:t>деятельности</a:t>
            </a:r>
          </a:p>
          <a:p>
            <a:endParaRPr lang="ru-RU" sz="4000" b="1" dirty="0" smtClean="0"/>
          </a:p>
          <a:p>
            <a:pPr>
              <a:buNone/>
            </a:pPr>
            <a:endParaRPr lang="ru-RU" sz="4500" dirty="0">
              <a:solidFill>
                <a:srgbClr val="002060"/>
              </a:solidFill>
            </a:endParaRPr>
          </a:p>
          <a:p>
            <a:r>
              <a:rPr lang="ru-RU" sz="7200" dirty="0">
                <a:solidFill>
                  <a:srgbClr val="002060"/>
                </a:solidFill>
                <a:hlinkClick r:id="rId2"/>
              </a:rPr>
              <a:t>http://schools.keldysh.ru/labmro</a:t>
            </a:r>
            <a:r>
              <a:rPr lang="ru-RU" sz="7200" dirty="0">
                <a:solidFill>
                  <a:srgbClr val="002060"/>
                </a:solidFill>
              </a:rPr>
              <a:t>  </a:t>
            </a:r>
            <a:r>
              <a:rPr lang="ru-RU" sz="6400" dirty="0">
                <a:solidFill>
                  <a:srgbClr val="002060"/>
                </a:solidFill>
              </a:rPr>
              <a:t> — Методический сайт лаборатории методики и информационной поддержки развития образования МИОО</a:t>
            </a:r>
          </a:p>
          <a:p>
            <a:r>
              <a:rPr lang="ru-RU" sz="7200" dirty="0" err="1">
                <a:solidFill>
                  <a:srgbClr val="002060"/>
                </a:solidFill>
                <a:hlinkClick r:id="rId3"/>
              </a:rPr>
              <a:t>www.researcher.ru</a:t>
            </a:r>
            <a:r>
              <a:rPr lang="ru-RU" sz="7200" dirty="0">
                <a:solidFill>
                  <a:srgbClr val="002060"/>
                </a:solidFill>
              </a:rPr>
              <a:t>  </a:t>
            </a:r>
            <a:r>
              <a:rPr lang="ru-RU" sz="6400" dirty="0">
                <a:solidFill>
                  <a:srgbClr val="002060"/>
                </a:solidFill>
              </a:rPr>
              <a:t> — Портал исследовательской деятельности учащихся при участии: Дома научно-технического творчества </a:t>
            </a:r>
            <a:r>
              <a:rPr lang="ru-RU" sz="6400" dirty="0" smtClean="0">
                <a:solidFill>
                  <a:srgbClr val="002060"/>
                </a:solidFill>
              </a:rPr>
              <a:t>молодежи.</a:t>
            </a:r>
            <a:endParaRPr lang="ru-RU" sz="6400" dirty="0">
              <a:solidFill>
                <a:srgbClr val="002060"/>
              </a:solidFill>
            </a:endParaRPr>
          </a:p>
          <a:p>
            <a:r>
              <a:rPr lang="ru-RU" sz="7200" dirty="0">
                <a:solidFill>
                  <a:srgbClr val="002060"/>
                </a:solidFill>
                <a:hlinkClick r:id="rId4"/>
              </a:rPr>
              <a:t>www.1553.ru</a:t>
            </a:r>
            <a:r>
              <a:rPr lang="ru-RU" sz="7200" dirty="0">
                <a:solidFill>
                  <a:srgbClr val="002060"/>
                </a:solidFill>
              </a:rPr>
              <a:t>  </a:t>
            </a:r>
            <a:r>
              <a:rPr lang="ru-RU" sz="6400" dirty="0">
                <a:solidFill>
                  <a:srgbClr val="002060"/>
                </a:solidFill>
              </a:rPr>
              <a:t> — сайт Лицея № 1553 «Лицей на Донской», публикуются материалы Городской экспериментальной площадки «Разработки модели организации Образовательного процесса на основе учебно-исследовательской деятельности учащихся</a:t>
            </a:r>
            <a:r>
              <a:rPr lang="ru-RU" sz="6400" dirty="0" smtClean="0">
                <a:solidFill>
                  <a:srgbClr val="002060"/>
                </a:solidFill>
              </a:rPr>
              <a:t>».</a:t>
            </a:r>
            <a:endParaRPr lang="ru-RU" sz="6400" dirty="0">
              <a:solidFill>
                <a:srgbClr val="002060"/>
              </a:solidFill>
            </a:endParaRPr>
          </a:p>
          <a:p>
            <a:r>
              <a:rPr lang="ru-RU" sz="7200" dirty="0" err="1">
                <a:solidFill>
                  <a:srgbClr val="002060"/>
                </a:solidFill>
                <a:hlinkClick r:id="rId5"/>
              </a:rPr>
              <a:t>www.vernadsky.dnttm.ru</a:t>
            </a:r>
            <a:r>
              <a:rPr lang="ru-RU" sz="7200" dirty="0">
                <a:solidFill>
                  <a:srgbClr val="002060"/>
                </a:solidFill>
              </a:rPr>
              <a:t>   </a:t>
            </a:r>
            <a:r>
              <a:rPr lang="ru-RU" sz="6400" dirty="0">
                <a:solidFill>
                  <a:srgbClr val="002060"/>
                </a:solidFill>
              </a:rPr>
              <a:t>— сайт Всероссийского Конкурса юношеских исследовательских работ им. В. И. Вернадского. Русская и английская версии. Публикуются нормативные документы по конкурсу, рекомендации по участию в нем, детские исследовательские работы. Организована система </a:t>
            </a:r>
            <a:r>
              <a:rPr lang="ru-RU" sz="6400" dirty="0" err="1">
                <a:solidFill>
                  <a:srgbClr val="002060"/>
                </a:solidFill>
              </a:rPr>
              <a:t>on-line</a:t>
            </a:r>
            <a:r>
              <a:rPr lang="ru-RU" sz="6400" dirty="0">
                <a:solidFill>
                  <a:srgbClr val="002060"/>
                </a:solidFill>
              </a:rPr>
              <a:t> регистрации рецензентов, каждый посетитель сайта может написать отзыв или рецензию на выбранную работу. </a:t>
            </a:r>
          </a:p>
          <a:p>
            <a:r>
              <a:rPr lang="ru-RU" sz="7200" dirty="0" err="1">
                <a:solidFill>
                  <a:srgbClr val="002060"/>
                </a:solidFill>
                <a:hlinkClick r:id="rId6"/>
              </a:rPr>
              <a:t>www.issl.dnttm.ru</a:t>
            </a:r>
            <a:r>
              <a:rPr lang="ru-RU" sz="7200" dirty="0">
                <a:solidFill>
                  <a:srgbClr val="002060"/>
                </a:solidFill>
              </a:rPr>
              <a:t>  </a:t>
            </a:r>
            <a:r>
              <a:rPr lang="ru-RU" sz="6400" dirty="0">
                <a:solidFill>
                  <a:srgbClr val="002060"/>
                </a:solidFill>
              </a:rPr>
              <a:t> — сайт журнала «Исследовательская работа школьника». Публикуются основные материалы проекта, избранные тексты, информация по подписке. </a:t>
            </a:r>
          </a:p>
          <a:p>
            <a:r>
              <a:rPr lang="ru-RU" sz="7200" dirty="0" err="1">
                <a:solidFill>
                  <a:srgbClr val="002060"/>
                </a:solidFill>
                <a:hlinkClick r:id="rId7"/>
              </a:rPr>
              <a:t>www.konkurs.dnttm.ru</a:t>
            </a:r>
            <a:r>
              <a:rPr lang="ru-RU" sz="7200" dirty="0">
                <a:solidFill>
                  <a:srgbClr val="002060"/>
                </a:solidFill>
              </a:rPr>
              <a:t>   </a:t>
            </a:r>
            <a:r>
              <a:rPr lang="ru-RU" sz="6400" dirty="0">
                <a:solidFill>
                  <a:srgbClr val="002060"/>
                </a:solidFill>
              </a:rPr>
              <a:t>— обзор исследовательских и научно-практических юношеских конференций, семинаров конкурсов и пр. Организовано </a:t>
            </a:r>
            <a:r>
              <a:rPr lang="ru-RU" sz="6400" dirty="0" err="1">
                <a:solidFill>
                  <a:srgbClr val="002060"/>
                </a:solidFill>
              </a:rPr>
              <a:t>on-line</a:t>
            </a:r>
            <a:r>
              <a:rPr lang="ru-RU" sz="6400" dirty="0">
                <a:solidFill>
                  <a:srgbClr val="002060"/>
                </a:solidFill>
              </a:rPr>
              <a:t> размещение нормативных документов по конкурсам от всех желающих. </a:t>
            </a:r>
          </a:p>
          <a:p>
            <a:r>
              <a:rPr lang="ru-RU" sz="7200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8"/>
              </a:rPr>
              <a:t>www.subscribe.dnttm.ru</a:t>
            </a:r>
            <a:r>
              <a:rPr lang="ru-RU" sz="72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7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 </a:t>
            </a:r>
            <a:r>
              <a:rPr lang="ru-RU" sz="6400" dirty="0">
                <a:solidFill>
                  <a:srgbClr val="002060"/>
                </a:solidFill>
              </a:rPr>
              <a:t>— рассылка новостей и информации по разнообразным проблемам и мероприятиям рамках работы системы исследовательской деятельности </a:t>
            </a:r>
            <a:r>
              <a:rPr lang="ru-RU" sz="6400" dirty="0" smtClean="0">
                <a:solidFill>
                  <a:srgbClr val="002060"/>
                </a:solidFill>
              </a:rPr>
              <a:t>учащихся.</a:t>
            </a:r>
            <a:endParaRPr lang="ru-RU" sz="6400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>Исследовательская   деятельность обучающихся</a:t>
            </a:r>
            <a:r>
              <a:rPr lang="ru-RU" sz="3100" dirty="0" smtClean="0"/>
              <a:t> 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сновные этапы, характерные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для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исследования: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постановка </a:t>
            </a:r>
            <a:r>
              <a:rPr lang="ru-RU" sz="2800" dirty="0">
                <a:solidFill>
                  <a:srgbClr val="002060"/>
                </a:solidFill>
              </a:rPr>
              <a:t>проблемы</a:t>
            </a:r>
            <a:r>
              <a:rPr lang="ru-RU" sz="2800" dirty="0" smtClean="0">
                <a:solidFill>
                  <a:srgbClr val="002060"/>
                </a:solidFill>
              </a:rPr>
              <a:t>,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изучение теории, </a:t>
            </a:r>
            <a:r>
              <a:rPr lang="ru-RU" sz="2800" dirty="0" smtClean="0">
                <a:solidFill>
                  <a:srgbClr val="002060"/>
                </a:solidFill>
              </a:rPr>
              <a:t>посвященной </a:t>
            </a:r>
            <a:r>
              <a:rPr lang="ru-RU" sz="2800" dirty="0">
                <a:solidFill>
                  <a:srgbClr val="002060"/>
                </a:solidFill>
              </a:rPr>
              <a:t>данной проблематике, </a:t>
            </a:r>
            <a:endParaRPr lang="ru-RU" sz="2800" dirty="0" smtClean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подбор </a:t>
            </a:r>
            <a:r>
              <a:rPr lang="ru-RU" sz="2800" dirty="0">
                <a:solidFill>
                  <a:srgbClr val="002060"/>
                </a:solidFill>
              </a:rPr>
              <a:t>методик исследования и практическое овладение ими, </a:t>
            </a:r>
            <a:endParaRPr lang="ru-RU" sz="2800" dirty="0" smtClean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сбор </a:t>
            </a:r>
            <a:r>
              <a:rPr lang="ru-RU" sz="2800" dirty="0">
                <a:solidFill>
                  <a:srgbClr val="002060"/>
                </a:solidFill>
              </a:rPr>
              <a:t>собственного материала, его анализ и обобщение, </a:t>
            </a:r>
            <a:endParaRPr lang="ru-RU" sz="2800" dirty="0" smtClean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научный </a:t>
            </a:r>
            <a:r>
              <a:rPr lang="ru-RU" sz="2800" dirty="0">
                <a:solidFill>
                  <a:srgbClr val="002060"/>
                </a:solidFill>
              </a:rPr>
              <a:t>комментарий, </a:t>
            </a:r>
            <a:endParaRPr lang="ru-RU" sz="2800" dirty="0" smtClean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собственные </a:t>
            </a:r>
            <a:r>
              <a:rPr lang="ru-RU" sz="2800" dirty="0">
                <a:solidFill>
                  <a:srgbClr val="002060"/>
                </a:solidFill>
              </a:rPr>
              <a:t>выводы. </a:t>
            </a:r>
          </a:p>
        </p:txBody>
      </p:sp>
      <p:pic>
        <p:nvPicPr>
          <p:cNvPr id="4" name="Picture 5" descr="MCj0343297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5000636"/>
            <a:ext cx="1857388" cy="1484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Проектная </a:t>
            </a:r>
            <a:r>
              <a:rPr lang="ru-RU" sz="2800" b="1" dirty="0" smtClean="0"/>
              <a:t> деятельность обучающихся.</a:t>
            </a:r>
            <a:r>
              <a:rPr lang="ru-RU" sz="2800" dirty="0"/>
              <a:t>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endParaRPr lang="ru-RU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Условиями для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проектной деятельности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являются: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выработка концепции,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определение </a:t>
            </a:r>
            <a:r>
              <a:rPr lang="ru-RU" dirty="0">
                <a:solidFill>
                  <a:srgbClr val="002060"/>
                </a:solidFill>
              </a:rPr>
              <a:t>целей и задач проекта, доступных и оптимальных ресурсов деятельности, 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создание </a:t>
            </a:r>
            <a:r>
              <a:rPr lang="ru-RU" dirty="0">
                <a:solidFill>
                  <a:srgbClr val="002060"/>
                </a:solidFill>
              </a:rPr>
              <a:t>плана, </a:t>
            </a:r>
            <a:r>
              <a:rPr lang="ru-RU" dirty="0" smtClean="0">
                <a:solidFill>
                  <a:srgbClr val="002060"/>
                </a:solidFill>
              </a:rPr>
              <a:t>программ,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организация </a:t>
            </a:r>
            <a:r>
              <a:rPr lang="ru-RU" dirty="0">
                <a:solidFill>
                  <a:srgbClr val="002060"/>
                </a:solidFill>
              </a:rPr>
              <a:t>деятельности по реализации </a:t>
            </a:r>
            <a:r>
              <a:rPr lang="ru-RU" dirty="0" smtClean="0">
                <a:solidFill>
                  <a:srgbClr val="002060"/>
                </a:solidFill>
              </a:rPr>
              <a:t>проекта, </a:t>
            </a:r>
          </a:p>
          <a:p>
            <a:r>
              <a:rPr lang="ru-RU" dirty="0">
                <a:solidFill>
                  <a:srgbClr val="002060"/>
                </a:solidFill>
              </a:rPr>
              <a:t> реализации проекта, включая его осмысление и рефлексию результатов деятельности.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Рисунок 6" descr="pupi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642918"/>
            <a:ext cx="2214578" cy="1500199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39000" cy="50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Типология  проектов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7239000" cy="600079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dirty="0" smtClean="0"/>
              <a:t> </a:t>
            </a:r>
            <a:endParaRPr lang="ru-RU" sz="2900" dirty="0" smtClean="0"/>
          </a:p>
          <a:p>
            <a:pPr lvl="0" algn="just"/>
            <a:r>
              <a:rPr lang="ru-RU" sz="2900" dirty="0" smtClean="0"/>
              <a:t>   </a:t>
            </a:r>
            <a:r>
              <a:rPr lang="ru-RU" sz="3600" dirty="0" smtClean="0">
                <a:solidFill>
                  <a:schemeClr val="accent3"/>
                </a:solidFill>
              </a:rPr>
              <a:t> исследовательские</a:t>
            </a:r>
          </a:p>
          <a:p>
            <a:pPr algn="just"/>
            <a:r>
              <a:rPr lang="ru-RU" sz="2900" dirty="0" smtClean="0"/>
              <a:t>  </a:t>
            </a:r>
            <a:r>
              <a:rPr lang="ru-RU" sz="3300" dirty="0" smtClean="0"/>
              <a:t>Требуют хорошо продуманной структуры, целей,  актуальности для всех участников, продуманных   методов, экспериментальных и опытных работ,  методов обработки  результатов.</a:t>
            </a:r>
          </a:p>
          <a:p>
            <a:pPr lvl="0" algn="just"/>
            <a:r>
              <a:rPr lang="ru-RU" sz="2900" dirty="0" smtClean="0"/>
              <a:t> </a:t>
            </a:r>
            <a:r>
              <a:rPr lang="ru-RU" sz="3600" dirty="0" smtClean="0">
                <a:solidFill>
                  <a:schemeClr val="accent3"/>
                </a:solidFill>
              </a:rPr>
              <a:t>   творческие</a:t>
            </a:r>
          </a:p>
          <a:p>
            <a:pPr algn="just"/>
            <a:r>
              <a:rPr lang="ru-RU" sz="2500" dirty="0" smtClean="0"/>
              <a:t>  </a:t>
            </a:r>
            <a:r>
              <a:rPr lang="ru-RU" sz="3300" dirty="0" smtClean="0"/>
              <a:t>Не имеют детально проработанной структуры, она развивается по ходу работы, планируется только  конечный результат (выпущенная газета, видеофильм ) </a:t>
            </a:r>
          </a:p>
          <a:p>
            <a:pPr lvl="0" algn="just"/>
            <a:r>
              <a:rPr lang="ru-RU" sz="3600" dirty="0" smtClean="0">
                <a:solidFill>
                  <a:schemeClr val="accent3"/>
                </a:solidFill>
              </a:rPr>
              <a:t>    игровые</a:t>
            </a:r>
          </a:p>
          <a:p>
            <a:pPr algn="just"/>
            <a:r>
              <a:rPr lang="ru-RU" sz="2900" dirty="0" smtClean="0"/>
              <a:t>  </a:t>
            </a:r>
            <a:r>
              <a:rPr lang="ru-RU" sz="3300" dirty="0" smtClean="0"/>
              <a:t>Структура только намечается и остается открытой  до окончания проекта. Участники принимают на себя  определенные роли, обусловленные содержанием проекта. Это могут быть  литературные персонажи или выдуманные  герои, имитирующие социальные и деловые отношения.</a:t>
            </a:r>
          </a:p>
          <a:p>
            <a:pPr lvl="0" algn="just"/>
            <a:r>
              <a:rPr lang="ru-RU" sz="2900" dirty="0" smtClean="0"/>
              <a:t>    </a:t>
            </a:r>
            <a:r>
              <a:rPr lang="ru-RU" sz="3600" dirty="0" smtClean="0">
                <a:solidFill>
                  <a:schemeClr val="accent3"/>
                </a:solidFill>
              </a:rPr>
              <a:t>информационные</a:t>
            </a:r>
          </a:p>
          <a:p>
            <a:pPr algn="just"/>
            <a:r>
              <a:rPr lang="ru-RU" sz="3800" dirty="0" smtClean="0"/>
              <a:t>  </a:t>
            </a:r>
            <a:r>
              <a:rPr lang="ru-RU" sz="3400" dirty="0" smtClean="0"/>
              <a:t>Направлен на сбор информации о каком- либо объекте.  Его структура: цель, методы получения  и обработки  информации, результат, презентация.   </a:t>
            </a:r>
          </a:p>
          <a:p>
            <a:pPr lvl="0" algn="just"/>
            <a:r>
              <a:rPr lang="ru-RU" sz="3600" dirty="0" smtClean="0">
                <a:solidFill>
                  <a:schemeClr val="accent3"/>
                </a:solidFill>
              </a:rPr>
              <a:t>    практико-ориентированные</a:t>
            </a:r>
          </a:p>
          <a:p>
            <a:pPr algn="just"/>
            <a:r>
              <a:rPr lang="ru-RU" sz="3400" dirty="0" smtClean="0"/>
              <a:t> Четко обозначенный результат, тщательно продуманная структура, четкое определение функций каждого  участника, координация этапов работы, презентация конечных  результатов, оценка работы.</a:t>
            </a:r>
            <a:endParaRPr lang="ru-RU" sz="34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39000" cy="1643074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700" dirty="0" smtClean="0"/>
              <a:t>Действия по формированию исследовательской культуры школьников . 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7239000" cy="466981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buNone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Приобщение школьников к началам </a:t>
            </a:r>
            <a:endParaRPr lang="ru-RU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исследовательской деятельности возможно  через:</a:t>
            </a:r>
          </a:p>
          <a:p>
            <a:pPr>
              <a:spcBef>
                <a:spcPts val="0"/>
              </a:spcBef>
              <a:buNone/>
            </a:pPr>
            <a:endParaRPr lang="ru-RU" sz="28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урок, </a:t>
            </a:r>
            <a:endParaRPr lang="ru-RU" sz="28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</a:rPr>
              <a:t>дополнительное </a:t>
            </a:r>
            <a:r>
              <a:rPr lang="ru-RU" sz="2800" dirty="0">
                <a:solidFill>
                  <a:srgbClr val="002060"/>
                </a:solidFill>
              </a:rPr>
              <a:t>образование, </a:t>
            </a:r>
            <a:endParaRPr lang="ru-RU" sz="28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</a:rPr>
              <a:t>защиту </a:t>
            </a:r>
            <a:r>
              <a:rPr lang="ru-RU" sz="2800" dirty="0">
                <a:solidFill>
                  <a:srgbClr val="002060"/>
                </a:solidFill>
              </a:rPr>
              <a:t>проектов и рефератов, </a:t>
            </a:r>
            <a:endParaRPr lang="ru-RU" sz="28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</a:rPr>
              <a:t>научно-образовательную </a:t>
            </a:r>
            <a:r>
              <a:rPr lang="ru-RU" sz="2800" dirty="0">
                <a:solidFill>
                  <a:srgbClr val="002060"/>
                </a:solidFill>
              </a:rPr>
              <a:t>и поисково-творческую деятельность </a:t>
            </a:r>
            <a:endParaRPr lang="ru-RU" sz="28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endParaRPr lang="ru-RU" sz="28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dirty="0"/>
              <a:t> при </a:t>
            </a:r>
            <a:r>
              <a:rPr lang="ru-RU" b="1" dirty="0"/>
              <a:t>систематическом применении </a:t>
            </a:r>
            <a:endParaRPr lang="ru-RU" b="1" dirty="0" smtClean="0"/>
          </a:p>
          <a:p>
            <a:pPr>
              <a:spcBef>
                <a:spcPts val="0"/>
              </a:spcBef>
              <a:buNone/>
            </a:pPr>
            <a:r>
              <a:rPr lang="ru-RU" b="1" dirty="0" smtClean="0"/>
              <a:t>исследовательского </a:t>
            </a:r>
            <a:r>
              <a:rPr lang="ru-RU" b="1" dirty="0"/>
              <a:t>подхода</a:t>
            </a:r>
            <a:r>
              <a:rPr lang="ru-RU" dirty="0"/>
              <a:t> в </a:t>
            </a:r>
            <a:r>
              <a:rPr lang="ru-RU" dirty="0" smtClean="0"/>
              <a:t>обучении</a:t>
            </a:r>
            <a:r>
              <a:rPr lang="ru-RU" dirty="0"/>
              <a:t>;</a:t>
            </a:r>
            <a:endParaRPr lang="ru-RU" dirty="0" smtClean="0"/>
          </a:p>
          <a:p>
            <a:pPr>
              <a:spcBef>
                <a:spcPts val="0"/>
              </a:spcBef>
              <a:buNone/>
            </a:pPr>
            <a:r>
              <a:rPr lang="ru-RU" b="1" dirty="0"/>
              <a:t>с учетом возрастных </a:t>
            </a:r>
            <a:r>
              <a:rPr lang="ru-RU" b="1" dirty="0" smtClean="0"/>
              <a:t>особенностей </a:t>
            </a:r>
            <a:r>
              <a:rPr lang="ru-RU" dirty="0" smtClean="0"/>
              <a:t>школьника.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 fontScale="90000"/>
          </a:bodyPr>
          <a:lstStyle/>
          <a:p>
            <a:r>
              <a:rPr lang="ru-RU" dirty="0"/>
              <a:t> </a:t>
            </a:r>
            <a:br>
              <a:rPr lang="ru-RU" dirty="0"/>
            </a:br>
            <a:r>
              <a:rPr lang="ru-RU" sz="3100" b="1" dirty="0"/>
              <a:t>Учебный проект или исследование с точки зрения обучающегося</a:t>
            </a:r>
            <a:r>
              <a:rPr lang="ru-RU" sz="3100" dirty="0"/>
              <a:t>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8618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это возможность максимального раскрытия своего творческого </a:t>
            </a:r>
            <a:r>
              <a:rPr lang="ru-RU" dirty="0" smtClean="0">
                <a:solidFill>
                  <a:srgbClr val="002060"/>
                </a:solidFill>
              </a:rPr>
              <a:t>потенциала;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Эта </a:t>
            </a:r>
            <a:r>
              <a:rPr lang="ru-RU" dirty="0">
                <a:solidFill>
                  <a:srgbClr val="002060"/>
                </a:solidFill>
              </a:rPr>
              <a:t>деятельность, позволит проявить себя индивидуально или в </a:t>
            </a:r>
            <a:r>
              <a:rPr lang="ru-RU" dirty="0" smtClean="0">
                <a:solidFill>
                  <a:srgbClr val="002060"/>
                </a:solidFill>
              </a:rPr>
              <a:t>группе;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попробовать </a:t>
            </a:r>
            <a:r>
              <a:rPr lang="ru-RU" dirty="0">
                <a:solidFill>
                  <a:srgbClr val="002060"/>
                </a:solidFill>
              </a:rPr>
              <a:t>свои силы, приложить свои </a:t>
            </a:r>
            <a:r>
              <a:rPr lang="ru-RU" dirty="0" smtClean="0">
                <a:solidFill>
                  <a:srgbClr val="002060"/>
                </a:solidFill>
              </a:rPr>
              <a:t>знания</a:t>
            </a:r>
            <a:r>
              <a:rPr lang="ru-RU" dirty="0">
                <a:solidFill>
                  <a:srgbClr val="002060"/>
                </a:solidFill>
              </a:rPr>
              <a:t>;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принести пользу;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показать публично достигнутый результат. 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Picture 9" descr="MCj0281104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5072074"/>
            <a:ext cx="1643074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286808" cy="2285992"/>
          </a:xfrm>
        </p:spPr>
        <p:txBody>
          <a:bodyPr>
            <a:normAutofit fontScale="90000"/>
          </a:bodyPr>
          <a:lstStyle/>
          <a:p>
            <a:pPr>
              <a:spcBef>
                <a:spcPts val="600"/>
              </a:spcBef>
            </a:pPr>
            <a:r>
              <a:rPr lang="ru-RU" sz="2000" b="1" dirty="0">
                <a:solidFill>
                  <a:schemeClr val="bg2">
                    <a:lumMod val="50000"/>
                  </a:schemeClr>
                </a:solidFill>
              </a:rPr>
              <a:t>Учебный проект или исследование с точки зрения учителя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 — это интегративное дидактическое средство развития, обучения и воспитания, которое позволяет вырабатывать и развивать специфические умения и навыки проектирования и исследования у обучающихся, а именно учить: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00240"/>
            <a:ext cx="7929618" cy="457203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r>
              <a:rPr lang="ru-RU" sz="4500" dirty="0" err="1" smtClean="0">
                <a:solidFill>
                  <a:srgbClr val="002060"/>
                </a:solidFill>
              </a:rPr>
              <a:t>проблематизации</a:t>
            </a:r>
            <a:r>
              <a:rPr lang="ru-RU" sz="4500" dirty="0">
                <a:solidFill>
                  <a:srgbClr val="002060"/>
                </a:solidFill>
              </a:rPr>
              <a:t>;</a:t>
            </a:r>
            <a:endParaRPr lang="ru-RU" sz="4500" dirty="0" smtClean="0">
              <a:solidFill>
                <a:srgbClr val="002060"/>
              </a:solidFill>
            </a:endParaRPr>
          </a:p>
          <a:p>
            <a:r>
              <a:rPr lang="ru-RU" sz="4500" dirty="0">
                <a:solidFill>
                  <a:srgbClr val="002060"/>
                </a:solidFill>
              </a:rPr>
              <a:t>планированию содержательной деятельности ученика; </a:t>
            </a:r>
            <a:endParaRPr lang="ru-RU" sz="4500" dirty="0" smtClean="0">
              <a:solidFill>
                <a:srgbClr val="002060"/>
              </a:solidFill>
            </a:endParaRPr>
          </a:p>
          <a:p>
            <a:r>
              <a:rPr lang="ru-RU" sz="4500" dirty="0" smtClean="0">
                <a:solidFill>
                  <a:srgbClr val="002060"/>
                </a:solidFill>
              </a:rPr>
              <a:t>самоанализу </a:t>
            </a:r>
            <a:r>
              <a:rPr lang="ru-RU" sz="4500" dirty="0">
                <a:solidFill>
                  <a:srgbClr val="002060"/>
                </a:solidFill>
              </a:rPr>
              <a:t>и </a:t>
            </a:r>
            <a:r>
              <a:rPr lang="ru-RU" sz="4500" dirty="0" smtClean="0">
                <a:solidFill>
                  <a:srgbClr val="002060"/>
                </a:solidFill>
              </a:rPr>
              <a:t>рефлексии;</a:t>
            </a:r>
          </a:p>
          <a:p>
            <a:pPr lvl="0"/>
            <a:r>
              <a:rPr lang="ru-RU" sz="4500" dirty="0">
                <a:solidFill>
                  <a:srgbClr val="002060"/>
                </a:solidFill>
              </a:rPr>
              <a:t>представление результатов своей деятельности и хода работы; </a:t>
            </a:r>
          </a:p>
          <a:p>
            <a:pPr lvl="0"/>
            <a:r>
              <a:rPr lang="ru-RU" sz="4500" dirty="0">
                <a:solidFill>
                  <a:srgbClr val="002060"/>
                </a:solidFill>
              </a:rPr>
              <a:t>презентации в различных формах, с использованием специально подготовленный продукт проектирования (макета, плаката, компьютерной презентации, чертежей, моделей, театрализации, видео, аудио и сценических представлений и др.); </a:t>
            </a:r>
            <a:endParaRPr lang="ru-RU" sz="4500" dirty="0" smtClean="0">
              <a:solidFill>
                <a:srgbClr val="002060"/>
              </a:solidFill>
            </a:endParaRPr>
          </a:p>
          <a:p>
            <a:pPr lvl="0"/>
            <a:r>
              <a:rPr lang="ru-RU" sz="4500" dirty="0" smtClean="0">
                <a:solidFill>
                  <a:srgbClr val="002060"/>
                </a:solidFill>
              </a:rPr>
              <a:t>поиску </a:t>
            </a:r>
            <a:r>
              <a:rPr lang="ru-RU" sz="4500" dirty="0">
                <a:solidFill>
                  <a:srgbClr val="002060"/>
                </a:solidFill>
              </a:rPr>
              <a:t>и отбору актуальной информации и усвоению необходимого знания; </a:t>
            </a:r>
          </a:p>
          <a:p>
            <a:pPr lvl="0"/>
            <a:r>
              <a:rPr lang="ru-RU" sz="4500" dirty="0">
                <a:solidFill>
                  <a:srgbClr val="002060"/>
                </a:solidFill>
              </a:rPr>
              <a:t>практическому применению школьных знаний в различных, в том числе и нетиповых, ситуациях; </a:t>
            </a:r>
          </a:p>
          <a:p>
            <a:pPr lvl="0"/>
            <a:r>
              <a:rPr lang="ru-RU" sz="4500" dirty="0">
                <a:solidFill>
                  <a:srgbClr val="002060"/>
                </a:solidFill>
              </a:rPr>
              <a:t>выбору, освоению и использованию подходящей технологии изготовления продукта проектирования; </a:t>
            </a:r>
          </a:p>
          <a:p>
            <a:pPr lvl="0"/>
            <a:r>
              <a:rPr lang="ru-RU" sz="4500" dirty="0">
                <a:solidFill>
                  <a:srgbClr val="002060"/>
                </a:solidFill>
              </a:rPr>
              <a:t>проведению исследования (анализу</a:t>
            </a:r>
            <a:r>
              <a:rPr lang="ru-RU" sz="4500" dirty="0" smtClean="0">
                <a:solidFill>
                  <a:srgbClr val="002060"/>
                </a:solidFill>
              </a:rPr>
              <a:t>, </a:t>
            </a:r>
            <a:r>
              <a:rPr lang="ru-RU" sz="4500" dirty="0">
                <a:solidFill>
                  <a:srgbClr val="002060"/>
                </a:solidFill>
              </a:rPr>
              <a:t>выдвижению гипотезы, детализации и обобщению). </a:t>
            </a:r>
          </a:p>
          <a:p>
            <a:endParaRPr lang="ru-RU" sz="28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Учителю нужно знать: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115328" cy="635795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ru-RU" sz="1800" dirty="0" smtClean="0">
                <a:solidFill>
                  <a:srgbClr val="002060"/>
                </a:solidFill>
              </a:rPr>
              <a:t>Как </a:t>
            </a:r>
            <a:r>
              <a:rPr lang="ru-RU" sz="1800" dirty="0">
                <a:solidFill>
                  <a:srgbClr val="002060"/>
                </a:solidFill>
              </a:rPr>
              <a:t>составить учебно-тематический план курса, в котором предусматривается проектная или исследовательская деятельность обучающихся? </a:t>
            </a:r>
          </a:p>
          <a:p>
            <a:pPr lvl="0"/>
            <a:r>
              <a:rPr lang="ru-RU" sz="1800" dirty="0">
                <a:solidFill>
                  <a:srgbClr val="002060"/>
                </a:solidFill>
              </a:rPr>
              <a:t>Как подготовить обучающихся к работе над учебным проектом или исследованием? </a:t>
            </a:r>
          </a:p>
          <a:p>
            <a:pPr lvl="0"/>
            <a:r>
              <a:rPr lang="ru-RU" sz="1800" dirty="0">
                <a:solidFill>
                  <a:srgbClr val="002060"/>
                </a:solidFill>
              </a:rPr>
              <a:t>Как адаптировать известный учебный проект или исследование к особенностям своего класса, учреждения образования и условиям имеющегося обеспечения? </a:t>
            </a:r>
          </a:p>
          <a:p>
            <a:pPr lvl="0"/>
            <a:r>
              <a:rPr lang="ru-RU" sz="1800" dirty="0">
                <a:solidFill>
                  <a:srgbClr val="002060"/>
                </a:solidFill>
              </a:rPr>
              <a:t>Как разработать учебный проект или исследование? </a:t>
            </a:r>
          </a:p>
          <a:p>
            <a:pPr lvl="0"/>
            <a:r>
              <a:rPr lang="ru-RU" sz="1800" dirty="0">
                <a:solidFill>
                  <a:srgbClr val="002060"/>
                </a:solidFill>
              </a:rPr>
              <a:t>Как оценить выполнение педагогических задач в результате выполнения учебного проекта или исследования? </a:t>
            </a:r>
          </a:p>
          <a:p>
            <a:pPr lvl="0"/>
            <a:r>
              <a:rPr lang="ru-RU" sz="1800" dirty="0">
                <a:solidFill>
                  <a:srgbClr val="002060"/>
                </a:solidFill>
              </a:rPr>
              <a:t>Как осуществить учебный проект или </a:t>
            </a:r>
            <a:r>
              <a:rPr lang="ru-RU" sz="1800" dirty="0" smtClean="0">
                <a:solidFill>
                  <a:srgbClr val="002060"/>
                </a:solidFill>
              </a:rPr>
              <a:t>исследование? Какие </a:t>
            </a:r>
            <a:r>
              <a:rPr lang="ru-RU" sz="1800" dirty="0">
                <a:solidFill>
                  <a:srgbClr val="002060"/>
                </a:solidFill>
              </a:rPr>
              <a:t>формы образовательной деятельности применять? </a:t>
            </a:r>
          </a:p>
          <a:p>
            <a:pPr lvl="0"/>
            <a:r>
              <a:rPr lang="ru-RU" sz="1800" dirty="0">
                <a:solidFill>
                  <a:srgbClr val="002060"/>
                </a:solidFill>
              </a:rPr>
              <a:t>С кем консультироваться по вопросам содержания проектной исследовательской деятельности? </a:t>
            </a:r>
          </a:p>
          <a:p>
            <a:pPr lvl="0"/>
            <a:r>
              <a:rPr lang="ru-RU" sz="1800" dirty="0">
                <a:solidFill>
                  <a:srgbClr val="002060"/>
                </a:solidFill>
              </a:rPr>
              <a:t>Как подобрать учебные проекты и исследования, соответствующие специфике школы, особенностям </a:t>
            </a:r>
            <a:r>
              <a:rPr lang="ru-RU" sz="1800" dirty="0" smtClean="0">
                <a:solidFill>
                  <a:srgbClr val="002060"/>
                </a:solidFill>
              </a:rPr>
              <a:t>класса?</a:t>
            </a:r>
            <a:endParaRPr lang="ru-RU" sz="1800" dirty="0">
              <a:solidFill>
                <a:srgbClr val="002060"/>
              </a:solidFill>
            </a:endParaRPr>
          </a:p>
          <a:p>
            <a:pPr lvl="0"/>
            <a:r>
              <a:rPr lang="ru-RU" sz="1800" dirty="0">
                <a:solidFill>
                  <a:srgbClr val="002060"/>
                </a:solidFill>
              </a:rPr>
              <a:t>Как выстроить серию проектов или исследований одного обучающегося для последовательного формирования специфических умений и навыков проектной и исследовательской </a:t>
            </a:r>
            <a:r>
              <a:rPr lang="ru-RU" sz="1800" dirty="0" smtClean="0">
                <a:solidFill>
                  <a:srgbClr val="002060"/>
                </a:solidFill>
              </a:rPr>
              <a:t>деятельности?</a:t>
            </a:r>
            <a:endParaRPr lang="ru-RU" sz="1800" dirty="0">
              <a:solidFill>
                <a:srgbClr val="002060"/>
              </a:solidFill>
            </a:endParaRPr>
          </a:p>
          <a:p>
            <a:endParaRPr lang="ru-RU" sz="1800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Элементы  проектной  и </a:t>
            </a:r>
            <a:r>
              <a:rPr lang="ru-RU" sz="2000" b="1" dirty="0"/>
              <a:t> исследовательской </a:t>
            </a:r>
            <a:r>
              <a:rPr lang="ru-RU" sz="2000" b="1" dirty="0" smtClean="0"/>
              <a:t>деятельности </a:t>
            </a:r>
            <a:r>
              <a:rPr lang="ru-RU" sz="2000" dirty="0" smtClean="0"/>
              <a:t> которые  нужно  формировать в </a:t>
            </a:r>
            <a:r>
              <a:rPr lang="ru-RU" sz="2000" dirty="0"/>
              <a:t> </a:t>
            </a:r>
            <a:r>
              <a:rPr lang="ru-RU" sz="2000" dirty="0" smtClean="0"/>
              <a:t>процессе  </a:t>
            </a:r>
            <a:r>
              <a:rPr lang="ru-RU" sz="2000" dirty="0"/>
              <a:t>работы </a:t>
            </a:r>
            <a:r>
              <a:rPr lang="ru-RU" sz="2000" dirty="0" smtClean="0"/>
              <a:t> над  проектом  </a:t>
            </a:r>
            <a:r>
              <a:rPr lang="ru-RU" sz="2000" dirty="0"/>
              <a:t>или </a:t>
            </a:r>
            <a:r>
              <a:rPr lang="ru-RU" sz="2000" dirty="0" smtClean="0"/>
              <a:t>исследованием. 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14282" y="1714488"/>
            <a:ext cx="3857652" cy="4454525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sz="2600" dirty="0" smtClean="0">
                <a:solidFill>
                  <a:srgbClr val="002060"/>
                </a:solidFill>
              </a:rPr>
              <a:t>Мыследеятельностные</a:t>
            </a:r>
            <a:r>
              <a:rPr lang="ru-RU" sz="2600" dirty="0">
                <a:solidFill>
                  <a:srgbClr val="002060"/>
                </a:solidFill>
              </a:rPr>
              <a:t>: </a:t>
            </a:r>
            <a:endParaRPr lang="ru-RU" sz="2600" dirty="0" smtClean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endParaRPr lang="ru-RU" sz="2600" dirty="0">
              <a:solidFill>
                <a:srgbClr val="002060"/>
              </a:solidFill>
            </a:endParaRPr>
          </a:p>
          <a:p>
            <a:r>
              <a:rPr lang="ru-RU" sz="2600" dirty="0">
                <a:solidFill>
                  <a:srgbClr val="002060"/>
                </a:solidFill>
              </a:rPr>
              <a:t>Презентационные: 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357686" y="1714488"/>
            <a:ext cx="4429156" cy="4411675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выдвижение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идеи, проблематизация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,  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формулирование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задачи, выдвижение гипотезы, постановка вопроса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формулировка предположения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обоснованный выбор способа или метода, пути в деятельности, планирование своей деятельности, самоанализ и рефлексия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построение устного доклада (сообщения) о проделанной работе, выбор способов и форм наглядной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презентации,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изготовление предметов наглядности, подготовка письменного отчёта о проделанной работе;</a:t>
            </a:r>
          </a:p>
        </p:txBody>
      </p:sp>
      <p:pic>
        <p:nvPicPr>
          <p:cNvPr id="6" name="Picture 9" descr="MCj0343613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786322"/>
            <a:ext cx="250033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199</TotalTime>
  <Words>187</Words>
  <Application>Microsoft Office PowerPoint</Application>
  <PresentationFormat>Экран (4:3)</PresentationFormat>
  <Paragraphs>122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Формирование исследовательской и проектной культуры школьников как средство повышения качества знаний обучающихся. </vt:lpstr>
      <vt:lpstr>Исследовательская   деятельность обучающихся . </vt:lpstr>
      <vt:lpstr>Проектная  деятельность обучающихся. </vt:lpstr>
      <vt:lpstr>Типология  проектов</vt:lpstr>
      <vt:lpstr>       Действия по формированию исследовательской культуры школьников .  </vt:lpstr>
      <vt:lpstr>  Учебный проект или исследование с точки зрения обучающегося </vt:lpstr>
      <vt:lpstr>Учебный проект или исследование с точки зрения учителя — это интегративное дидактическое средство развития, обучения и воспитания, которое позволяет вырабатывать и развивать специфические умения и навыки проектирования и исследования у обучающихся, а именно учить: </vt:lpstr>
      <vt:lpstr>Учителю нужно знать: </vt:lpstr>
      <vt:lpstr>Элементы  проектной  и  исследовательской деятельности  которые  нужно  формировать в  процессе  работы  над  проектом  или исследованием. </vt:lpstr>
      <vt:lpstr>Презентация PowerPoint</vt:lpstr>
      <vt:lpstr>Оценивание успешности обучающегося в выполнении проекта или исследования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исследовательской и проектной культуры школьников как средства повышения качества знаний обучающихся. </dc:title>
  <dc:creator>111</dc:creator>
  <cp:lastModifiedBy>Samsung</cp:lastModifiedBy>
  <cp:revision>36</cp:revision>
  <dcterms:created xsi:type="dcterms:W3CDTF">2010-01-18T18:53:10Z</dcterms:created>
  <dcterms:modified xsi:type="dcterms:W3CDTF">2014-11-27T17:49:53Z</dcterms:modified>
</cp:coreProperties>
</file>