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7" r:id="rId1"/>
  </p:sldMasterIdLst>
  <p:sldIdLst>
    <p:sldId id="260" r:id="rId2"/>
    <p:sldId id="256" r:id="rId3"/>
    <p:sldId id="257" r:id="rId4"/>
    <p:sldId id="258" r:id="rId5"/>
    <p:sldId id="259" r:id="rId6"/>
    <p:sldId id="262" r:id="rId7"/>
    <p:sldId id="263" r:id="rId8"/>
    <p:sldId id="272" r:id="rId9"/>
    <p:sldId id="269" r:id="rId10"/>
    <p:sldId id="274" r:id="rId11"/>
    <p:sldId id="279" r:id="rId12"/>
    <p:sldId id="277" r:id="rId13"/>
    <p:sldId id="27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485" autoAdjust="0"/>
  </p:normalViewPr>
  <p:slideViewPr>
    <p:cSldViewPr snapToGrid="0">
      <p:cViewPr>
        <p:scale>
          <a:sx n="60" d="100"/>
          <a:sy n="60" d="100"/>
        </p:scale>
        <p:origin x="1098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C563-9596-4B17-85C2-5213CFCD29AE}" type="datetimeFigureOut">
              <a:rPr lang="ru-RU" smtClean="0"/>
              <a:t>29.11.2014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8279-48DF-463E-B7A2-20ED4B31D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332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C563-9596-4B17-85C2-5213CFCD29AE}" type="datetimeFigureOut">
              <a:rPr lang="ru-RU" smtClean="0"/>
              <a:t>29.11.2014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8279-48DF-463E-B7A2-20ED4B31D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975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C563-9596-4B17-85C2-5213CFCD29AE}" type="datetimeFigureOut">
              <a:rPr lang="ru-RU" smtClean="0"/>
              <a:t>29.11.2014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8279-48DF-463E-B7A2-20ED4B31D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952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C563-9596-4B17-85C2-5213CFCD29AE}" type="datetimeFigureOut">
              <a:rPr lang="ru-RU" smtClean="0"/>
              <a:t>29.11.2014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8279-48DF-463E-B7A2-20ED4B31D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432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C563-9596-4B17-85C2-5213CFCD29AE}" type="datetimeFigureOut">
              <a:rPr lang="ru-RU" smtClean="0"/>
              <a:t>29.11.2014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8279-48DF-463E-B7A2-20ED4B31D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3665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C563-9596-4B17-85C2-5213CFCD29AE}" type="datetimeFigureOut">
              <a:rPr lang="ru-RU" smtClean="0"/>
              <a:t>29.11.2014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8279-48DF-463E-B7A2-20ED4B31D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310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C563-9596-4B17-85C2-5213CFCD29AE}" type="datetimeFigureOut">
              <a:rPr lang="ru-RU" smtClean="0"/>
              <a:t>29.11.2014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8279-48DF-463E-B7A2-20ED4B31D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96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C563-9596-4B17-85C2-5213CFCD29AE}" type="datetimeFigureOut">
              <a:rPr lang="ru-RU" smtClean="0"/>
              <a:t>29.11.2014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8279-48DF-463E-B7A2-20ED4B31D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409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C563-9596-4B17-85C2-5213CFCD29AE}" type="datetimeFigureOut">
              <a:rPr lang="ru-RU" smtClean="0"/>
              <a:t>29.11.2014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8279-48DF-463E-B7A2-20ED4B31D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345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C563-9596-4B17-85C2-5213CFCD29AE}" type="datetimeFigureOut">
              <a:rPr lang="ru-RU" smtClean="0"/>
              <a:t>29.11.2014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8279-48DF-463E-B7A2-20ED4B31D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033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C563-9596-4B17-85C2-5213CFCD29AE}" type="datetimeFigureOut">
              <a:rPr lang="ru-RU" smtClean="0"/>
              <a:t>29.11.2014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8279-48DF-463E-B7A2-20ED4B31D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034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5C563-9596-4B17-85C2-5213CFCD29AE}" type="datetimeFigureOut">
              <a:rPr lang="ru-RU" smtClean="0"/>
              <a:t>29.11.2014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98279-48DF-463E-B7A2-20ED4B31D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961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0717" y="1549678"/>
            <a:ext cx="8954814" cy="2387600"/>
          </a:xfrm>
        </p:spPr>
        <p:txBody>
          <a:bodyPr>
            <a:noAutofit/>
          </a:bodyPr>
          <a:lstStyle/>
          <a:p>
            <a:r>
              <a:rPr lang="ru-RU" sz="3600" b="1" dirty="0"/>
              <a:t>Проектирования </a:t>
            </a:r>
            <a:r>
              <a:rPr lang="ru-RU" sz="3600" b="1" dirty="0" smtClean="0"/>
              <a:t>индивидуальной образовательной </a:t>
            </a:r>
            <a:r>
              <a:rPr lang="ru-RU" sz="3600" b="1" dirty="0"/>
              <a:t>траектории ученика </a:t>
            </a:r>
            <a:br>
              <a:rPr lang="ru-RU" sz="3600" b="1" dirty="0"/>
            </a:br>
            <a:r>
              <a:rPr lang="ru-RU" sz="3600" b="1" dirty="0" smtClean="0"/>
              <a:t>в рамках подготовки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>к государственной аттестации по </a:t>
            </a:r>
            <a:r>
              <a:rPr lang="ru-RU" sz="3600" b="1" dirty="0" smtClean="0"/>
              <a:t>географии </a:t>
            </a: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31987" y="4512738"/>
            <a:ext cx="7080026" cy="1049867"/>
          </a:xfrm>
        </p:spPr>
        <p:txBody>
          <a:bodyPr>
            <a:noAutofit/>
          </a:bodyPr>
          <a:lstStyle/>
          <a:p>
            <a:r>
              <a:rPr lang="ru-RU" dirty="0" smtClean="0"/>
              <a:t>Назаровская Наталья Владимировна</a:t>
            </a:r>
          </a:p>
          <a:p>
            <a:r>
              <a:rPr lang="ru-RU" dirty="0"/>
              <a:t>у</a:t>
            </a:r>
            <a:r>
              <a:rPr lang="ru-RU" dirty="0" smtClean="0"/>
              <a:t>читель географии МАОУ «СОШ № 1»</a:t>
            </a:r>
          </a:p>
          <a:p>
            <a:r>
              <a:rPr lang="ru-RU" dirty="0"/>
              <a:t>г</a:t>
            </a:r>
            <a:r>
              <a:rPr lang="ru-RU" dirty="0" smtClean="0"/>
              <a:t>. Верещагино Пермского края</a:t>
            </a:r>
          </a:p>
          <a:p>
            <a:r>
              <a:rPr lang="ru-RU" dirty="0" smtClean="0"/>
              <a:t>2014 – 2015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189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8952" y="131756"/>
            <a:ext cx="861173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/>
              <a:t>Пример ИОП ученика 11 класса Иванова Ивана Ивановича</a:t>
            </a:r>
            <a:br>
              <a:rPr lang="ru-RU" sz="1600" b="1" i="1" dirty="0"/>
            </a:br>
            <a:r>
              <a:rPr lang="ru-RU" sz="1600" b="1" i="1" dirty="0"/>
              <a:t>«Индивидуальная образовательная программа подготовки к ЕГЭ по географии</a:t>
            </a:r>
            <a:r>
              <a:rPr lang="ru-RU" sz="1600" b="1" i="1" dirty="0" smtClean="0"/>
              <a:t>»</a:t>
            </a:r>
          </a:p>
          <a:p>
            <a:r>
              <a:rPr lang="ru-RU" sz="1200" b="1" i="1" dirty="0" smtClean="0"/>
              <a:t>1. Общие положения</a:t>
            </a:r>
            <a:endParaRPr lang="ru-RU" sz="1200" i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0381515"/>
              </p:ext>
            </p:extLst>
          </p:nvPr>
        </p:nvGraphicFramePr>
        <p:xfrm>
          <a:off x="208952" y="901197"/>
          <a:ext cx="8745861" cy="57638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5614"/>
                <a:gridCol w="2816861"/>
                <a:gridCol w="3377037"/>
                <a:gridCol w="1031228"/>
                <a:gridCol w="1005121"/>
              </a:tblGrid>
              <a:tr h="505599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№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Раздел ИОП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Содержание 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Срок выполнения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Результат 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94501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1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Цель </a:t>
                      </a:r>
                      <a:r>
                        <a:rPr lang="ru-RU" sz="1200" b="1" dirty="0" smtClean="0"/>
                        <a:t>обучения</a:t>
                      </a:r>
                      <a:endParaRPr lang="ru-RU" sz="12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Актуализация знаний и умений ФГОС</a:t>
                      </a:r>
                      <a:r>
                        <a:rPr lang="ru-RU" sz="1200" b="1" baseline="0" dirty="0" smtClean="0"/>
                        <a:t> по географии, подготовка к государственной аттестации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Учебный год 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2202689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2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Задачи </a:t>
                      </a:r>
                      <a:r>
                        <a:rPr lang="ru-RU" sz="1200" b="1" dirty="0" smtClean="0"/>
                        <a:t>обучения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Tx/>
                        <a:buChar char="-"/>
                      </a:pPr>
                      <a:r>
                        <a:rPr lang="ru-RU" sz="1200" b="1" dirty="0" smtClean="0"/>
                        <a:t>Повторить темы основных разделов географии, приемы решения практических задач;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ru-RU" sz="1200" b="1" dirty="0" smtClean="0"/>
                        <a:t>Отслеживать</a:t>
                      </a:r>
                      <a:r>
                        <a:rPr lang="ru-RU" sz="1200" b="1" baseline="0" dirty="0" smtClean="0"/>
                        <a:t> и корректировать знания и умения по темам, выполняя при этом входящие замеры и замеры во время и после повторения темы;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ru-RU" sz="1200" b="1" baseline="0" dirty="0" smtClean="0"/>
                        <a:t>Подготовить к прохождению государственной аттестации в условиях максимально приближенных к экзамену;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ru-RU" sz="1200" b="1" baseline="0" dirty="0" smtClean="0"/>
                        <a:t>Проанализировать полученный результат.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ru-RU" sz="1200" b="1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Учебный год 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858750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3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/>
                        <a:t>Учебный план по изучению </a:t>
                      </a:r>
                      <a:r>
                        <a:rPr lang="ru-RU" sz="1200" b="1" dirty="0" smtClean="0"/>
                        <a:t>тем</a:t>
                      </a:r>
                      <a:r>
                        <a:rPr lang="ru-RU" sz="1200" b="1" baseline="0" dirty="0" smtClean="0"/>
                        <a:t> и </a:t>
                      </a:r>
                      <a:r>
                        <a:rPr lang="ru-RU" sz="1200" b="1" dirty="0" smtClean="0"/>
                        <a:t>выполнению </a:t>
                      </a:r>
                      <a:r>
                        <a:rPr lang="ru-RU" sz="1200" b="1" dirty="0" smtClean="0"/>
                        <a:t>практических </a:t>
                      </a:r>
                      <a:r>
                        <a:rPr lang="ru-RU" sz="1200" b="1" dirty="0" smtClean="0"/>
                        <a:t>работ</a:t>
                      </a:r>
                      <a:endParaRPr lang="ru-RU" sz="1200" b="1" dirty="0" smtClean="0"/>
                    </a:p>
                    <a:p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/>
                        <a:t>Источники географической информации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/>
                        <a:t>Природа Земли и человек</a:t>
                      </a:r>
                    </a:p>
                    <a:p>
                      <a:r>
                        <a:rPr lang="ru-RU" sz="1200" dirty="0" smtClean="0"/>
                        <a:t>…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/>
                        <a:t>География России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Сентябрь </a:t>
                      </a:r>
                    </a:p>
                    <a:p>
                      <a:r>
                        <a:rPr lang="ru-RU" sz="1200" b="1" dirty="0" smtClean="0"/>
                        <a:t>Октябрь </a:t>
                      </a:r>
                    </a:p>
                    <a:p>
                      <a:r>
                        <a:rPr lang="ru-RU" sz="1200" b="1" dirty="0" smtClean="0"/>
                        <a:t>…</a:t>
                      </a:r>
                    </a:p>
                    <a:p>
                      <a:r>
                        <a:rPr lang="ru-RU" sz="1200" b="1" dirty="0" smtClean="0"/>
                        <a:t>Апрель 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667917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4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/>
                        <a:t>Факультативы, элективные курсы, индивидуальные консультации, курсы вне учебного </a:t>
                      </a:r>
                      <a:r>
                        <a:rPr lang="ru-RU" sz="1200" b="1" dirty="0" smtClean="0"/>
                        <a:t>заведения</a:t>
                      </a:r>
                      <a:endParaRPr lang="ru-RU" sz="12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Элективный курс «Познание мира по картам» МАОУ «СОШ № 1»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Понедельник14.00 – 14.45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751040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5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/>
                        <a:t>Формы и методы изучения учебного </a:t>
                      </a:r>
                      <a:r>
                        <a:rPr lang="ru-RU" sz="1200" b="1" dirty="0" smtClean="0"/>
                        <a:t>материала</a:t>
                      </a:r>
                      <a:endParaRPr lang="ru-RU" sz="1200" b="1" dirty="0" smtClean="0"/>
                    </a:p>
                    <a:p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Классно</a:t>
                      </a:r>
                      <a:r>
                        <a:rPr lang="ru-RU" sz="1200" b="1" baseline="0" dirty="0" smtClean="0"/>
                        <a:t> – урочное занятие элективного курса</a:t>
                      </a:r>
                    </a:p>
                    <a:p>
                      <a:r>
                        <a:rPr lang="ru-RU" sz="1200" b="1" baseline="0" dirty="0" smtClean="0"/>
                        <a:t>Индивидуальные консультации</a:t>
                      </a:r>
                    </a:p>
                    <a:p>
                      <a:r>
                        <a:rPr lang="ru-RU" sz="1200" b="1" baseline="0" dirty="0" smtClean="0"/>
                        <a:t>Контрольное тестирование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В течение</a:t>
                      </a:r>
                      <a:r>
                        <a:rPr lang="ru-RU" sz="1200" b="1" baseline="0" dirty="0" smtClean="0"/>
                        <a:t> учебного года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155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2639678"/>
              </p:ext>
            </p:extLst>
          </p:nvPr>
        </p:nvGraphicFramePr>
        <p:xfrm>
          <a:off x="236481" y="157654"/>
          <a:ext cx="8686801" cy="64638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671"/>
                <a:gridCol w="3049050"/>
                <a:gridCol w="1737360"/>
                <a:gridCol w="1737360"/>
                <a:gridCol w="1737360"/>
              </a:tblGrid>
              <a:tr h="503101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№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Раздел ИОП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Содержание 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Срок выполнения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Результат 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116472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6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/>
                        <a:t>Выбор дополнительных образовательных ресурсов, предоставляемых  ОУ города, подготовительные курсы при учебных заведениях среднего и высшего звена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Подготовительные курсы при ПГНИУ, географический факультет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Каждая суббота учебного года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1499423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7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/>
                        <a:t>Творческие, исследовательские работы, проекты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Проектная</a:t>
                      </a:r>
                      <a:r>
                        <a:rPr lang="ru-RU" sz="1200" b="1" baseline="0" dirty="0" smtClean="0"/>
                        <a:t> работа «Электронный тренажер по географии для подготовки к государственной аттестации»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Октябрь – март учебного года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807382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8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Планируемые образовательные результаты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Прописываются согласно требованиям</a:t>
                      </a:r>
                      <a:r>
                        <a:rPr lang="ru-RU" sz="1200" b="1" baseline="0" dirty="0" smtClean="0"/>
                        <a:t> ФГОС по географии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Сентябрь учебного года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1499423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9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Формы </a:t>
                      </a:r>
                      <a:r>
                        <a:rPr lang="ru-RU" sz="1200" b="1" dirty="0" smtClean="0"/>
                        <a:t>проверки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Входящее,</a:t>
                      </a:r>
                      <a:r>
                        <a:rPr lang="ru-RU" sz="1200" b="1" baseline="0" dirty="0" smtClean="0"/>
                        <a:t> текущее, итоговое тестирование.</a:t>
                      </a:r>
                    </a:p>
                    <a:p>
                      <a:r>
                        <a:rPr lang="ru-RU" sz="1200" b="1" baseline="0" dirty="0" smtClean="0"/>
                        <a:t>Устный зачет по номенклатуре.</a:t>
                      </a:r>
                    </a:p>
                    <a:p>
                      <a:r>
                        <a:rPr lang="ru-RU" sz="1200" b="1" baseline="0" dirty="0" smtClean="0"/>
                        <a:t>Выполнение практических заданий.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Учебный год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1038062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10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/>
                        <a:t>Результативность освоения курса, подготовки к государственной аттестации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Фиксируются сроки результаты освоения</a:t>
                      </a:r>
                      <a:r>
                        <a:rPr lang="ru-RU" sz="1200" b="1" baseline="0" dirty="0" smtClean="0"/>
                        <a:t> курса</a:t>
                      </a:r>
                    </a:p>
                    <a:p>
                      <a:r>
                        <a:rPr lang="ru-RU" sz="1200" b="1" baseline="0" dirty="0" smtClean="0"/>
                        <a:t>Итоговый результат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По установленным срокам в течении учебного</a:t>
                      </a:r>
                      <a:r>
                        <a:rPr lang="ru-RU" sz="1200" b="1" baseline="0" dirty="0" smtClean="0"/>
                        <a:t> года (периода подготовки)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830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4767" y="143947"/>
            <a:ext cx="145103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b="1" i="1" dirty="0"/>
              <a:t>2) Основная часть</a:t>
            </a:r>
            <a:endParaRPr lang="ru-RU" sz="12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171937"/>
              </p:ext>
            </p:extLst>
          </p:nvPr>
        </p:nvGraphicFramePr>
        <p:xfrm>
          <a:off x="5789717" y="5214938"/>
          <a:ext cx="425345" cy="891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345"/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8614263"/>
              </p:ext>
            </p:extLst>
          </p:nvPr>
        </p:nvGraphicFramePr>
        <p:xfrm>
          <a:off x="220717" y="513277"/>
          <a:ext cx="8765628" cy="60924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0936"/>
                <a:gridCol w="3895020"/>
                <a:gridCol w="878026"/>
                <a:gridCol w="1126799"/>
                <a:gridCol w="541452"/>
                <a:gridCol w="863395"/>
              </a:tblGrid>
              <a:tr h="670322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Раздел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Тема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Планируемый результат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Содержание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</a:rPr>
                        <a:t> деятельности 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Срок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Результат 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0322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Источники географической информации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Основные понятия и закономерности и их следствия</a:t>
                      </a:r>
                    </a:p>
                    <a:p>
                      <a:r>
                        <a:rPr lang="ru-RU" sz="1200" b="1" dirty="0" smtClean="0"/>
                        <a:t>Приемы решения задач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b="1" dirty="0"/>
                    </a:p>
                  </a:txBody>
                  <a:tcPr/>
                </a:tc>
              </a:tr>
              <a:tr h="1436404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Природа Земли и человек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Планетарные особенности</a:t>
                      </a:r>
                    </a:p>
                    <a:p>
                      <a:r>
                        <a:rPr lang="ru-RU" sz="1200" b="1" dirty="0" smtClean="0"/>
                        <a:t>Основные понятия, процессы и закономерности</a:t>
                      </a:r>
                    </a:p>
                    <a:p>
                      <a:r>
                        <a:rPr lang="ru-RU" sz="1200" b="1" dirty="0" smtClean="0"/>
                        <a:t>Литосфера</a:t>
                      </a:r>
                    </a:p>
                    <a:p>
                      <a:r>
                        <a:rPr lang="ru-RU" sz="1200" b="1" dirty="0" smtClean="0"/>
                        <a:t>Гидросфера</a:t>
                      </a:r>
                    </a:p>
                    <a:p>
                      <a:r>
                        <a:rPr lang="ru-RU" sz="1200" b="1" dirty="0" smtClean="0"/>
                        <a:t>Атмосфера</a:t>
                      </a:r>
                    </a:p>
                    <a:p>
                      <a:r>
                        <a:rPr lang="ru-RU" sz="1200" b="1" dirty="0" smtClean="0"/>
                        <a:t>Биосфера</a:t>
                      </a:r>
                    </a:p>
                    <a:p>
                      <a:r>
                        <a:rPr lang="ru-RU" sz="1200" b="1" dirty="0" smtClean="0"/>
                        <a:t>Материки и океаны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b="1" dirty="0" smtClean="0"/>
                    </a:p>
                    <a:p>
                      <a:endParaRPr lang="ru-RU" sz="1200" b="1" dirty="0" smtClean="0"/>
                    </a:p>
                  </a:txBody>
                  <a:tcPr/>
                </a:tc>
              </a:tr>
              <a:tr h="515733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Население мира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/>
                        <a:t>Основные понятия, процессы и закономерности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/>
                        <a:t>Приемы решения задач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dirty="0" smtClean="0"/>
                    </a:p>
                  </a:txBody>
                  <a:tcPr/>
                </a:tc>
              </a:tr>
              <a:tr h="515733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Мировое хозяйство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/>
                        <a:t>Основные понятия, процессы и закономерности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/>
                        <a:t>Приемы решения задач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dirty="0" smtClean="0"/>
                    </a:p>
                  </a:txBody>
                  <a:tcPr/>
                </a:tc>
              </a:tr>
              <a:tr h="515733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Природопользование</a:t>
                      </a:r>
                      <a:r>
                        <a:rPr lang="ru-RU" sz="1200" b="1" baseline="0" dirty="0" smtClean="0"/>
                        <a:t> и экология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/>
                        <a:t>Основные понятия, процессы и закономерности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/>
                        <a:t>Приемы решения задач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15733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Страноведение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/>
                        <a:t>Основные понятия, процессы и закономерности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/>
                        <a:t>Приемы решения задач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252494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География России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/>
                        <a:t>Основные понятия, процессы и закономерности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/>
                        <a:t>Приемы решения задач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/>
                        <a:t>Географическое положение, природа и политики – административное устройство России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/>
                        <a:t>Население России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/>
                        <a:t>Хозяйство России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161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74141" y="15766"/>
            <a:ext cx="109998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b="1" i="1" dirty="0" smtClean="0"/>
              <a:t>3) Рефлексия </a:t>
            </a:r>
            <a:endParaRPr lang="ru-RU" sz="12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2258916"/>
              </p:ext>
            </p:extLst>
          </p:nvPr>
        </p:nvGraphicFramePr>
        <p:xfrm>
          <a:off x="252250" y="333281"/>
          <a:ext cx="8576440" cy="6304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5288"/>
                <a:gridCol w="2462572"/>
                <a:gridCol w="968004"/>
                <a:gridCol w="1715288"/>
                <a:gridCol w="1715288"/>
              </a:tblGrid>
              <a:tr h="901634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Разделы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Темы 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Контроль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Западающие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</a:rPr>
                        <a:t> вопросы (причины проговариваются устно)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Рекомендации по устранению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47330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Источники географической информации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Основные понятия и закономерности и их следствия</a:t>
                      </a:r>
                    </a:p>
                    <a:p>
                      <a:r>
                        <a:rPr lang="ru-RU" sz="1200" b="1" dirty="0" smtClean="0"/>
                        <a:t>Приемы решения задач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26751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Природа Земли и человек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Планетарные особенности</a:t>
                      </a:r>
                    </a:p>
                    <a:p>
                      <a:r>
                        <a:rPr lang="ru-RU" sz="1200" b="1" dirty="0" smtClean="0"/>
                        <a:t>Основные понятия, процессы и закономерности</a:t>
                      </a:r>
                    </a:p>
                    <a:p>
                      <a:r>
                        <a:rPr lang="ru-RU" sz="1200" b="1" dirty="0" smtClean="0"/>
                        <a:t>Литосфера</a:t>
                      </a:r>
                    </a:p>
                    <a:p>
                      <a:r>
                        <a:rPr lang="ru-RU" sz="1200" b="1" dirty="0" smtClean="0"/>
                        <a:t>Гидросфера</a:t>
                      </a:r>
                    </a:p>
                    <a:p>
                      <a:r>
                        <a:rPr lang="ru-RU" sz="1200" b="1" dirty="0" smtClean="0"/>
                        <a:t>Атмосфера</a:t>
                      </a:r>
                    </a:p>
                    <a:p>
                      <a:r>
                        <a:rPr lang="ru-RU" sz="1200" b="1" dirty="0" smtClean="0"/>
                        <a:t>Биосфера</a:t>
                      </a:r>
                    </a:p>
                    <a:p>
                      <a:r>
                        <a:rPr lang="ru-RU" sz="1200" b="1" dirty="0" smtClean="0"/>
                        <a:t>Материки и океаны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22184">
                <a:tc>
                  <a:txBody>
                    <a:bodyPr/>
                    <a:lstStyle/>
                    <a:p>
                      <a:r>
                        <a:rPr lang="ru-RU" dirty="0" smtClean="0"/>
                        <a:t>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06102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География России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/>
                        <a:t>Основные понятия, процессы и закономерности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/>
                        <a:t>Приемы решения задач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/>
                        <a:t>Географическое положение, природа и политики – административное устройство России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/>
                        <a:t>Население России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/>
                        <a:t>Хозяйство России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270937"/>
              </p:ext>
            </p:extLst>
          </p:nvPr>
        </p:nvGraphicFramePr>
        <p:xfrm>
          <a:off x="299545" y="5785944"/>
          <a:ext cx="8607973" cy="851339"/>
        </p:xfrm>
        <a:graphic>
          <a:graphicData uri="http://schemas.openxmlformats.org/drawingml/2006/table">
            <a:tbl>
              <a:tblPr/>
              <a:tblGrid>
                <a:gridCol w="8607973"/>
              </a:tblGrid>
              <a:tr h="851339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Результат государственной аттестации планируемый :</a:t>
                      </a:r>
                      <a:r>
                        <a:rPr lang="ru-RU" sz="1200" b="1" baseline="0" dirty="0" smtClean="0"/>
                        <a:t> ___ </a:t>
                      </a:r>
                      <a:r>
                        <a:rPr lang="ru-RU" sz="1200" b="1" dirty="0" smtClean="0"/>
                        <a:t>баллов, </a:t>
                      </a:r>
                    </a:p>
                    <a:p>
                      <a:r>
                        <a:rPr lang="ru-RU" sz="1200" b="1" dirty="0" smtClean="0"/>
                        <a:t>Результат государственной аттестации полученный:</a:t>
                      </a:r>
                      <a:r>
                        <a:rPr lang="ru-RU" sz="1200" b="1" baseline="0" dirty="0" smtClean="0"/>
                        <a:t> ___ </a:t>
                      </a:r>
                      <a:r>
                        <a:rPr lang="ru-RU" sz="1200" b="1" dirty="0" smtClean="0"/>
                        <a:t>баллов.</a:t>
                      </a:r>
                    </a:p>
                    <a:p>
                      <a:r>
                        <a:rPr lang="ru-RU" sz="1200" b="1" dirty="0" smtClean="0"/>
                        <a:t>Западающие задания</a:t>
                      </a:r>
                      <a:r>
                        <a:rPr lang="ru-RU" sz="1200" b="1" baseline="0" dirty="0" smtClean="0"/>
                        <a:t> : _____________________________.</a:t>
                      </a:r>
                    </a:p>
                    <a:p>
                      <a:r>
                        <a:rPr lang="ru-RU" sz="1200" b="1" baseline="0" dirty="0" smtClean="0"/>
                        <a:t>Причины ошибки: _________________________________.</a:t>
                      </a:r>
                      <a:endParaRPr lang="ru-RU" sz="1200" b="1" dirty="0" smtClean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50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3206" y="586853"/>
            <a:ext cx="8188657" cy="553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b="1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Индивидуальная образовательная траектория </a:t>
            </a:r>
            <a:r>
              <a:rPr lang="ru-RU" sz="36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индивидуальный для каждого ученика путь реализации личностного потенциала  в образовании</a:t>
            </a:r>
            <a:r>
              <a:rPr lang="ru-RU" sz="36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b="1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Личностный потенциал ученика</a:t>
            </a:r>
            <a:r>
              <a:rPr lang="ru-RU" sz="36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- это совокупность его организационных, </a:t>
            </a:r>
            <a:r>
              <a:rPr lang="ru-RU" sz="36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деятельностных</a:t>
            </a:r>
            <a:r>
              <a:rPr lang="ru-RU" sz="36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познавательных, творческих и иных способностей. 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00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6161" y="436730"/>
            <a:ext cx="8106770" cy="5915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индивидуальной образовательной траектории развития ученика</a:t>
            </a:r>
            <a:r>
              <a:rPr lang="ru-RU" sz="2400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приобретение учащимся образования в личностно-значимой области (теме), создание учеником своих личностно - значимых достижений.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Личностно – значимые достижения ученика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Внутренние – развитие личностных познавательных, творческих, организационных,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деятельностных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качеств ученика.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Внешние – создание своих сочинений, выдвижение гипотез, проведение наблюдения, эксперимента, исследования, проектного   продукта, составление концепций, понятий и дальнейшее сравнение их с существующими культурно - историческими аналогами (эталоном).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544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0608" y="403453"/>
            <a:ext cx="8407021" cy="5739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Принципы индивидуальной образовательной траектории </a:t>
            </a:r>
            <a:r>
              <a:rPr lang="ru-RU" sz="2000" b="1" i="1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ученика</a:t>
            </a:r>
            <a:endParaRPr lang="ru-RU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4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Принцип личностного целеполагания</a:t>
            </a:r>
            <a:r>
              <a:rPr lang="ru-RU" sz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образование каждого учащегося происходит на основе и с учётом его личных учебных целей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4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Принцип выбора индивидуальной образовательной траектории - у</a:t>
            </a:r>
            <a:r>
              <a:rPr lang="ru-RU" sz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ченик имеет право на осознанный и согласованный с педагогом выбор основных компонентов своего образования: смысла, целей, задач, темпа, форм и методов обучения, личностного содержания образования, системы контроля и оценки результатов.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4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lang="ru-RU" sz="1400" b="1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метапредметных</a:t>
            </a:r>
            <a:r>
              <a:rPr lang="ru-RU" sz="14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основ содержания образования - о</a:t>
            </a:r>
            <a:r>
              <a:rPr lang="ru-RU" sz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снову содержания образовательных областей и учебных дисциплин составляют фундаментальные образовательные объекты, обеспечивающие возможность субъективного личностного познания их учениками.</a:t>
            </a:r>
            <a:r>
              <a:rPr lang="ru-RU" sz="14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4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Принцип продуктивности обучения - г</a:t>
            </a:r>
            <a:r>
              <a:rPr lang="ru-RU" sz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лавным ориентиром обучения является личное образовательное приращение ученика, складывающееся из его внутренних и внешних образовательных продуктов учебной деятельности.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4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Принцип первичности образовательной продукции учащегося - с</a:t>
            </a:r>
            <a:r>
              <a:rPr lang="ru-RU" sz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оздаваемое учеником личностное содержание образования опережает изучение образовательных стандартов и общепризнанных достижений в изучаемой области.</a:t>
            </a:r>
            <a:r>
              <a:rPr lang="ru-RU" sz="14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4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Принцип ситуативности обучения - о</a:t>
            </a:r>
            <a:r>
              <a:rPr lang="ru-RU" sz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бразовательный процесс строится на ситуациях, предполагающих самоопределение учеников и личный поиск их решения. Учитель сопровождает ученика в его образовательном движении.</a:t>
            </a:r>
            <a:r>
              <a:rPr lang="ru-RU" sz="14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4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Принцип образовательной рефлексии - о</a:t>
            </a:r>
            <a:r>
              <a:rPr lang="ru-RU" sz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бразовательный процесс сопровождается его рефлексивным осознанием субъектами образования.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562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2136" y="0"/>
            <a:ext cx="8502555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indent="463550">
              <a:buClr>
                <a:schemeClr val="accent3"/>
              </a:buClr>
              <a:defRPr/>
            </a:pPr>
            <a:r>
              <a:rPr lang="ru-RU" dirty="0"/>
              <a:t> </a:t>
            </a:r>
            <a:r>
              <a:rPr lang="ru-RU" dirty="0" smtClean="0"/>
              <a:t>                                                                                                                </a:t>
            </a:r>
            <a:r>
              <a:rPr lang="ru-RU" sz="2400" b="1" i="1" dirty="0" smtClean="0"/>
              <a:t>Индивидуальная </a:t>
            </a:r>
            <a:r>
              <a:rPr lang="ru-RU" sz="2400" b="1" i="1" dirty="0"/>
              <a:t>образовательная </a:t>
            </a:r>
            <a:r>
              <a:rPr lang="ru-RU" sz="2400" b="1" i="1" dirty="0" smtClean="0"/>
              <a:t>траектория развития ученика  </a:t>
            </a:r>
            <a:r>
              <a:rPr lang="ru-RU" sz="2400" b="1" i="1" dirty="0"/>
              <a:t>реализуется через составление индивидуальной образовательной  программы, которая является ее технологическим </a:t>
            </a:r>
            <a:r>
              <a:rPr lang="ru-RU" sz="2400" b="1" i="1" dirty="0" smtClean="0"/>
              <a:t>обеспечением. Педагогическая </a:t>
            </a:r>
            <a:r>
              <a:rPr lang="ru-RU" sz="2400" b="1" i="1" dirty="0"/>
              <a:t>технология выступает как своеобразный проект. </a:t>
            </a:r>
            <a:endParaRPr lang="ru-RU" sz="2400" b="1" i="1" dirty="0" smtClean="0"/>
          </a:p>
          <a:p>
            <a:pPr marL="365760" indent="463550">
              <a:buClr>
                <a:schemeClr val="accent3"/>
              </a:buClr>
              <a:defRPr/>
            </a:pPr>
            <a:endParaRPr lang="ru-RU" sz="2400" dirty="0" smtClean="0"/>
          </a:p>
          <a:p>
            <a:pPr marL="109728" algn="ctr">
              <a:buClr>
                <a:schemeClr val="accent3"/>
              </a:buClr>
              <a:defRPr/>
            </a:pPr>
            <a:r>
              <a:rPr lang="ru-RU" sz="2400" dirty="0" smtClean="0"/>
              <a:t> </a:t>
            </a:r>
            <a:r>
              <a:rPr lang="ru-RU" sz="2400" b="1" dirty="0"/>
              <a:t>Особенностью педагогических технологий </a:t>
            </a:r>
          </a:p>
          <a:p>
            <a:pPr marL="857250" indent="-342900"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sz="2400" dirty="0" smtClean="0"/>
              <a:t>Наличие </a:t>
            </a:r>
            <a:r>
              <a:rPr lang="ru-RU" sz="2400" dirty="0"/>
              <a:t>субъекта </a:t>
            </a:r>
            <a:r>
              <a:rPr lang="ru-RU" sz="2400" dirty="0" smtClean="0"/>
              <a:t> и объекта деятельности – ученик – учитель предметник (в </a:t>
            </a:r>
            <a:r>
              <a:rPr lang="ru-RU" sz="2400" dirty="0"/>
              <a:t>педагогических технологиях он всегда парный</a:t>
            </a:r>
            <a:r>
              <a:rPr lang="ru-RU" sz="2400" dirty="0" smtClean="0"/>
              <a:t>).</a:t>
            </a:r>
            <a:endParaRPr lang="ru-RU" sz="2400" dirty="0"/>
          </a:p>
          <a:p>
            <a:pPr marL="857250" indent="-342900"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sz="2400" dirty="0" smtClean="0"/>
              <a:t>Критерии </a:t>
            </a:r>
            <a:r>
              <a:rPr lang="ru-RU" sz="2400" dirty="0"/>
              <a:t>оценки эффективности ( они связаны с развитием субъекта деятельности, в данном случае ученика</a:t>
            </a:r>
            <a:r>
              <a:rPr lang="ru-RU" sz="2400" dirty="0" smtClean="0"/>
              <a:t>).</a:t>
            </a:r>
            <a:endParaRPr lang="ru-RU" sz="2400" dirty="0"/>
          </a:p>
          <a:p>
            <a:pPr marL="857250" indent="-342900"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sz="2400" dirty="0" smtClean="0"/>
              <a:t>Владение </a:t>
            </a:r>
            <a:r>
              <a:rPr lang="ru-RU" sz="2400" dirty="0"/>
              <a:t>специальными умениями (в первую очередь, проектировании, обеспечивающими  перевод педагогических целей в конкретные задачи и содержание деятельности</a:t>
            </a:r>
            <a:r>
              <a:rPr lang="ru-RU" sz="2400" dirty="0" smtClean="0"/>
              <a:t>).</a:t>
            </a:r>
            <a:endParaRPr lang="ru-RU" sz="2400" dirty="0"/>
          </a:p>
          <a:p>
            <a:pPr marL="708660" indent="-342900">
              <a:buClr>
                <a:schemeClr val="accent3"/>
              </a:buClr>
              <a:buFont typeface="+mj-lt"/>
              <a:buAutoNum type="arabicPeriod"/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704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6854" y="687653"/>
            <a:ext cx="8188656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>
              <a:buClr>
                <a:schemeClr val="accent3"/>
              </a:buClr>
              <a:defRPr/>
            </a:pPr>
            <a:r>
              <a:rPr lang="ru-RU" sz="2400" b="1" i="1" dirty="0" smtClean="0"/>
              <a:t>Индивидуальная образовательная программа ученика:</a:t>
            </a:r>
          </a:p>
          <a:p>
            <a:pPr marL="109728">
              <a:buClr>
                <a:schemeClr val="accent3"/>
              </a:buClr>
              <a:defRPr/>
            </a:pPr>
            <a:endParaRPr lang="ru-RU" sz="2000" b="1" dirty="0" smtClean="0"/>
          </a:p>
          <a:p>
            <a:pPr marL="452628" indent="-342900">
              <a:buClr>
                <a:schemeClr val="accent3"/>
              </a:buClr>
              <a:buFont typeface="Arial" panose="020B0604020202020204" pitchFamily="34" charset="0"/>
              <a:buChar char="•"/>
              <a:defRPr/>
            </a:pPr>
            <a:r>
              <a:rPr lang="ru-RU" sz="2000" dirty="0" smtClean="0"/>
              <a:t>Составляется </a:t>
            </a:r>
            <a:r>
              <a:rPr lang="ru-RU" sz="2000" dirty="0"/>
              <a:t>на основе базисного учебного плана в рамках, отведенных учебных часов, выделенных на изучение учебной </a:t>
            </a:r>
            <a:r>
              <a:rPr lang="ru-RU" sz="2000" dirty="0" smtClean="0"/>
              <a:t>дисциплины.</a:t>
            </a:r>
          </a:p>
          <a:p>
            <a:pPr marL="452628" indent="-342900">
              <a:buClr>
                <a:schemeClr val="accent3"/>
              </a:buClr>
              <a:buFont typeface="Arial" panose="020B0604020202020204" pitchFamily="34" charset="0"/>
              <a:buChar char="•"/>
              <a:defRPr/>
            </a:pPr>
            <a:r>
              <a:rPr lang="ru-RU" sz="2000" dirty="0" smtClean="0"/>
              <a:t>Разрабатывается </a:t>
            </a:r>
            <a:r>
              <a:rPr lang="ru-RU" sz="2000" dirty="0"/>
              <a:t>самим учащимся, при поддержке учителя предметника и родителей</a:t>
            </a:r>
            <a:r>
              <a:rPr lang="ru-RU" sz="2000" dirty="0" smtClean="0"/>
              <a:t>.</a:t>
            </a:r>
            <a:r>
              <a:rPr lang="ru-RU" sz="2000" dirty="0"/>
              <a:t> Родители ученика должны познакомиться с индивидуальной образовательной программой ученика, могут внести в нее  свои коррективы. Отношения с родителями выстраиваются на принципе сотрудничества.</a:t>
            </a:r>
          </a:p>
          <a:p>
            <a:pPr marL="452628" indent="-342900">
              <a:buClr>
                <a:schemeClr val="accent3"/>
              </a:buClr>
              <a:buFont typeface="Arial" panose="020B0604020202020204" pitchFamily="34" charset="0"/>
              <a:buChar char="•"/>
              <a:defRPr/>
            </a:pPr>
            <a:r>
              <a:rPr lang="ru-RU" sz="2000" dirty="0"/>
              <a:t>В процессе обсуждения программы родителям предоставляется возможность консультирования с учителем – </a:t>
            </a:r>
            <a:r>
              <a:rPr lang="ru-RU" sz="2000" dirty="0" smtClean="0"/>
              <a:t>предметником.</a:t>
            </a:r>
          </a:p>
          <a:p>
            <a:pPr marL="452628" indent="-342900">
              <a:buClr>
                <a:schemeClr val="accent3"/>
              </a:buClr>
              <a:buFont typeface="Arial" panose="020B0604020202020204" pitchFamily="34" charset="0"/>
              <a:buChar char="•"/>
              <a:defRPr/>
            </a:pPr>
            <a:r>
              <a:rPr lang="ru-RU" sz="2000" dirty="0" smtClean="0"/>
              <a:t>С момента </a:t>
            </a:r>
            <a:r>
              <a:rPr lang="ru-RU" sz="2000" dirty="0"/>
              <a:t>подписания учащимся, его родителями, администрацией является официальным документом, регламентирующим отношения между  учеником, родителями  и школой.</a:t>
            </a:r>
          </a:p>
          <a:p>
            <a:pPr marL="452628" indent="-342900">
              <a:buClr>
                <a:schemeClr val="accent3"/>
              </a:buClr>
              <a:buFont typeface="Arial" panose="020B0604020202020204" pitchFamily="34" charset="0"/>
              <a:buChar char="•"/>
              <a:defRPr/>
            </a:pPr>
            <a:endParaRPr lang="ru-RU" sz="2400" dirty="0"/>
          </a:p>
          <a:p>
            <a:pPr marL="109728">
              <a:buClr>
                <a:schemeClr val="accent3"/>
              </a:buCl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3907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7779" y="490722"/>
            <a:ext cx="8639032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indent="14288" algn="ctr">
              <a:buClr>
                <a:schemeClr val="accent3"/>
              </a:buClr>
              <a:defRPr/>
            </a:pPr>
            <a:r>
              <a:rPr lang="ru-RU" sz="2400" b="1" i="1" dirty="0" smtClean="0"/>
              <a:t>Структура</a:t>
            </a:r>
          </a:p>
          <a:p>
            <a:pPr marL="365760" indent="14288" algn="ctr">
              <a:buClr>
                <a:schemeClr val="accent3"/>
              </a:buClr>
              <a:defRPr/>
            </a:pPr>
            <a:r>
              <a:rPr lang="ru-RU" sz="2400" b="1" i="1" dirty="0" smtClean="0"/>
              <a:t>индивидуальной </a:t>
            </a:r>
            <a:r>
              <a:rPr lang="ru-RU" sz="2400" b="1" i="1" dirty="0" smtClean="0"/>
              <a:t>образовательной программы ученика </a:t>
            </a:r>
          </a:p>
          <a:p>
            <a:pPr marL="365760" indent="14288" algn="ctr">
              <a:buClr>
                <a:schemeClr val="accent3"/>
              </a:buClr>
              <a:defRPr/>
            </a:pPr>
            <a:endParaRPr lang="ru-RU" sz="2000" b="1" dirty="0"/>
          </a:p>
          <a:p>
            <a:pPr marL="708660" indent="-342900"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dirty="0" smtClean="0"/>
              <a:t>Цели обучения.</a:t>
            </a:r>
          </a:p>
          <a:p>
            <a:pPr marL="708660" indent="-342900"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dirty="0" smtClean="0"/>
              <a:t>Задачи обучения.</a:t>
            </a:r>
          </a:p>
          <a:p>
            <a:pPr marL="708660" indent="-342900"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dirty="0" smtClean="0"/>
              <a:t>Учебный план по изучению тем, выполнению практических работ.</a:t>
            </a:r>
          </a:p>
          <a:p>
            <a:pPr marL="708660" indent="-342900"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dirty="0" smtClean="0"/>
              <a:t>Факультативы, элективные курсы, индивидуальные консультации, курсы вне учебного заведения.</a:t>
            </a:r>
          </a:p>
          <a:p>
            <a:pPr marL="708660" indent="-342900"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dirty="0" smtClean="0"/>
              <a:t>Формы и методы изучения учебного материала.</a:t>
            </a:r>
          </a:p>
          <a:p>
            <a:pPr marL="708660" indent="-342900"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dirty="0" smtClean="0"/>
              <a:t>Выбор дополнительных образовательных ресурсов, предоставляемых  ОУ города, подготовительные курсы при учебных заведениях среднего и высшего звена.</a:t>
            </a:r>
          </a:p>
          <a:p>
            <a:pPr marL="708660" indent="-342900"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dirty="0" smtClean="0"/>
              <a:t>Творческие, исследовательские работы, проекты.</a:t>
            </a:r>
          </a:p>
          <a:p>
            <a:pPr marL="708660" indent="-342900"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dirty="0" smtClean="0"/>
              <a:t>Планируемые </a:t>
            </a:r>
            <a:r>
              <a:rPr lang="ru-RU" dirty="0"/>
              <a:t>о</a:t>
            </a:r>
            <a:r>
              <a:rPr lang="ru-RU" dirty="0" smtClean="0"/>
              <a:t>бразовательные результаты</a:t>
            </a:r>
            <a:r>
              <a:rPr lang="ru-RU" dirty="0"/>
              <a:t>.</a:t>
            </a:r>
            <a:endParaRPr lang="ru-RU" dirty="0" smtClean="0"/>
          </a:p>
          <a:p>
            <a:pPr marL="708660" indent="-342900"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dirty="0" smtClean="0"/>
              <a:t>Формы  проверки.</a:t>
            </a:r>
            <a:endParaRPr lang="ru-RU" dirty="0"/>
          </a:p>
          <a:p>
            <a:pPr marL="708660" indent="-342900"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dirty="0" smtClean="0"/>
              <a:t>Результативность освоения курса, подготовки к государственной аттестации.</a:t>
            </a:r>
          </a:p>
        </p:txBody>
      </p:sp>
    </p:spTree>
    <p:extLst>
      <p:ext uri="{BB962C8B-B14F-4D97-AF65-F5344CB8AC3E}">
        <p14:creationId xmlns:p14="http://schemas.microsoft.com/office/powerpoint/2010/main" val="128323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69955" y="117222"/>
            <a:ext cx="38998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/>
              <a:t>Этапы работы с ИОТ учащегося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4965087"/>
              </p:ext>
            </p:extLst>
          </p:nvPr>
        </p:nvGraphicFramePr>
        <p:xfrm>
          <a:off x="110358" y="565383"/>
          <a:ext cx="8924461" cy="62335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0765"/>
                <a:gridCol w="2035641"/>
                <a:gridCol w="3066940"/>
                <a:gridCol w="2231115"/>
              </a:tblGrid>
              <a:tr h="289988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Этап 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Деятельность ученика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Деятельность учителя - предметника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Результат 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466836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Подготовительный 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Формирует ИОП по заданному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образцу.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Проводит разъяснительную работу с учеником, родителями.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Проводит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</a:rPr>
                        <a:t> вводное тестирование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с целью оказания помощи ученику по формированию целей и задач его обучения,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выявляет уровень учебных достижений по предмету, помогает определить пути достижения поставленных целей.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Составлена ИОП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ученика.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020259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2)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</a:rPr>
                        <a:t> О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сновной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endParaRPr lang="ru-RU" sz="12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200" b="1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9728" lvl="0" indent="0">
                        <a:buClr>
                          <a:schemeClr val="accent3"/>
                        </a:buClr>
                        <a:buFont typeface="Georgia"/>
                        <a:buNone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Вносит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 коррективы в ИОП,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с указанием целей, задач образования, форм и методов обучения, контроля, внесение изменений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</a:p>
                    <a:p>
                      <a:pPr marL="109728" lvl="0" indent="0">
                        <a:buClr>
                          <a:schemeClr val="accent3"/>
                        </a:buClr>
                        <a:buFont typeface="Georgia"/>
                        <a:buNone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содержание.</a:t>
                      </a:r>
                      <a:endParaRPr lang="ru-RU" sz="12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109728" indent="0">
                        <a:buClr>
                          <a:schemeClr val="accent3"/>
                        </a:buClr>
                        <a:buFont typeface="Georgia"/>
                        <a:buNone/>
                        <a:defRPr/>
                      </a:pPr>
                      <a:endParaRPr lang="ru-RU" sz="12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109728" indent="0">
                        <a:buClr>
                          <a:schemeClr val="accent3"/>
                        </a:buClr>
                        <a:buFont typeface="Georgia"/>
                        <a:buNone/>
                        <a:defRPr/>
                      </a:pPr>
                      <a:endParaRPr lang="ru-RU" sz="12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9728" indent="0">
                        <a:buClr>
                          <a:schemeClr val="accent3"/>
                        </a:buClr>
                        <a:buFont typeface="Georgia"/>
                        <a:buNone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Адаптирует современные образовательные технологии, в том числе информационные, к процессу подготовки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</a:rPr>
                        <a:t> к государственной аттестации. Р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азрабатывает систему прикладных учебных заданий, форм, методов организации учебной деятельности.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</a:rPr>
                        <a:t> Оценивает продвижение ученика в процессе подготовки к государственной аттестации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  <a:p>
                      <a:pPr marL="109728" indent="0">
                        <a:buClr>
                          <a:schemeClr val="accent3"/>
                        </a:buClr>
                        <a:buFont typeface="Georgia"/>
                        <a:buNone/>
                        <a:defRPr/>
                      </a:pPr>
                      <a:endParaRPr lang="ru-RU" sz="1200" b="1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Ученик,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</a:rPr>
                        <a:t> в процессе работы с ИОП, умеет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 планировать и организовывать свою </a:t>
                      </a:r>
                      <a:r>
                        <a:rPr lang="ru-RU" sz="1200" b="1" dirty="0" err="1" smtClean="0">
                          <a:solidFill>
                            <a:schemeClr val="tx1"/>
                          </a:solidFill>
                        </a:rPr>
                        <a:t>учебно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 - познавательную деятельность, анализировать ее с позиций достижений и успехов, выделять приоритеты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</a:rPr>
                        <a:t> в подготовке к государственной аттестации.</a:t>
                      </a:r>
                      <a:endParaRPr lang="ru-RU" sz="12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2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2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2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2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811974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3)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</a:rPr>
                        <a:t> Р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ефлексия 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Анализирует свою деятельность  и результативность по выполнению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ИОП.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Помогает проанализировать деятельность ученика и результативность ИОП. Продумывает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</a:rPr>
                        <a:t> пути перспективного продуктивного продвижения по ИОП учеников, выбирающих для  государственной аттестации предмет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  <a:p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</a:rPr>
                        <a:t>Устанавливает планируемый балл по результатам итоговой аттестации.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Получен,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зафиксирован и проанализирован конкретный результат по ИОП. Составлен перспективный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</a:rPr>
                        <a:t> план работы на предстоящий период подготовки учащихся к государственной аттестации.</a:t>
                      </a:r>
                    </a:p>
                    <a:p>
                      <a:endParaRPr lang="ru-RU" sz="12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2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075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36290" y="471303"/>
            <a:ext cx="713777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/>
              <a:t>Памятка </a:t>
            </a:r>
            <a:r>
              <a:rPr lang="ru-RU" sz="2000" i="1" dirty="0"/>
              <a:t/>
            </a:r>
            <a:br>
              <a:rPr lang="ru-RU" sz="2000" i="1" dirty="0"/>
            </a:br>
            <a:r>
              <a:rPr lang="ru-RU" sz="2000" b="1" i="1" dirty="0"/>
              <a:t>для  учителя  по заполнению и анализу   индивидуальной образовательной программы учащегося</a:t>
            </a:r>
            <a:endParaRPr lang="ru-RU" sz="2000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81672" y="2096881"/>
            <a:ext cx="8488907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>
              <a:buClr>
                <a:schemeClr val="accent3"/>
              </a:buClr>
              <a:defRPr/>
            </a:pPr>
            <a:r>
              <a:rPr lang="ru-RU" sz="2000" b="1" dirty="0"/>
              <a:t>Шаг 1</a:t>
            </a:r>
            <a:r>
              <a:rPr lang="ru-RU" sz="2000" dirty="0"/>
              <a:t>. Провести беседу с учащимися о необходимости планирования и организации своей </a:t>
            </a:r>
            <a:r>
              <a:rPr lang="ru-RU" sz="2000" dirty="0" err="1"/>
              <a:t>учебно</a:t>
            </a:r>
            <a:r>
              <a:rPr lang="ru-RU" sz="2000" dirty="0"/>
              <a:t> - познавательной деятельности в рамках образовательной области.</a:t>
            </a:r>
          </a:p>
          <a:p>
            <a:pPr marL="109728">
              <a:buClr>
                <a:schemeClr val="accent3"/>
              </a:buClr>
              <a:defRPr/>
            </a:pPr>
            <a:r>
              <a:rPr lang="ru-RU" sz="2000" b="1" dirty="0"/>
              <a:t>Шаг 2</a:t>
            </a:r>
            <a:r>
              <a:rPr lang="ru-RU" sz="2000" dirty="0"/>
              <a:t>. Познакомить учащихся со структурой ИОП.</a:t>
            </a:r>
          </a:p>
          <a:p>
            <a:pPr marL="109728">
              <a:buClr>
                <a:schemeClr val="accent3"/>
              </a:buClr>
              <a:defRPr/>
            </a:pPr>
            <a:r>
              <a:rPr lang="ru-RU" sz="2000" b="1" dirty="0"/>
              <a:t>Шаг 3</a:t>
            </a:r>
            <a:r>
              <a:rPr lang="ru-RU" sz="2000" dirty="0"/>
              <a:t>. Познакомить учащихся с алгоритмом построения </a:t>
            </a:r>
            <a:r>
              <a:rPr lang="ru-RU" sz="2000" dirty="0" smtClean="0"/>
              <a:t>ИОП.</a:t>
            </a:r>
            <a:endParaRPr lang="ru-RU" sz="2000" dirty="0"/>
          </a:p>
          <a:p>
            <a:pPr marL="109728">
              <a:buClr>
                <a:schemeClr val="accent3"/>
              </a:buClr>
              <a:defRPr/>
            </a:pPr>
            <a:r>
              <a:rPr lang="ru-RU" sz="2000" b="1" dirty="0"/>
              <a:t>Шаг 4. </a:t>
            </a:r>
            <a:r>
              <a:rPr lang="ru-RU" sz="2000" dirty="0"/>
              <a:t>Учащиеся самостоятельно или с помощью учителя заполняют ИОП. </a:t>
            </a:r>
          </a:p>
          <a:p>
            <a:pPr marL="109728">
              <a:buClr>
                <a:schemeClr val="accent3"/>
              </a:buClr>
              <a:defRPr/>
            </a:pPr>
            <a:r>
              <a:rPr lang="ru-RU" sz="2000" b="1" dirty="0"/>
              <a:t>Шаг 5. </a:t>
            </a:r>
            <a:r>
              <a:rPr lang="ru-RU" sz="2000" dirty="0"/>
              <a:t>Проанализировать заполнение учащимися ИОП.</a:t>
            </a:r>
          </a:p>
          <a:p>
            <a:pPr marL="109728">
              <a:buClr>
                <a:schemeClr val="accent3"/>
              </a:buClr>
              <a:defRPr/>
            </a:pPr>
            <a:r>
              <a:rPr lang="ru-RU" sz="2000" b="1" dirty="0"/>
              <a:t>Шаг 6</a:t>
            </a:r>
            <a:r>
              <a:rPr lang="ru-RU" sz="2000" dirty="0"/>
              <a:t>. Обсудить с учащимся результат анализа  ИОП.</a:t>
            </a:r>
          </a:p>
          <a:p>
            <a:pPr marL="109728">
              <a:buClr>
                <a:schemeClr val="accent3"/>
              </a:buClr>
              <a:defRPr/>
            </a:pPr>
            <a:r>
              <a:rPr lang="ru-RU" sz="2000" b="1" dirty="0"/>
              <a:t>Шаг 7. </a:t>
            </a:r>
            <a:r>
              <a:rPr lang="ru-RU" sz="2000" dirty="0"/>
              <a:t>Познакомить родителей и ИОП учащегося. Обсудить полученные результаты, внести предложения  по организации учебного процесса.</a:t>
            </a:r>
          </a:p>
        </p:txBody>
      </p:sp>
    </p:spTree>
    <p:extLst>
      <p:ext uri="{BB962C8B-B14F-4D97-AF65-F5344CB8AC3E}">
        <p14:creationId xmlns:p14="http://schemas.microsoft.com/office/powerpoint/2010/main" val="420078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376</TotalTime>
  <Words>1372</Words>
  <Application>Microsoft Office PowerPoint</Application>
  <PresentationFormat>Экран (4:3)</PresentationFormat>
  <Paragraphs>205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Georgia</vt:lpstr>
      <vt:lpstr>Times New Roman</vt:lpstr>
      <vt:lpstr>Тема Office</vt:lpstr>
      <vt:lpstr>Проектирования индивидуальной образовательной траектории ученика  в рамках подготовки к государственной аттестации по географии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Проектирования индивидуальной образовательной траектории ученика</dc:title>
  <dc:creator>User</dc:creator>
  <cp:lastModifiedBy>User</cp:lastModifiedBy>
  <cp:revision>32</cp:revision>
  <dcterms:created xsi:type="dcterms:W3CDTF">2014-11-26T13:03:01Z</dcterms:created>
  <dcterms:modified xsi:type="dcterms:W3CDTF">2014-11-29T02:41:38Z</dcterms:modified>
</cp:coreProperties>
</file>