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60" r:id="rId6"/>
    <p:sldId id="259" r:id="rId7"/>
    <p:sldId id="268" r:id="rId8"/>
    <p:sldId id="269" r:id="rId9"/>
    <p:sldId id="270" r:id="rId10"/>
    <p:sldId id="261" r:id="rId11"/>
    <p:sldId id="262" r:id="rId12"/>
    <p:sldId id="263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9057B0-73C1-49C6-B9F0-F1515ADF54D8}" type="datetimeFigureOut">
              <a:rPr lang="ru-RU" smtClean="0"/>
              <a:t>15.11.2014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34A6B33-E681-462A-B4B6-766190713D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omava.narod.ru/kurs.htm" TargetMode="External"/><Relationship Id="rId2" Type="http://schemas.openxmlformats.org/officeDocument/2006/relationships/hyperlink" Target="http://pedsovet.su/publ/70-1-0-25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smtClean="0"/>
              <a:t> </a:t>
            </a:r>
            <a:r>
              <a:rPr lang="ru-RU" sz="6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ФГОС</a:t>
            </a:r>
            <a:endParaRPr lang="ru-RU" sz="6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   </a:t>
            </a:r>
            <a:r>
              <a:rPr lang="ru-RU" sz="6600" b="1" dirty="0" smtClean="0">
                <a:solidFill>
                  <a:srgbClr val="FF0000"/>
                </a:solidFill>
              </a:rPr>
              <a:t>!  </a:t>
            </a:r>
            <a:r>
              <a:rPr lang="en-US" sz="6600" b="1" dirty="0" smtClean="0">
                <a:solidFill>
                  <a:srgbClr val="FF0000"/>
                </a:solidFill>
              </a:rPr>
              <a:t>? 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8000" b="1" dirty="0" smtClean="0"/>
              <a:t>       </a:t>
            </a:r>
            <a:r>
              <a:rPr lang="en-US" sz="8000" b="1" i="1" dirty="0" smtClean="0"/>
              <a:t>!</a:t>
            </a:r>
            <a:r>
              <a:rPr lang="ru-RU" sz="8000" b="1" i="1" dirty="0" smtClean="0"/>
              <a:t> </a:t>
            </a:r>
            <a:r>
              <a:rPr lang="en-US" sz="8000" b="1" i="1" dirty="0" smtClean="0"/>
              <a:t>!</a:t>
            </a:r>
            <a:r>
              <a:rPr lang="ru-RU" sz="8000" b="1" i="1" dirty="0" smtClean="0"/>
              <a:t> </a:t>
            </a:r>
            <a:r>
              <a:rPr lang="en-US" sz="8000" b="1" i="1" dirty="0" smtClean="0"/>
              <a:t>!</a:t>
            </a:r>
            <a:endParaRPr lang="ru-RU" sz="8000" b="1" i="1" dirty="0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2800" b="1" i="1" dirty="0" smtClean="0">
                <a:solidFill>
                  <a:srgbClr val="00B050"/>
                </a:solidFill>
              </a:rPr>
              <a:t>Обеспечение ОУ  учебниками  и  учебными пособиями, соответствующими требованиям ФГОС</a:t>
            </a:r>
          </a:p>
          <a:p>
            <a:pPr marL="514350" indent="-514350" eaLnBrk="1" hangingPunct="1">
              <a:buFont typeface="Wingdings 2" pitchFamily="18" charset="2"/>
              <a:buAutoNum type="arabicPeriod"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 marL="514350" indent="-514350" eaLnBrk="1" hangingPunct="1">
              <a:buFont typeface="Wingdings 2" pitchFamily="18" charset="2"/>
              <a:buAutoNum type="arabicPeriod"/>
            </a:pPr>
            <a:r>
              <a:rPr lang="ru-RU" sz="2800" b="1" i="1" dirty="0" smtClean="0">
                <a:solidFill>
                  <a:srgbClr val="0070C0"/>
                </a:solidFill>
                <a:cs typeface="Times New Roman" pitchFamily="18" charset="0"/>
              </a:rPr>
              <a:t>  Техническое  оснащение</a:t>
            </a:r>
          </a:p>
        </p:txBody>
      </p:sp>
    </p:spTree>
    <p:extLst>
      <p:ext uri="{BB962C8B-B14F-4D97-AF65-F5344CB8AC3E}">
        <p14:creationId xmlns:p14="http://schemas.microsoft.com/office/powerpoint/2010/main" val="167817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39 -1.85185E-6 C -0.22257 0.05301 -0.21337 0.12709 -0.17882 0.12593 C -0.12899 0.12593 -0.12535 -0.12199 -0.06597 -0.12291 C -0.01285 -0.12291 -0.04132 0.09398 0.01007 0.09306 C 0.06389 0.09306 0.03507 -0.06389 0.09236 -0.06389 C 0.14375 -0.06389 0.11528 0.0419 0.16094 0.0419 C 0.20504 0.0419 0.18212 -0.03889 0.22222 -0.03889 C 0.24514 -0.03889 0.24688 -0.0169 0.24896 -1.85185E-6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632848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i="1" u="sng" dirty="0" smtClean="0">
                <a:solidFill>
                  <a:srgbClr val="FF0000"/>
                </a:solidFill>
                <a:latin typeface="Arial" charset="0"/>
              </a:rPr>
              <a:t>Трудности</a:t>
            </a:r>
            <a:endParaRPr lang="ru-RU" sz="3600" b="1" i="1" u="sng" dirty="0">
              <a:solidFill>
                <a:srgbClr val="FF0000"/>
              </a:solidFill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rgbClr val="3E3D2D"/>
                </a:solidFill>
                <a:cs typeface="Times New Roman" pitchFamily="18" charset="0"/>
              </a:rPr>
              <a:t> -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Организация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внеурочной деятельности и  режима дня учащихся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70C0"/>
                </a:solidFill>
                <a:latin typeface="Arial" charset="0"/>
              </a:rPr>
              <a:t>Банк программ, разработок занятий, дидактических материалов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1" y="4077073"/>
            <a:ext cx="5907945" cy="1523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2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7099" y="836711"/>
            <a:ext cx="5195181" cy="352839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782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1" y="1700808"/>
            <a:ext cx="36367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solidFill>
                  <a:srgbClr val="94C600"/>
                </a:solidFill>
                <a:ea typeface="+mj-ea"/>
                <a:cs typeface="+mj-cs"/>
              </a:rPr>
              <a:t>Источники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068960"/>
            <a:ext cx="2989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wiki.iteach.ru</a:t>
            </a:r>
            <a:endParaRPr lang="ru-RU" b="1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smtClean="0">
                <a:solidFill>
                  <a:srgbClr val="002060"/>
                </a:solidFill>
                <a:hlinkClick r:id="rId2"/>
              </a:rPr>
              <a:t>pedsovet.su</a:t>
            </a:r>
            <a:endParaRPr lang="ru-RU" b="1" dirty="0">
              <a:solidFill>
                <a:srgbClr val="002060"/>
              </a:solidFill>
            </a:endParaRPr>
          </a:p>
          <a:p>
            <a:pPr lvl="0"/>
            <a:r>
              <a:rPr lang="en-US" b="1" dirty="0">
                <a:solidFill>
                  <a:srgbClr val="002060"/>
                </a:solidFill>
                <a:hlinkClick r:id="rId3"/>
              </a:rPr>
              <a:t>tromava.narod.ru</a:t>
            </a:r>
            <a:endParaRPr lang="ru-RU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5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>
            <a:off x="971550" y="765175"/>
            <a:ext cx="1584325" cy="50323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Ставит цель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0" y="1916113"/>
            <a:ext cx="1692275" cy="50482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Делает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-1" y="1252176"/>
            <a:ext cx="1692275" cy="503237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Планирует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0" y="2565400"/>
            <a:ext cx="1763713" cy="503238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Проверяет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251520" y="3284538"/>
            <a:ext cx="1943993" cy="504825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Оценивает</a:t>
            </a:r>
          </a:p>
        </p:txBody>
      </p:sp>
      <p:sp>
        <p:nvSpPr>
          <p:cNvPr id="20" name="Овал 19"/>
          <p:cNvSpPr/>
          <p:nvPr/>
        </p:nvSpPr>
        <p:spPr>
          <a:xfrm>
            <a:off x="3635897" y="1341440"/>
            <a:ext cx="2304256" cy="15478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u="sng" dirty="0" smtClean="0">
                <a:solidFill>
                  <a:schemeClr val="bg1"/>
                </a:solidFill>
              </a:rPr>
              <a:t>Сотру</a:t>
            </a:r>
          </a:p>
          <a:p>
            <a:pPr algn="ctr">
              <a:defRPr/>
            </a:pPr>
            <a:r>
              <a:rPr lang="ru-RU" sz="2800" b="1" i="1" u="sng" dirty="0" err="1" smtClean="0">
                <a:solidFill>
                  <a:schemeClr val="bg1"/>
                </a:solidFill>
              </a:rPr>
              <a:t>дничество</a:t>
            </a:r>
            <a:endParaRPr lang="ru-RU" sz="2800" b="1" i="1" u="sng" dirty="0">
              <a:solidFill>
                <a:schemeClr val="bg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flipH="1">
            <a:off x="6661348" y="692150"/>
            <a:ext cx="1943100" cy="504825"/>
          </a:xfrm>
          <a:prstGeom prst="homePlate">
            <a:avLst>
              <a:gd name="adj" fmla="val 5548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Подают пример</a:t>
            </a:r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6779221" y="3284538"/>
            <a:ext cx="2257271" cy="648518"/>
          </a:xfrm>
          <a:prstGeom prst="homePlate">
            <a:avLst>
              <a:gd name="adj" fmla="val 4358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Поощряют, наказывают</a:t>
            </a:r>
          </a:p>
        </p:txBody>
      </p:sp>
      <p:sp>
        <p:nvSpPr>
          <p:cNvPr id="23" name="Пятиугольник 22"/>
          <p:cNvSpPr/>
          <p:nvPr/>
        </p:nvSpPr>
        <p:spPr>
          <a:xfrm flipH="1">
            <a:off x="7092279" y="2636838"/>
            <a:ext cx="2051713" cy="50482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Контроли</a:t>
            </a:r>
          </a:p>
          <a:p>
            <a:pPr algn="ctr">
              <a:defRPr/>
            </a:pPr>
            <a:r>
              <a:rPr lang="ru-RU" sz="1400" b="1" dirty="0" err="1"/>
              <a:t>руют</a:t>
            </a:r>
            <a:endParaRPr lang="ru-RU" sz="1400" b="1" dirty="0"/>
          </a:p>
        </p:txBody>
      </p:sp>
      <p:sp>
        <p:nvSpPr>
          <p:cNvPr id="24" name="Пятиугольник 23"/>
          <p:cNvSpPr/>
          <p:nvPr/>
        </p:nvSpPr>
        <p:spPr>
          <a:xfrm flipH="1">
            <a:off x="7421732" y="1989138"/>
            <a:ext cx="1722263" cy="50323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Консультируют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7421732" y="1341438"/>
            <a:ext cx="1722266" cy="503237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Создают условия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539552" y="4221089"/>
            <a:ext cx="2736304" cy="1866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Учит</a:t>
            </a:r>
          </a:p>
          <a:p>
            <a:pPr>
              <a:defRPr/>
            </a:pPr>
            <a:r>
              <a:rPr lang="ru-RU" b="1" dirty="0"/>
              <a:t>-ставить цель</a:t>
            </a:r>
          </a:p>
          <a:p>
            <a:pPr>
              <a:defRPr/>
            </a:pPr>
            <a:r>
              <a:rPr lang="ru-RU" b="1" dirty="0"/>
              <a:t>-планировать</a:t>
            </a:r>
          </a:p>
          <a:p>
            <a:pPr>
              <a:defRPr/>
            </a:pPr>
            <a:r>
              <a:rPr lang="ru-RU" b="1" dirty="0"/>
              <a:t>-делать</a:t>
            </a:r>
          </a:p>
          <a:p>
            <a:pPr>
              <a:defRPr/>
            </a:pPr>
            <a:r>
              <a:rPr lang="ru-RU" b="1" dirty="0"/>
              <a:t>-проверять</a:t>
            </a:r>
          </a:p>
          <a:p>
            <a:pPr>
              <a:defRPr/>
            </a:pPr>
            <a:r>
              <a:rPr lang="ru-RU" b="1" dirty="0"/>
              <a:t>-оценивать</a:t>
            </a:r>
          </a:p>
        </p:txBody>
      </p:sp>
      <p:sp>
        <p:nvSpPr>
          <p:cNvPr id="28" name="Овал 27"/>
          <p:cNvSpPr/>
          <p:nvPr/>
        </p:nvSpPr>
        <p:spPr>
          <a:xfrm>
            <a:off x="6239018" y="5584031"/>
            <a:ext cx="2365430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Оценивает</a:t>
            </a:r>
          </a:p>
        </p:txBody>
      </p:sp>
      <p:sp>
        <p:nvSpPr>
          <p:cNvPr id="29" name="Овал 28"/>
          <p:cNvSpPr/>
          <p:nvPr/>
        </p:nvSpPr>
        <p:spPr>
          <a:xfrm>
            <a:off x="3995936" y="6092825"/>
            <a:ext cx="2665413" cy="504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Контролирует</a:t>
            </a:r>
          </a:p>
        </p:txBody>
      </p:sp>
      <p:sp>
        <p:nvSpPr>
          <p:cNvPr id="30" name="Овал 29"/>
          <p:cNvSpPr/>
          <p:nvPr/>
        </p:nvSpPr>
        <p:spPr>
          <a:xfrm>
            <a:off x="5724525" y="4941888"/>
            <a:ext cx="3024188" cy="503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Консультирует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0726" y="3536950"/>
            <a:ext cx="1953799" cy="202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6658" y="1234138"/>
            <a:ext cx="1532282" cy="13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4" y="1125128"/>
            <a:ext cx="1697207" cy="148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35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312658" cy="2808312"/>
          </a:xfrm>
        </p:spPr>
        <p:txBody>
          <a:bodyPr>
            <a:normAutofit/>
          </a:bodyPr>
          <a:lstStyle/>
          <a:p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бАЗОВЫЕ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ОБРАЗОВАТЕЛЬНЫЕ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ТЕХНОЛОГИИ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2736304" cy="15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0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62"/>
          <a:stretch/>
        </p:blipFill>
        <p:spPr>
          <a:xfrm>
            <a:off x="2123728" y="908720"/>
            <a:ext cx="4392488" cy="3137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21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1" t="19144" r="-1211" b="-238"/>
          <a:stretch/>
        </p:blipFill>
        <p:spPr bwMode="auto">
          <a:xfrm>
            <a:off x="2123728" y="836712"/>
            <a:ext cx="4536504" cy="3360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11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385"/>
          <a:stretch/>
        </p:blipFill>
        <p:spPr>
          <a:xfrm>
            <a:off x="2483768" y="980728"/>
            <a:ext cx="4392488" cy="29854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326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344816" cy="1800200"/>
          </a:xfrm>
        </p:spPr>
        <p:txBody>
          <a:bodyPr>
            <a:normAutofit fontScale="90000"/>
          </a:bodyPr>
          <a:lstStyle/>
          <a:p>
            <a:r>
              <a:rPr lang="ru-RU" sz="2400" i="1" u="sng" dirty="0" smtClean="0">
                <a:solidFill>
                  <a:srgbClr val="0070C0"/>
                </a:solidFill>
                <a:latin typeface="Arial"/>
                <a:ea typeface="Times New Roman"/>
              </a:rPr>
              <a:t/>
            </a:r>
            <a:br>
              <a:rPr lang="ru-RU" sz="2400" i="1" u="sng" dirty="0" smtClean="0">
                <a:solidFill>
                  <a:srgbClr val="0070C0"/>
                </a:solidFill>
                <a:latin typeface="Arial"/>
                <a:ea typeface="Times New Roman"/>
              </a:rPr>
            </a:br>
            <a:r>
              <a:rPr lang="ru-RU" sz="2400" i="1" u="sng" dirty="0" smtClean="0">
                <a:solidFill>
                  <a:srgbClr val="0070C0"/>
                </a:solidFill>
                <a:latin typeface="Arial"/>
                <a:ea typeface="Times New Roman"/>
              </a:rPr>
              <a:t>Изучение </a:t>
            </a:r>
            <a:r>
              <a:rPr lang="ru-RU" sz="2400" i="1" u="sng" dirty="0">
                <a:solidFill>
                  <a:srgbClr val="0070C0"/>
                </a:solidFill>
                <a:latin typeface="Arial"/>
                <a:ea typeface="Times New Roman"/>
              </a:rPr>
              <a:t>математики в основной школе направлено на достижение следующих целей:</a:t>
            </a:r>
            <a:br>
              <a:rPr lang="ru-RU" sz="2400" i="1" u="sng" dirty="0">
                <a:solidFill>
                  <a:srgbClr val="0070C0"/>
                </a:solidFill>
                <a:latin typeface="Arial"/>
                <a:ea typeface="Times New Roman"/>
              </a:rPr>
            </a:br>
            <a:r>
              <a:rPr lang="ru-RU" sz="2400" i="1" u="sng" dirty="0">
                <a:solidFill>
                  <a:srgbClr val="0070C0"/>
                </a:solidFill>
                <a:latin typeface="Arial"/>
                <a:ea typeface="Times New Roman"/>
              </a:rPr>
              <a:t/>
            </a:r>
            <a:br>
              <a:rPr lang="ru-RU" sz="2400" i="1" u="sng" dirty="0">
                <a:solidFill>
                  <a:srgbClr val="0070C0"/>
                </a:solidFill>
                <a:latin typeface="Arial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632848" cy="4752528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Arial"/>
                <a:ea typeface="Times New Roman"/>
              </a:rPr>
              <a:t>1) в направлении личностного развития</a:t>
            </a:r>
            <a:r>
              <a:rPr lang="ru-RU" sz="2000" dirty="0">
                <a:latin typeface="Arial"/>
                <a:ea typeface="Times New Roman"/>
              </a:rPr>
              <a:t/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2000" b="1" i="1" dirty="0" smtClean="0">
                <a:solidFill>
                  <a:srgbClr val="00B050"/>
                </a:solidFill>
                <a:latin typeface="Arial"/>
                <a:ea typeface="Times New Roman"/>
              </a:rPr>
              <a:t>- </a:t>
            </a:r>
            <a:r>
              <a:rPr lang="ru-RU" sz="2000" b="1" i="1" dirty="0">
                <a:solidFill>
                  <a:srgbClr val="00B050"/>
                </a:solidFill>
                <a:latin typeface="Arial"/>
                <a:ea typeface="Times New Roman"/>
              </a:rPr>
              <a:t>развитие логического и критического мышления, культуры речи, способности к умственному эксперименту</a:t>
            </a:r>
            <a:r>
              <a:rPr lang="ru-RU" sz="2000" dirty="0">
                <a:latin typeface="Arial"/>
                <a:ea typeface="Times New Roman"/>
              </a:rPr>
              <a:t>;</a:t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2000" dirty="0" smtClean="0">
                <a:latin typeface="Arial"/>
                <a:ea typeface="Times New Roman"/>
              </a:rPr>
              <a:t>-</a:t>
            </a:r>
            <a:r>
              <a:rPr lang="ru-RU" sz="2000" b="1" dirty="0" smtClean="0">
                <a:solidFill>
                  <a:srgbClr val="FF0000"/>
                </a:solidFill>
                <a:latin typeface="Arial"/>
                <a:ea typeface="Times New Roman"/>
              </a:rPr>
              <a:t>воспитание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  <a:t>качеств личности, обеспечивающих социальную мобильность, способность принимать самостоятельные решения;</a:t>
            </a:r>
            <a:b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sz="2000" dirty="0" smtClean="0">
                <a:latin typeface="Arial"/>
                <a:ea typeface="Times New Roman"/>
              </a:rPr>
              <a:t>-</a:t>
            </a:r>
            <a:r>
              <a:rPr lang="ru-RU" sz="2000" b="1" dirty="0" smtClean="0">
                <a:solidFill>
                  <a:srgbClr val="00B050"/>
                </a:solidFill>
                <a:latin typeface="Arial"/>
                <a:ea typeface="Times New Roman"/>
              </a:rPr>
              <a:t>формирование </a:t>
            </a:r>
            <a: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  <a:t>качеств мышления, необходимых для адаптации в современном информационном обществе;</a:t>
            </a:r>
            <a:b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</a:br>
            <a:r>
              <a:rPr lang="ru-RU" sz="2000" dirty="0" smtClean="0">
                <a:latin typeface="Arial"/>
                <a:ea typeface="Times New Roman"/>
              </a:rPr>
              <a:t>-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  <a:t>развитие интереса к математическому творчеству и математических способностей</a:t>
            </a:r>
            <a:r>
              <a:rPr lang="ru-RU" sz="2000" dirty="0">
                <a:latin typeface="Arial"/>
                <a:ea typeface="Times New Roman"/>
              </a:rPr>
              <a:t>;</a:t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2000" dirty="0">
                <a:latin typeface="Arial"/>
                <a:ea typeface="Times New Roman"/>
              </a:rPr>
              <a:t/>
            </a:r>
            <a:br>
              <a:rPr lang="ru-RU" sz="2000" dirty="0">
                <a:latin typeface="Arial"/>
                <a:ea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67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734" y="743745"/>
            <a:ext cx="7488832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/>
                <a:ea typeface="Times New Roman"/>
              </a:rPr>
              <a:t>2) </a:t>
            </a:r>
            <a:r>
              <a:rPr lang="ru-RU" sz="2400" b="1" u="sng" dirty="0">
                <a:latin typeface="Arial"/>
                <a:ea typeface="Times New Roman"/>
              </a:rPr>
              <a:t>в </a:t>
            </a:r>
            <a:r>
              <a:rPr lang="ru-RU" sz="2400" b="1" u="sng" dirty="0" err="1">
                <a:latin typeface="Arial"/>
                <a:ea typeface="Times New Roman"/>
              </a:rPr>
              <a:t>метапредметном</a:t>
            </a:r>
            <a:r>
              <a:rPr lang="ru-RU" sz="2400" b="1" u="sng" dirty="0">
                <a:latin typeface="Arial"/>
                <a:ea typeface="Times New Roman"/>
              </a:rPr>
              <a:t> </a:t>
            </a:r>
            <a:r>
              <a:rPr lang="ru-RU" sz="2400" b="1" u="sng" dirty="0" smtClean="0">
                <a:latin typeface="Arial"/>
                <a:ea typeface="Times New Roman"/>
              </a:rPr>
              <a:t>направлении</a:t>
            </a:r>
          </a:p>
          <a:p>
            <a:r>
              <a:rPr lang="ru-RU" dirty="0">
                <a:latin typeface="Arial"/>
                <a:ea typeface="Times New Roman"/>
              </a:rPr>
              <a:t/>
            </a:r>
            <a:br>
              <a:rPr lang="ru-RU" dirty="0">
                <a:latin typeface="Arial"/>
                <a:ea typeface="Times New Roman"/>
              </a:rPr>
            </a:br>
            <a:r>
              <a:rPr lang="ru-RU" dirty="0" smtClean="0">
                <a:latin typeface="Arial"/>
                <a:ea typeface="Times New Roman"/>
              </a:rPr>
              <a:t>-</a:t>
            </a:r>
            <a:r>
              <a:rPr lang="ru-RU" sz="2000" b="1" dirty="0" smtClean="0">
                <a:solidFill>
                  <a:srgbClr val="00B050"/>
                </a:solidFill>
                <a:latin typeface="Arial"/>
                <a:ea typeface="Times New Roman"/>
              </a:rPr>
              <a:t>формирование </a:t>
            </a:r>
            <a: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  <a:t>представлений о математике как части общечеловеческой культуры, о значимости математики в развитии цивилизации и современного общества</a:t>
            </a:r>
            <a:r>
              <a:rPr lang="ru-RU" sz="2000" b="1" dirty="0" smtClean="0">
                <a:solidFill>
                  <a:srgbClr val="00B050"/>
                </a:solidFill>
                <a:latin typeface="Arial"/>
                <a:ea typeface="Times New Roman"/>
              </a:rPr>
              <a:t>;</a:t>
            </a:r>
          </a:p>
          <a:p>
            <a: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</a:br>
            <a:r>
              <a:rPr lang="ru-RU" sz="2000" b="1" dirty="0" smtClean="0">
                <a:solidFill>
                  <a:srgbClr val="00B050"/>
                </a:solidFill>
                <a:latin typeface="Arial"/>
                <a:ea typeface="Times New Roman"/>
              </a:rPr>
              <a:t>- </a:t>
            </a:r>
            <a: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  <a:t>развитие представлений о математике как форме описания и методе познания действительности, создание условий для приобретения первоначального опыта математического моделирования</a:t>
            </a:r>
            <a:r>
              <a:rPr lang="ru-RU" sz="2000" b="1" dirty="0" smtClean="0">
                <a:solidFill>
                  <a:srgbClr val="00B050"/>
                </a:solidFill>
                <a:latin typeface="Arial"/>
                <a:ea typeface="Times New Roman"/>
              </a:rPr>
              <a:t>;</a:t>
            </a:r>
          </a:p>
          <a:p>
            <a:endParaRPr lang="ru-RU" sz="2000" b="1" dirty="0" smtClean="0">
              <a:solidFill>
                <a:srgbClr val="00B050"/>
              </a:solidFill>
              <a:latin typeface="Arial"/>
              <a:ea typeface="Times New Roman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Arial"/>
                <a:ea typeface="Times New Roman"/>
              </a:rPr>
              <a:t>-формирование </a:t>
            </a:r>
            <a: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  <a:t>общих способов интеллектуальной деятельности, характерных для математики и являющихся основой познавательной культуры, значимой для различных сфер человеческой деятельности;</a:t>
            </a:r>
            <a:br>
              <a:rPr lang="ru-RU" sz="2000" b="1" dirty="0">
                <a:solidFill>
                  <a:srgbClr val="FF0000"/>
                </a:solidFill>
                <a:latin typeface="Arial"/>
                <a:ea typeface="Times New Roman"/>
              </a:rPr>
            </a:br>
            <a:r>
              <a:rPr lang="ru-RU" sz="2000" dirty="0">
                <a:latin typeface="Arial"/>
                <a:ea typeface="Times New Roman"/>
              </a:rPr>
              <a:t/>
            </a:r>
            <a:br>
              <a:rPr lang="ru-RU" sz="2000" dirty="0">
                <a:latin typeface="Arial"/>
                <a:ea typeface="Times New Roman"/>
              </a:rPr>
            </a:br>
            <a: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  <a:t/>
            </a:r>
            <a:br>
              <a:rPr lang="ru-RU" sz="2000" b="1" dirty="0">
                <a:solidFill>
                  <a:srgbClr val="00B050"/>
                </a:solidFill>
                <a:latin typeface="Arial"/>
                <a:ea typeface="Times New Roman"/>
              </a:rPr>
            </a:b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latin typeface="Arial"/>
                <a:ea typeface="Times New Roman"/>
              </a:rPr>
              <a:t>3) в предметном направлении</a:t>
            </a:r>
            <a:endParaRPr lang="ru-RU" sz="24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196364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/>
                <a:ea typeface="Times New Roman"/>
              </a:rPr>
              <a:t>• овладение математическими знаниями и умениями, необходимыми для продолжения обучения в старшей школе или иных общеобразовательных учреждениях</a:t>
            </a:r>
            <a:r>
              <a:rPr lang="ru-RU" sz="2400" dirty="0">
                <a:latin typeface="Arial"/>
                <a:ea typeface="Times New Roman"/>
              </a:rPr>
              <a:t>, </a:t>
            </a:r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</a:rPr>
              <a:t>изучения смежных дисциплин, применения в повседневной жизни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ea typeface="Times New Roman"/>
              </a:rPr>
              <a:t>;</a:t>
            </a:r>
          </a:p>
          <a:p>
            <a:r>
              <a:rPr lang="ru-RU" sz="2400" dirty="0">
                <a:latin typeface="Arial"/>
                <a:ea typeface="Times New Roman"/>
              </a:rPr>
              <a:t/>
            </a:r>
            <a:br>
              <a:rPr lang="ru-RU" sz="2400" dirty="0">
                <a:latin typeface="Arial"/>
                <a:ea typeface="Times New Roman"/>
              </a:rPr>
            </a:br>
            <a:r>
              <a:rPr lang="ru-RU" sz="2400" dirty="0">
                <a:latin typeface="Arial"/>
                <a:ea typeface="Times New Roman"/>
              </a:rPr>
              <a:t>• </a:t>
            </a:r>
            <a:r>
              <a:rPr lang="ru-RU" sz="2400" b="1" dirty="0">
                <a:solidFill>
                  <a:srgbClr val="92D050"/>
                </a:solidFill>
                <a:latin typeface="Arial"/>
                <a:ea typeface="Times New Roman"/>
              </a:rPr>
              <a:t>создание фундамента для математического развития, формирования механизмов мышления, характерных для математической деятельности</a:t>
            </a:r>
            <a:endParaRPr lang="ru-RU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440</TotalTime>
  <Words>124</Words>
  <Application>Microsoft Office PowerPoint</Application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 ФГОС</vt:lpstr>
      <vt:lpstr>Презентация PowerPoint</vt:lpstr>
      <vt:lpstr>бАЗОВЫЕ  ОБРАЗОВАТЕЛЬНЫЕ ТЕХНОЛОГИИ</vt:lpstr>
      <vt:lpstr>Презентация PowerPoint</vt:lpstr>
      <vt:lpstr>Презентация PowerPoint</vt:lpstr>
      <vt:lpstr>Презентация PowerPoint</vt:lpstr>
      <vt:lpstr> Изучение математики в основной школе направлено на достижение следующих целей:  </vt:lpstr>
      <vt:lpstr>Презентация PowerPoint</vt:lpstr>
      <vt:lpstr>Презентация PowerPoint</vt:lpstr>
      <vt:lpstr>       ! ! 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ushitel3</dc:creator>
  <cp:lastModifiedBy>ushitel3</cp:lastModifiedBy>
  <cp:revision>36</cp:revision>
  <dcterms:created xsi:type="dcterms:W3CDTF">2014-11-11T07:16:02Z</dcterms:created>
  <dcterms:modified xsi:type="dcterms:W3CDTF">2014-11-15T12:10:37Z</dcterms:modified>
</cp:coreProperties>
</file>