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notesSlides/notesSlide2.xml" ContentType="application/vnd.openxmlformats-officedocument.presentationml.notesSlide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rts/style1.xml" ContentType="application/vnd.ms-office.chartstyle+xml"/>
  <Override PartName="/ppt/charts/colors1.xml" ContentType="application/vnd.ms-office.chartcolorstyle+xml"/>
  <Override PartName="/ppt/charts/style2.xml" ContentType="application/vnd.ms-office.chartstyle+xml"/>
  <Override PartName="/ppt/charts/colors2.xml" ContentType="application/vnd.ms-office.chartcolorstyle+xml"/>
  <Override PartName="/ppt/charts/style3.xml" ContentType="application/vnd.ms-office.chartstyle+xml"/>
  <Override PartName="/ppt/charts/colors3.xml" ContentType="application/vnd.ms-office.chartcolorstyl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9" r:id="rId1"/>
  </p:sldMasterIdLst>
  <p:notesMasterIdLst>
    <p:notesMasterId r:id="rId27"/>
  </p:notesMasterIdLst>
  <p:sldIdLst>
    <p:sldId id="280" r:id="rId2"/>
    <p:sldId id="321" r:id="rId3"/>
    <p:sldId id="274" r:id="rId4"/>
    <p:sldId id="261" r:id="rId5"/>
    <p:sldId id="262" r:id="rId6"/>
    <p:sldId id="273" r:id="rId7"/>
    <p:sldId id="264" r:id="rId8"/>
    <p:sldId id="283" r:id="rId9"/>
    <p:sldId id="284" r:id="rId10"/>
    <p:sldId id="285" r:id="rId11"/>
    <p:sldId id="319" r:id="rId12"/>
    <p:sldId id="317" r:id="rId13"/>
    <p:sldId id="318" r:id="rId14"/>
    <p:sldId id="305" r:id="rId15"/>
    <p:sldId id="312" r:id="rId16"/>
    <p:sldId id="306" r:id="rId17"/>
    <p:sldId id="308" r:id="rId18"/>
    <p:sldId id="301" r:id="rId19"/>
    <p:sldId id="303" r:id="rId20"/>
    <p:sldId id="300" r:id="rId21"/>
    <p:sldId id="320" r:id="rId22"/>
    <p:sldId id="293" r:id="rId23"/>
    <p:sldId id="299" r:id="rId24"/>
    <p:sldId id="291" r:id="rId25"/>
    <p:sldId id="272" r:id="rId26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Nurfat-zver-komp" initials="N" lastIdx="0" clrIdx="0">
    <p:extLst>
      <p:ext uri="{19B8F6BF-5375-455C-9EA6-DF929625EA0E}">
        <p15:presenceInfo xmlns="" xmlns:p15="http://schemas.microsoft.com/office/powerpoint/2012/main" userId="Nurfat-zver-komp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74" autoAdjust="0"/>
    <p:restoredTop sz="77975" autoAdjust="0"/>
  </p:normalViewPr>
  <p:slideViewPr>
    <p:cSldViewPr snapToGrid="0">
      <p:cViewPr varScale="1">
        <p:scale>
          <a:sx n="57" d="100"/>
          <a:sy n="57" d="100"/>
        </p:scale>
        <p:origin x="-1218" y="-78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microsoft.com/office/2011/relationships/chartStyle" Target="style1.xml"/><Relationship Id="rId2" Type="http://schemas.microsoft.com/office/2011/relationships/chartColorStyle" Target="colors1.xml"/><Relationship Id="rId1" Type="http://schemas.openxmlformats.org/officeDocument/2006/relationships/package" Target="../embeddings/_____Microsoft_Excel1.xlsx"/></Relationships>
</file>

<file path=ppt/charts/_rels/chart2.xml.rels><?xml version="1.0" encoding="UTF-8" standalone="yes"?>
<Relationships xmlns="http://schemas.openxmlformats.org/package/2006/relationships"><Relationship Id="rId3" Type="http://schemas.microsoft.com/office/2011/relationships/chartStyle" Target="style2.xml"/><Relationship Id="rId2" Type="http://schemas.microsoft.com/office/2011/relationships/chartColorStyle" Target="colors2.xml"/><Relationship Id="rId1" Type="http://schemas.openxmlformats.org/officeDocument/2006/relationships/package" Target="../embeddings/_____Microsoft_Excel2.xlsx"/></Relationships>
</file>

<file path=ppt/charts/_rels/chart3.xml.rels><?xml version="1.0" encoding="UTF-8" standalone="yes"?>
<Relationships xmlns="http://schemas.openxmlformats.org/package/2006/relationships"><Relationship Id="rId3" Type="http://schemas.microsoft.com/office/2011/relationships/chartStyle" Target="style3.xml"/><Relationship Id="rId2" Type="http://schemas.microsoft.com/office/2011/relationships/chartColorStyle" Target="colors3.xml"/><Relationship Id="rId1" Type="http://schemas.openxmlformats.org/officeDocument/2006/relationships/package" Target="../embeddings/_____Microsoft_Excel3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tint val="98000"/>
                    <a:lumMod val="114000"/>
                  </a:schemeClr>
                </a:gs>
                <a:gs pos="100000">
                  <a:schemeClr val="accent1">
                    <a:shade val="90000"/>
                    <a:lumMod val="84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63500" dist="38100" dir="5400000" rotWithShape="0">
                <a:srgbClr val="000000">
                  <a:alpha val="60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l"/>
            </a:scene3d>
            <a:sp3d prstMaterial="plastic">
              <a:bevelT w="0" h="0"/>
            </a:sp3d>
          </c:spPr>
          <c:invertIfNegative val="0"/>
          <c:cat>
            <c:strRef>
              <c:f>Лист1!$A$2:$A$5</c:f>
              <c:strCache>
                <c:ptCount val="3"/>
                <c:pt idx="0">
                  <c:v>Категория 1</c:v>
                </c:pt>
                <c:pt idx="1">
                  <c:v>Категория 2</c:v>
                </c:pt>
                <c:pt idx="2">
                  <c:v>Категория 3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32</c:v>
                </c:pt>
                <c:pt idx="1">
                  <c:v>31</c:v>
                </c:pt>
                <c:pt idx="2">
                  <c:v>36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Ряд 2</c:v>
                </c:pt>
              </c:strCache>
            </c:strRef>
          </c:tx>
          <c:spPr>
            <a:gradFill rotWithShape="1">
              <a:gsLst>
                <a:gs pos="0">
                  <a:schemeClr val="accent2">
                    <a:tint val="98000"/>
                    <a:lumMod val="114000"/>
                  </a:schemeClr>
                </a:gs>
                <a:gs pos="100000">
                  <a:schemeClr val="accent2">
                    <a:shade val="90000"/>
                    <a:lumMod val="84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63500" dist="38100" dir="5400000" rotWithShape="0">
                <a:srgbClr val="000000">
                  <a:alpha val="60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l"/>
            </a:scene3d>
            <a:sp3d prstMaterial="plastic">
              <a:bevelT w="0" h="0"/>
            </a:sp3d>
          </c:spPr>
          <c:invertIfNegative val="0"/>
          <c:cat>
            <c:strRef>
              <c:f>Лист1!$A$2:$A$5</c:f>
              <c:strCache>
                <c:ptCount val="3"/>
                <c:pt idx="0">
                  <c:v>Категория 1</c:v>
                </c:pt>
                <c:pt idx="1">
                  <c:v>Категория 2</c:v>
                </c:pt>
                <c:pt idx="2">
                  <c:v>Категория 3</c:v>
                </c:pt>
              </c:strCache>
            </c:strRef>
          </c:cat>
          <c:val>
            <c:numRef>
              <c:f>Лист1!$C$2:$C$5</c:f>
              <c:numCache>
                <c:formatCode>General</c:formatCode>
                <c:ptCount val="4"/>
                <c:pt idx="0">
                  <c:v>35</c:v>
                </c:pt>
                <c:pt idx="1">
                  <c:v>37</c:v>
                </c:pt>
                <c:pt idx="2">
                  <c:v>39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Ряд 3</c:v>
                </c:pt>
              </c:strCache>
            </c:strRef>
          </c:tx>
          <c:spPr>
            <a:gradFill rotWithShape="1">
              <a:gsLst>
                <a:gs pos="0">
                  <a:schemeClr val="accent3">
                    <a:tint val="98000"/>
                    <a:lumMod val="114000"/>
                  </a:schemeClr>
                </a:gs>
                <a:gs pos="100000">
                  <a:schemeClr val="accent3">
                    <a:shade val="90000"/>
                    <a:lumMod val="84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63500" dist="38100" dir="5400000" rotWithShape="0">
                <a:srgbClr val="000000">
                  <a:alpha val="60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l"/>
            </a:scene3d>
            <a:sp3d prstMaterial="plastic">
              <a:bevelT w="0" h="0"/>
            </a:sp3d>
          </c:spPr>
          <c:invertIfNegative val="0"/>
          <c:cat>
            <c:strRef>
              <c:f>Лист1!$A$2:$A$5</c:f>
              <c:strCache>
                <c:ptCount val="3"/>
                <c:pt idx="0">
                  <c:v>Категория 1</c:v>
                </c:pt>
                <c:pt idx="1">
                  <c:v>Категория 2</c:v>
                </c:pt>
                <c:pt idx="2">
                  <c:v>Категория 3</c:v>
                </c:pt>
              </c:strCache>
            </c:strRef>
          </c:cat>
          <c:val>
            <c:numRef>
              <c:f>Лист1!$D$2:$D$5</c:f>
              <c:numCache>
                <c:formatCode>General</c:formatCode>
                <c:ptCount val="4"/>
                <c:pt idx="0">
                  <c:v>36</c:v>
                </c:pt>
                <c:pt idx="1">
                  <c:v>37</c:v>
                </c:pt>
                <c:pt idx="3">
                  <c:v>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-24"/>
        <c:axId val="31345280"/>
        <c:axId val="31347072"/>
      </c:barChart>
      <c:catAx>
        <c:axId val="3134528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lt1">
                <a:lumMod val="95000"/>
                <a:alpha val="54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31347072"/>
        <c:crosses val="autoZero"/>
        <c:auto val="1"/>
        <c:lblAlgn val="ctr"/>
        <c:lblOffset val="100"/>
        <c:noMultiLvlLbl val="0"/>
      </c:catAx>
      <c:valAx>
        <c:axId val="3134707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lt1">
                  <a:lumMod val="95000"/>
                  <a:alpha val="10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3134528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lt1">
                  <a:lumMod val="8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gradFill flip="none" rotWithShape="1">
      <a:gsLst>
        <a:gs pos="0">
          <a:schemeClr val="dk1">
            <a:lumMod val="65000"/>
            <a:lumOff val="35000"/>
          </a:schemeClr>
        </a:gs>
        <a:gs pos="100000">
          <a:schemeClr val="dk1">
            <a:lumMod val="85000"/>
            <a:lumOff val="15000"/>
          </a:schemeClr>
        </a:gs>
      </a:gsLst>
      <a:path path="circle">
        <a:fillToRect l="50000" t="50000" r="50000" b="50000"/>
      </a:path>
      <a:tileRect/>
    </a:gradFill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384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r>
              <a:rPr lang="ru-RU" sz="2400" dirty="0" smtClean="0"/>
              <a:t>Результаты</a:t>
            </a:r>
            <a:r>
              <a:rPr lang="ru-RU" sz="2400" baseline="0" dirty="0" smtClean="0"/>
              <a:t> ОГЭ по обществознанию за 2012-2013,2013-2014 учебный год</a:t>
            </a:r>
            <a:endParaRPr lang="ru-RU" sz="2400" dirty="0"/>
          </a:p>
        </c:rich>
      </c:tx>
      <c:layout>
        <c:manualLayout>
          <c:xMode val="edge"/>
          <c:yMode val="edge"/>
          <c:x val="0.13891400098425197"/>
          <c:y val="0"/>
        </c:manualLayout>
      </c:layout>
      <c:overlay val="0"/>
      <c:spPr>
        <a:noFill/>
        <a:ln>
          <a:noFill/>
        </a:ln>
        <a:effectLst/>
      </c:sp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Лист1!$A$2:$A$5</c:f>
              <c:strCache>
                <c:ptCount val="4"/>
                <c:pt idx="0">
                  <c:v>Категория 1</c:v>
                </c:pt>
                <c:pt idx="1">
                  <c:v>Категория 2</c:v>
                </c:pt>
                <c:pt idx="3">
                  <c:v>Категория 4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20</c:v>
                </c:pt>
                <c:pt idx="1">
                  <c:v>25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Ряд 2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Лист1!$A$2:$A$5</c:f>
              <c:strCache>
                <c:ptCount val="4"/>
                <c:pt idx="0">
                  <c:v>Категория 1</c:v>
                </c:pt>
                <c:pt idx="1">
                  <c:v>Категория 2</c:v>
                </c:pt>
                <c:pt idx="3">
                  <c:v>Категория 4</c:v>
                </c:pt>
              </c:strCache>
            </c:strRef>
          </c:cat>
          <c:val>
            <c:numRef>
              <c:f>Лист1!$C$2:$C$5</c:f>
              <c:numCache>
                <c:formatCode>General</c:formatCode>
                <c:ptCount val="4"/>
                <c:pt idx="0">
                  <c:v>27</c:v>
                </c:pt>
                <c:pt idx="1">
                  <c:v>26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Ряд 3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Лист1!$A$2:$A$5</c:f>
              <c:strCache>
                <c:ptCount val="4"/>
                <c:pt idx="0">
                  <c:v>Категория 1</c:v>
                </c:pt>
                <c:pt idx="1">
                  <c:v>Категория 2</c:v>
                </c:pt>
                <c:pt idx="3">
                  <c:v>Категория 4</c:v>
                </c:pt>
              </c:strCache>
            </c:strRef>
          </c:cat>
          <c:val>
            <c:numRef>
              <c:f>Лист1!$D$2:$D$5</c:f>
              <c:numCache>
                <c:formatCode>General</c:formatCode>
                <c:ptCount val="4"/>
                <c:pt idx="0">
                  <c:v>28</c:v>
                </c:pt>
                <c:pt idx="1">
                  <c:v>26</c:v>
                </c:pt>
              </c:numCache>
            </c:numRef>
          </c:val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Ряд 4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strRef>
              <c:f>Лист1!$A$2:$A$5</c:f>
              <c:strCache>
                <c:ptCount val="4"/>
                <c:pt idx="0">
                  <c:v>Категория 1</c:v>
                </c:pt>
                <c:pt idx="1">
                  <c:v>Категория 2</c:v>
                </c:pt>
                <c:pt idx="3">
                  <c:v>Категория 4</c:v>
                </c:pt>
              </c:strCache>
            </c:strRef>
          </c:cat>
          <c:val>
            <c:numRef>
              <c:f>Лист1!$E$2:$E$5</c:f>
              <c:numCache>
                <c:formatCode>General</c:formatCode>
                <c:ptCount val="4"/>
                <c:pt idx="0">
                  <c:v>32</c:v>
                </c:pt>
                <c:pt idx="1">
                  <c:v>30</c:v>
                </c:pt>
              </c:numCache>
            </c:numRef>
          </c:val>
        </c:ser>
        <c:ser>
          <c:idx val="4"/>
          <c:order val="4"/>
          <c:tx>
            <c:strRef>
              <c:f>Лист1!$F$1</c:f>
              <c:strCache>
                <c:ptCount val="1"/>
                <c:pt idx="0">
                  <c:v>Ряд 5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cat>
            <c:strRef>
              <c:f>Лист1!$A$2:$A$5</c:f>
              <c:strCache>
                <c:ptCount val="4"/>
                <c:pt idx="0">
                  <c:v>Категория 1</c:v>
                </c:pt>
                <c:pt idx="1">
                  <c:v>Категория 2</c:v>
                </c:pt>
                <c:pt idx="3">
                  <c:v>Категория 4</c:v>
                </c:pt>
              </c:strCache>
            </c:strRef>
          </c:cat>
          <c:val>
            <c:numRef>
              <c:f>Лист1!$F$2:$F$5</c:f>
              <c:numCache>
                <c:formatCode>General</c:formatCode>
                <c:ptCount val="4"/>
                <c:pt idx="1">
                  <c:v>33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31847168"/>
        <c:axId val="31848704"/>
      </c:barChart>
      <c:catAx>
        <c:axId val="3184716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3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31848704"/>
        <c:crosses val="autoZero"/>
        <c:auto val="1"/>
        <c:lblAlgn val="ctr"/>
        <c:lblOffset val="100"/>
        <c:noMultiLvlLbl val="0"/>
      </c:catAx>
      <c:valAx>
        <c:axId val="3184870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3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3184716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3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3200">
          <a:latin typeface="Times New Roman" panose="02020603050405020304" pitchFamily="18" charset="0"/>
          <a:cs typeface="Times New Roman" panose="02020603050405020304" pitchFamily="18" charset="0"/>
        </a:defRPr>
      </a:pPr>
      <a:endParaRPr lang="ru-RU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128" b="1" i="0" u="none" strike="noStrike" kern="1200" spc="100" baseline="0">
              <a:solidFill>
                <a:schemeClr val="lt1">
                  <a:lumMod val="95000"/>
                </a:schemeClr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tint val="98000"/>
                    <a:lumMod val="114000"/>
                  </a:schemeClr>
                </a:gs>
                <a:gs pos="100000">
                  <a:schemeClr val="accent1">
                    <a:shade val="90000"/>
                    <a:lumMod val="84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63500" dist="38100" dir="5400000" rotWithShape="0">
                <a:srgbClr val="000000">
                  <a:alpha val="60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l"/>
            </a:scene3d>
            <a:sp3d prstMaterial="plastic">
              <a:bevelT w="0" h="0"/>
            </a:sp3d>
          </c:spPr>
          <c:invertIfNegative val="0"/>
          <c:cat>
            <c:strRef>
              <c:f>Лист1!$A$2:$A$5</c:f>
              <c:strCache>
                <c:ptCount val="1"/>
                <c:pt idx="0">
                  <c:v>Категория 1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58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Столбец1</c:v>
                </c:pt>
              </c:strCache>
            </c:strRef>
          </c:tx>
          <c:spPr>
            <a:gradFill rotWithShape="1">
              <a:gsLst>
                <a:gs pos="0">
                  <a:schemeClr val="accent2">
                    <a:tint val="98000"/>
                    <a:lumMod val="114000"/>
                  </a:schemeClr>
                </a:gs>
                <a:gs pos="100000">
                  <a:schemeClr val="accent2">
                    <a:shade val="90000"/>
                    <a:lumMod val="84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63500" dist="38100" dir="5400000" rotWithShape="0">
                <a:srgbClr val="000000">
                  <a:alpha val="60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l"/>
            </a:scene3d>
            <a:sp3d prstMaterial="plastic">
              <a:bevelT w="0" h="0"/>
            </a:sp3d>
          </c:spPr>
          <c:invertIfNegative val="0"/>
          <c:cat>
            <c:strRef>
              <c:f>Лист1!$A$2:$A$5</c:f>
              <c:strCache>
                <c:ptCount val="1"/>
                <c:pt idx="0">
                  <c:v>Категория 1</c:v>
                </c:pt>
              </c:strCache>
            </c:strRef>
          </c:cat>
          <c:val>
            <c:numRef>
              <c:f>Лист1!$C$2:$C$5</c:f>
              <c:numCache>
                <c:formatCode>General</c:formatCode>
                <c:ptCount val="4"/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Столбец2</c:v>
                </c:pt>
              </c:strCache>
            </c:strRef>
          </c:tx>
          <c:spPr>
            <a:gradFill rotWithShape="1">
              <a:gsLst>
                <a:gs pos="0">
                  <a:schemeClr val="accent3">
                    <a:tint val="98000"/>
                    <a:lumMod val="114000"/>
                  </a:schemeClr>
                </a:gs>
                <a:gs pos="100000">
                  <a:schemeClr val="accent3">
                    <a:shade val="90000"/>
                    <a:lumMod val="84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63500" dist="38100" dir="5400000" rotWithShape="0">
                <a:srgbClr val="000000">
                  <a:alpha val="60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l"/>
            </a:scene3d>
            <a:sp3d prstMaterial="plastic">
              <a:bevelT w="0" h="0"/>
            </a:sp3d>
          </c:spPr>
          <c:invertIfNegative val="0"/>
          <c:cat>
            <c:strRef>
              <c:f>Лист1!$A$2:$A$5</c:f>
              <c:strCache>
                <c:ptCount val="1"/>
                <c:pt idx="0">
                  <c:v>Категория 1</c:v>
                </c:pt>
              </c:strCache>
            </c:strRef>
          </c:cat>
          <c:val>
            <c:numRef>
              <c:f>Лист1!$D$2:$D$5</c:f>
              <c:numCache>
                <c:formatCode>General</c:formatCode>
                <c:ptCount val="4"/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-24"/>
        <c:axId val="32990720"/>
        <c:axId val="32992256"/>
      </c:barChart>
      <c:catAx>
        <c:axId val="3299072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lt1">
                <a:lumMod val="95000"/>
                <a:alpha val="54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32992256"/>
        <c:crosses val="autoZero"/>
        <c:auto val="1"/>
        <c:lblAlgn val="ctr"/>
        <c:lblOffset val="100"/>
        <c:noMultiLvlLbl val="0"/>
      </c:catAx>
      <c:valAx>
        <c:axId val="3299225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lt1">
                  <a:lumMod val="95000"/>
                  <a:alpha val="10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3299072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lt1">
                  <a:lumMod val="8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gradFill flip="none" rotWithShape="1">
      <a:gsLst>
        <a:gs pos="0">
          <a:schemeClr val="dk1">
            <a:lumMod val="65000"/>
            <a:lumOff val="35000"/>
          </a:schemeClr>
        </a:gs>
        <a:gs pos="100000">
          <a:schemeClr val="dk1">
            <a:lumMod val="85000"/>
            <a:lumOff val="15000"/>
          </a:schemeClr>
        </a:gs>
      </a:gsLst>
      <a:path path="circle">
        <a:fillToRect l="50000" t="50000" r="50000" b="50000"/>
      </a:path>
      <a:tileRect/>
    </a:gradFill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9">
  <cs:axisTitle>
    <cs:lnRef idx="0"/>
    <cs:fillRef idx="0"/>
    <cs:effectRef idx="0"/>
    <cs:fontRef idx="minor">
      <a:schemeClr val="lt1">
        <a:lumMod val="85000"/>
      </a:schemeClr>
    </cs:fontRef>
    <cs:defRPr sz="1197" b="1" kern="1200" cap="all"/>
  </cs:axisTitle>
  <cs:categoryAxis>
    <cs:lnRef idx="0"/>
    <cs:fillRef idx="0"/>
    <cs:effectRef idx="0"/>
    <cs:fontRef idx="minor">
      <a:schemeClr val="lt1">
        <a:lumMod val="85000"/>
      </a:schemeClr>
    </cs:fontRef>
    <cs:spPr>
      <a:ln w="12700" cap="flat" cmpd="sng" algn="ctr">
        <a:solidFill>
          <a:schemeClr val="lt1">
            <a:lumMod val="95000"/>
            <a:alpha val="54000"/>
          </a:schemeClr>
        </a:solidFill>
        <a:round/>
      </a:ln>
    </cs:spPr>
    <cs:defRPr sz="1197" kern="120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dk1">
              <a:lumMod val="65000"/>
              <a:lumOff val="35000"/>
            </a:schemeClr>
          </a:gs>
          <a:gs pos="100000">
            <a:schemeClr val="dk1">
              <a:lumMod val="85000"/>
              <a:lumOff val="15000"/>
            </a:schemeClr>
          </a:gs>
        </a:gsLst>
        <a:path path="circle">
          <a:fillToRect l="50000" t="50000" r="50000" b="50000"/>
        </a:path>
        <a:tileRect/>
      </a:gradFill>
    </cs:spPr>
    <cs:defRPr sz="1330" kern="1200"/>
  </cs:chartArea>
  <cs:dataLabel>
    <cs:lnRef idx="0"/>
    <cs:fillRef idx="0"/>
    <cs:effectRef idx="0"/>
    <cs:fontRef idx="minor">
      <a:schemeClr val="lt1">
        <a:lumMod val="8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lt1"/>
    </cs:fontRef>
  </cs:dataPoint>
  <cs:dataPoint3D>
    <cs:lnRef idx="0"/>
    <cs:fillRef idx="3">
      <cs:styleClr val="auto"/>
    </cs:fillRef>
    <cs:effectRef idx="3"/>
    <cs:fontRef idx="minor">
      <a:schemeClr val="lt1"/>
    </cs:fontRef>
  </cs:dataPoint3D>
  <cs:dataPointLine>
    <cs:lnRef idx="0">
      <cs:styleClr val="auto"/>
    </cs:lnRef>
    <cs:fillRef idx="3"/>
    <cs:effectRef idx="3"/>
    <cs:fontRef idx="minor">
      <a:schemeClr val="lt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lt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lt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lt1">
        <a:lumMod val="85000"/>
      </a:schemeClr>
    </cs:fontRef>
    <cs:spPr>
      <a:ln w="9525">
        <a:solidFill>
          <a:schemeClr val="lt1">
            <a:lumMod val="95000"/>
            <a:alpha val="54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lt1"/>
    </cs:fontRef>
    <cs:spPr>
      <a:solidFill>
        <a:schemeClr val="dk1">
          <a:lumMod val="75000"/>
          <a:lumOff val="25000"/>
        </a:schemeClr>
      </a:solidFill>
      <a:ln w="9525">
        <a:solidFill>
          <a:schemeClr val="lt1">
            <a:lumMod val="95000"/>
            <a:alpha val="54000"/>
          </a:schemeClr>
        </a:solidFill>
      </a:ln>
    </cs:spPr>
  </cs:downBar>
  <cs:dropLine>
    <cs:lnRef idx="0"/>
    <cs:fillRef idx="0"/>
    <cs:effectRef idx="0"/>
    <cs:fontRef idx="minor">
      <a:schemeClr val="lt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lt1"/>
    </cs:fontRef>
    <cs:spPr>
      <a:ln w="9525" cap="flat" cmpd="sng" algn="ctr">
        <a:solidFill>
          <a:schemeClr val="lt1">
            <a:lumMod val="9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lt1"/>
    </cs:fontRef>
    <cs:spPr>
      <a:ln w="9525" cap="flat" cmpd="sng" algn="ctr">
        <a:solidFill>
          <a:schemeClr val="lt1">
            <a:lumMod val="95000"/>
            <a:alpha val="10000"/>
          </a:schemeClr>
        </a:solidFill>
        <a:round/>
      </a:ln>
    </cs:spPr>
  </cs:gridlineMajor>
  <cs:gridlineMinor>
    <cs:lnRef idx="0"/>
    <cs:fillRef idx="0"/>
    <cs:effectRef idx="0"/>
    <cs:fontRef idx="minor">
      <a:schemeClr val="lt1"/>
    </cs:fontRef>
    <cs:spPr>
      <a:ln>
        <a:solidFill>
          <a:schemeClr val="lt1">
            <a:lumMod val="95000"/>
            <a:alpha val="5000"/>
          </a:schemeClr>
        </a:solidFill>
      </a:ln>
    </cs:spPr>
  </cs:gridlineMinor>
  <cs:hiLoLine>
    <cs:lnRef idx="0"/>
    <cs:fillRef idx="0"/>
    <cs:effectRef idx="0"/>
    <cs:fontRef idx="minor">
      <a:schemeClr val="lt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lt1"/>
    </cs:fontRef>
    <cs:spPr>
      <a:ln w="9525">
        <a:solidFill>
          <a:schemeClr val="lt1">
            <a:lumMod val="95000"/>
            <a:alpha val="54000"/>
          </a:schemeClr>
        </a:solidFill>
      </a:ln>
    </cs:spPr>
  </cs:leaderLine>
  <cs:legend>
    <cs:lnRef idx="0"/>
    <cs:fillRef idx="0"/>
    <cs:effectRef idx="0"/>
    <cs:fontRef idx="minor">
      <a:schemeClr val="lt1">
        <a:lumMod val="85000"/>
      </a:schemeClr>
    </cs:fontRef>
    <cs:defRPr sz="1197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lt1">
        <a:lumMod val="85000"/>
      </a:schemeClr>
    </cs:fontRef>
    <cs:spPr>
      <a:ln w="12700" cap="flat" cmpd="sng" algn="ctr">
        <a:solidFill>
          <a:schemeClr val="lt1">
            <a:lumMod val="95000"/>
            <a:alpha val="54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lt1"/>
    </cs:fontRef>
    <cs:spPr>
      <a:ln w="9525" cap="flat" cmpd="sng" algn="ctr">
        <a:solidFill>
          <a:schemeClr val="lt1">
            <a:lumMod val="95000"/>
            <a:alpha val="54000"/>
          </a:schemeClr>
        </a:solidFill>
        <a:round/>
      </a:ln>
    </cs:spPr>
  </cs:seriesLine>
  <cs:title>
    <cs:lnRef idx="0"/>
    <cs:fillRef idx="0"/>
    <cs:effectRef idx="0"/>
    <cs:fontRef idx="minor">
      <a:schemeClr val="lt1">
        <a:lumMod val="95000"/>
      </a:schemeClr>
    </cs:fontRef>
    <cs:defRPr sz="2128" b="1" kern="1200" spc="100" baseline="0">
      <a:effectLst>
        <a:outerShdw blurRad="50800" dist="38100" dir="5400000" algn="t" rotWithShape="0">
          <a:prstClr val="black">
            <a:alpha val="40000"/>
          </a:prstClr>
        </a:outerShdw>
      </a:effectLst>
    </cs:defRPr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lt1">
        <a:lumMod val="85000"/>
      </a:schemeClr>
    </cs:fontRef>
    <cs:defRPr sz="1197" kern="1200"/>
  </cs:trendlineLabel>
  <cs:upBar>
    <cs:lnRef idx="0"/>
    <cs:fillRef idx="0"/>
    <cs:effectRef idx="0"/>
    <cs:fontRef idx="minor">
      <a:schemeClr val="lt1"/>
    </cs:fontRef>
    <cs:spPr>
      <a:solidFill>
        <a:schemeClr val="lt1"/>
      </a:solidFill>
      <a:ln w="9525">
        <a:solidFill>
          <a:schemeClr val="lt1">
            <a:lumMod val="95000"/>
            <a:alpha val="54000"/>
          </a:schemeClr>
        </a:solidFill>
      </a:ln>
    </cs:spPr>
  </cs:upBar>
  <cs:valueAxis>
    <cs:lnRef idx="0"/>
    <cs:fillRef idx="0"/>
    <cs:effectRef idx="0"/>
    <cs:fontRef idx="minor">
      <a:schemeClr val="lt1">
        <a:lumMod val="85000"/>
      </a:schemeClr>
    </cs:fontRef>
    <cs:defRPr sz="1197" kern="1200"/>
  </cs:valueAxis>
  <cs:wall>
    <cs:lnRef idx="0"/>
    <cs:fillRef idx="0"/>
    <cs:effectRef idx="0"/>
    <cs:fontRef idx="minor">
      <a:schemeClr val="lt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9">
  <cs:axisTitle>
    <cs:lnRef idx="0"/>
    <cs:fillRef idx="0"/>
    <cs:effectRef idx="0"/>
    <cs:fontRef idx="minor">
      <a:schemeClr val="lt1">
        <a:lumMod val="85000"/>
      </a:schemeClr>
    </cs:fontRef>
    <cs:defRPr sz="1197" b="1" kern="1200" cap="all"/>
  </cs:axisTitle>
  <cs:categoryAxis>
    <cs:lnRef idx="0"/>
    <cs:fillRef idx="0"/>
    <cs:effectRef idx="0"/>
    <cs:fontRef idx="minor">
      <a:schemeClr val="lt1">
        <a:lumMod val="85000"/>
      </a:schemeClr>
    </cs:fontRef>
    <cs:spPr>
      <a:ln w="12700" cap="flat" cmpd="sng" algn="ctr">
        <a:solidFill>
          <a:schemeClr val="lt1">
            <a:lumMod val="95000"/>
            <a:alpha val="54000"/>
          </a:schemeClr>
        </a:solidFill>
        <a:round/>
      </a:ln>
    </cs:spPr>
    <cs:defRPr sz="1197" kern="120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dk1">
              <a:lumMod val="65000"/>
              <a:lumOff val="35000"/>
            </a:schemeClr>
          </a:gs>
          <a:gs pos="100000">
            <a:schemeClr val="dk1">
              <a:lumMod val="85000"/>
              <a:lumOff val="15000"/>
            </a:schemeClr>
          </a:gs>
        </a:gsLst>
        <a:path path="circle">
          <a:fillToRect l="50000" t="50000" r="50000" b="50000"/>
        </a:path>
        <a:tileRect/>
      </a:gradFill>
    </cs:spPr>
    <cs:defRPr sz="1330" kern="1200"/>
  </cs:chartArea>
  <cs:dataLabel>
    <cs:lnRef idx="0"/>
    <cs:fillRef idx="0"/>
    <cs:effectRef idx="0"/>
    <cs:fontRef idx="minor">
      <a:schemeClr val="lt1">
        <a:lumMod val="8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lt1"/>
    </cs:fontRef>
  </cs:dataPoint>
  <cs:dataPoint3D>
    <cs:lnRef idx="0"/>
    <cs:fillRef idx="3">
      <cs:styleClr val="auto"/>
    </cs:fillRef>
    <cs:effectRef idx="3"/>
    <cs:fontRef idx="minor">
      <a:schemeClr val="lt1"/>
    </cs:fontRef>
  </cs:dataPoint3D>
  <cs:dataPointLine>
    <cs:lnRef idx="0">
      <cs:styleClr val="auto"/>
    </cs:lnRef>
    <cs:fillRef idx="3"/>
    <cs:effectRef idx="3"/>
    <cs:fontRef idx="minor">
      <a:schemeClr val="lt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lt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lt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lt1">
        <a:lumMod val="85000"/>
      </a:schemeClr>
    </cs:fontRef>
    <cs:spPr>
      <a:ln w="9525">
        <a:solidFill>
          <a:schemeClr val="lt1">
            <a:lumMod val="95000"/>
            <a:alpha val="54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lt1"/>
    </cs:fontRef>
    <cs:spPr>
      <a:solidFill>
        <a:schemeClr val="dk1">
          <a:lumMod val="75000"/>
          <a:lumOff val="25000"/>
        </a:schemeClr>
      </a:solidFill>
      <a:ln w="9525">
        <a:solidFill>
          <a:schemeClr val="lt1">
            <a:lumMod val="95000"/>
            <a:alpha val="54000"/>
          </a:schemeClr>
        </a:solidFill>
      </a:ln>
    </cs:spPr>
  </cs:downBar>
  <cs:dropLine>
    <cs:lnRef idx="0"/>
    <cs:fillRef idx="0"/>
    <cs:effectRef idx="0"/>
    <cs:fontRef idx="minor">
      <a:schemeClr val="lt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lt1"/>
    </cs:fontRef>
    <cs:spPr>
      <a:ln w="9525" cap="flat" cmpd="sng" algn="ctr">
        <a:solidFill>
          <a:schemeClr val="lt1">
            <a:lumMod val="9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lt1"/>
    </cs:fontRef>
    <cs:spPr>
      <a:ln w="9525" cap="flat" cmpd="sng" algn="ctr">
        <a:solidFill>
          <a:schemeClr val="lt1">
            <a:lumMod val="95000"/>
            <a:alpha val="10000"/>
          </a:schemeClr>
        </a:solidFill>
        <a:round/>
      </a:ln>
    </cs:spPr>
  </cs:gridlineMajor>
  <cs:gridlineMinor>
    <cs:lnRef idx="0"/>
    <cs:fillRef idx="0"/>
    <cs:effectRef idx="0"/>
    <cs:fontRef idx="minor">
      <a:schemeClr val="lt1"/>
    </cs:fontRef>
    <cs:spPr>
      <a:ln>
        <a:solidFill>
          <a:schemeClr val="lt1">
            <a:lumMod val="95000"/>
            <a:alpha val="5000"/>
          </a:schemeClr>
        </a:solidFill>
      </a:ln>
    </cs:spPr>
  </cs:gridlineMinor>
  <cs:hiLoLine>
    <cs:lnRef idx="0"/>
    <cs:fillRef idx="0"/>
    <cs:effectRef idx="0"/>
    <cs:fontRef idx="minor">
      <a:schemeClr val="lt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lt1"/>
    </cs:fontRef>
    <cs:spPr>
      <a:ln w="9525">
        <a:solidFill>
          <a:schemeClr val="lt1">
            <a:lumMod val="95000"/>
            <a:alpha val="54000"/>
          </a:schemeClr>
        </a:solidFill>
      </a:ln>
    </cs:spPr>
  </cs:leaderLine>
  <cs:legend>
    <cs:lnRef idx="0"/>
    <cs:fillRef idx="0"/>
    <cs:effectRef idx="0"/>
    <cs:fontRef idx="minor">
      <a:schemeClr val="lt1">
        <a:lumMod val="85000"/>
      </a:schemeClr>
    </cs:fontRef>
    <cs:defRPr sz="1197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lt1">
        <a:lumMod val="85000"/>
      </a:schemeClr>
    </cs:fontRef>
    <cs:spPr>
      <a:ln w="12700" cap="flat" cmpd="sng" algn="ctr">
        <a:solidFill>
          <a:schemeClr val="lt1">
            <a:lumMod val="95000"/>
            <a:alpha val="54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lt1"/>
    </cs:fontRef>
    <cs:spPr>
      <a:ln w="9525" cap="flat" cmpd="sng" algn="ctr">
        <a:solidFill>
          <a:schemeClr val="lt1">
            <a:lumMod val="95000"/>
            <a:alpha val="54000"/>
          </a:schemeClr>
        </a:solidFill>
        <a:round/>
      </a:ln>
    </cs:spPr>
  </cs:seriesLine>
  <cs:title>
    <cs:lnRef idx="0"/>
    <cs:fillRef idx="0"/>
    <cs:effectRef idx="0"/>
    <cs:fontRef idx="minor">
      <a:schemeClr val="lt1">
        <a:lumMod val="95000"/>
      </a:schemeClr>
    </cs:fontRef>
    <cs:defRPr sz="2128" b="1" kern="1200" spc="100" baseline="0">
      <a:effectLst>
        <a:outerShdw blurRad="50800" dist="38100" dir="5400000" algn="t" rotWithShape="0">
          <a:prstClr val="black">
            <a:alpha val="40000"/>
          </a:prstClr>
        </a:outerShdw>
      </a:effectLst>
    </cs:defRPr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lt1">
        <a:lumMod val="85000"/>
      </a:schemeClr>
    </cs:fontRef>
    <cs:defRPr sz="1197" kern="1200"/>
  </cs:trendlineLabel>
  <cs:upBar>
    <cs:lnRef idx="0"/>
    <cs:fillRef idx="0"/>
    <cs:effectRef idx="0"/>
    <cs:fontRef idx="minor">
      <a:schemeClr val="lt1"/>
    </cs:fontRef>
    <cs:spPr>
      <a:solidFill>
        <a:schemeClr val="lt1"/>
      </a:solidFill>
      <a:ln w="9525">
        <a:solidFill>
          <a:schemeClr val="lt1">
            <a:lumMod val="95000"/>
            <a:alpha val="54000"/>
          </a:schemeClr>
        </a:solidFill>
      </a:ln>
    </cs:spPr>
  </cs:upBar>
  <cs:valueAxis>
    <cs:lnRef idx="0"/>
    <cs:fillRef idx="0"/>
    <cs:effectRef idx="0"/>
    <cs:fontRef idx="minor">
      <a:schemeClr val="lt1">
        <a:lumMod val="85000"/>
      </a:schemeClr>
    </cs:fontRef>
    <cs:defRPr sz="1197" kern="1200"/>
  </cs:valueAxis>
  <cs:wall>
    <cs:lnRef idx="0"/>
    <cs:fillRef idx="0"/>
    <cs:effectRef idx="0"/>
    <cs:fontRef idx="minor">
      <a:schemeClr val="lt1"/>
    </cs:fontRef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FFD3020-FBFE-4635-9315-043F7ACD26D9}" type="datetimeFigureOut">
              <a:rPr lang="ru-RU" smtClean="0"/>
              <a:t>02.02.2015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78273C4-3210-469E-AF80-EC6E1F7ED2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599506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8273C4-3210-469E-AF80-EC6E1F7ED23D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7510572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8273C4-3210-469E-AF80-EC6E1F7ED23D}" type="slidenum">
              <a:rPr lang="ru-RU" smtClean="0"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3198978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8273C4-3210-469E-AF80-EC6E1F7ED23D}" type="slidenum">
              <a:rPr lang="ru-RU" smtClean="0"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945228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D7DD5D-7678-4EF1-9AE1-1F6582CAB1B8}" type="datetimeFigureOut">
              <a:rPr lang="ru-RU" smtClean="0"/>
              <a:t>02.02.2015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A870E-34A3-4A39-A52B-A8B5D575364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324034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D7DD5D-7678-4EF1-9AE1-1F6582CAB1B8}" type="datetimeFigureOut">
              <a:rPr lang="ru-RU" smtClean="0"/>
              <a:t>02.02.2015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A870E-34A3-4A39-A52B-A8B5D575364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893299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D7DD5D-7678-4EF1-9AE1-1F6582CAB1B8}" type="datetimeFigureOut">
              <a:rPr lang="ru-RU" smtClean="0"/>
              <a:t>02.02.2015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A870E-34A3-4A39-A52B-A8B5D575364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8736172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D7DD5D-7678-4EF1-9AE1-1F6582CAB1B8}" type="datetimeFigureOut">
              <a:rPr lang="ru-RU" smtClean="0"/>
              <a:t>02.02.2015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A870E-34A3-4A39-A52B-A8B5D5753649}" type="slidenum">
              <a:rPr lang="ru-RU" smtClean="0"/>
              <a:t>‹#›</a:t>
            </a:fld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12717409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D7DD5D-7678-4EF1-9AE1-1F6582CAB1B8}" type="datetimeFigureOut">
              <a:rPr lang="ru-RU" smtClean="0"/>
              <a:t>02.02.2015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A870E-34A3-4A39-A52B-A8B5D575364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6670862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D7DD5D-7678-4EF1-9AE1-1F6582CAB1B8}" type="datetimeFigureOut">
              <a:rPr lang="ru-RU" smtClean="0"/>
              <a:t>02.02.2015</a:t>
            </a:fld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A870E-34A3-4A39-A52B-A8B5D575364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5397631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D7DD5D-7678-4EF1-9AE1-1F6582CAB1B8}" type="datetimeFigureOut">
              <a:rPr lang="ru-RU" smtClean="0"/>
              <a:t>02.02.2015</a:t>
            </a:fld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A870E-34A3-4A39-A52B-A8B5D575364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9991507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D7DD5D-7678-4EF1-9AE1-1F6582CAB1B8}" type="datetimeFigureOut">
              <a:rPr lang="ru-RU" smtClean="0"/>
              <a:t>02.02.2015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A870E-34A3-4A39-A52B-A8B5D575364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5815988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D7DD5D-7678-4EF1-9AE1-1F6582CAB1B8}" type="datetimeFigureOut">
              <a:rPr lang="ru-RU" smtClean="0"/>
              <a:t>02.02.2015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A870E-34A3-4A39-A52B-A8B5D575364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621445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D7DD5D-7678-4EF1-9AE1-1F6582CAB1B8}" type="datetimeFigureOut">
              <a:rPr lang="ru-RU" smtClean="0"/>
              <a:t>02.02.2015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A870E-34A3-4A39-A52B-A8B5D575364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926030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D7DD5D-7678-4EF1-9AE1-1F6582CAB1B8}" type="datetimeFigureOut">
              <a:rPr lang="ru-RU" smtClean="0"/>
              <a:t>02.02.2015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A870E-34A3-4A39-A52B-A8B5D575364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464066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D7DD5D-7678-4EF1-9AE1-1F6582CAB1B8}" type="datetimeFigureOut">
              <a:rPr lang="ru-RU" smtClean="0"/>
              <a:t>02.02.2015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A870E-34A3-4A39-A52B-A8B5D575364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480457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D7DD5D-7678-4EF1-9AE1-1F6582CAB1B8}" type="datetimeFigureOut">
              <a:rPr lang="ru-RU" smtClean="0"/>
              <a:t>02.02.2015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A870E-34A3-4A39-A52B-A8B5D575364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777399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D7DD5D-7678-4EF1-9AE1-1F6582CAB1B8}" type="datetimeFigureOut">
              <a:rPr lang="ru-RU" smtClean="0"/>
              <a:t>02.02.2015</a:t>
            </a:fld>
            <a:endParaRPr lang="ru-RU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A870E-34A3-4A39-A52B-A8B5D575364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34659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D7DD5D-7678-4EF1-9AE1-1F6582CAB1B8}" type="datetimeFigureOut">
              <a:rPr lang="ru-RU" smtClean="0"/>
              <a:t>02.02.2015</a:t>
            </a:fld>
            <a:endParaRPr lang="ru-RU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A870E-34A3-4A39-A52B-A8B5D575364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228251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D7DD5D-7678-4EF1-9AE1-1F6582CAB1B8}" type="datetimeFigureOut">
              <a:rPr lang="ru-RU" smtClean="0"/>
              <a:t>02.02.2015</a:t>
            </a:fld>
            <a:endParaRPr lang="ru-RU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A870E-34A3-4A39-A52B-A8B5D575364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977716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D7DD5D-7678-4EF1-9AE1-1F6582CAB1B8}" type="datetimeFigureOut">
              <a:rPr lang="ru-RU" smtClean="0"/>
              <a:t>02.02.2015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A870E-34A3-4A39-A52B-A8B5D575364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688686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78D7DD5D-7678-4EF1-9AE1-1F6582CAB1B8}" type="datetimeFigureOut">
              <a:rPr lang="ru-RU" smtClean="0"/>
              <a:t>02.02.2015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0A870E-34A3-4A39-A52B-A8B5D575364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7838517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50" r:id="rId1"/>
    <p:sldLayoutId id="2147483751" r:id="rId2"/>
    <p:sldLayoutId id="2147483752" r:id="rId3"/>
    <p:sldLayoutId id="2147483753" r:id="rId4"/>
    <p:sldLayoutId id="2147483754" r:id="rId5"/>
    <p:sldLayoutId id="2147483755" r:id="rId6"/>
    <p:sldLayoutId id="2147483756" r:id="rId7"/>
    <p:sldLayoutId id="2147483757" r:id="rId8"/>
    <p:sldLayoutId id="2147483758" r:id="rId9"/>
    <p:sldLayoutId id="2147483759" r:id="rId10"/>
    <p:sldLayoutId id="2147483760" r:id="rId11"/>
    <p:sldLayoutId id="2147483761" r:id="rId12"/>
    <p:sldLayoutId id="2147483762" r:id="rId13"/>
    <p:sldLayoutId id="2147483763" r:id="rId14"/>
    <p:sldLayoutId id="2147483764" r:id="rId15"/>
    <p:sldLayoutId id="2147483765" r:id="rId16"/>
    <p:sldLayoutId id="2147483766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8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3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4.jpeg"/><Relationship Id="rId4" Type="http://schemas.openxmlformats.org/officeDocument/2006/relationships/image" Target="../media/image33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9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hyperlink" Target="http://nsportal.ru/user" TargetMode="Externa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42.jpe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8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8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8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7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24324" y="219456"/>
            <a:ext cx="5048601" cy="2314738"/>
          </a:xfrm>
        </p:spPr>
        <p:txBody>
          <a:bodyPr>
            <a:normAutofit fontScale="90000"/>
          </a:bodyPr>
          <a:lstStyle/>
          <a:p>
            <a:r>
              <a:rPr lang="ru-RU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Яхина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Рузиля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Анваровна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учитель истории и обществознания МБОУ «</a:t>
            </a:r>
            <a:r>
              <a:rPr lang="ru-RU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Тлянче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Тамакская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СОШ», первая категория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6062814" y="442373"/>
            <a:ext cx="4123113" cy="4102893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060494" y="2534194"/>
            <a:ext cx="3401063" cy="2895599"/>
          </a:xfrm>
        </p:spPr>
        <p:txBody>
          <a:bodyPr>
            <a:normAutofit/>
          </a:bodyPr>
          <a:lstStyle/>
          <a:p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Стаж педагогический </a:t>
            </a:r>
            <a:r>
              <a:rPr lang="ru-RU" sz="2800" dirty="0"/>
              <a:t>–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18 лет</a:t>
            </a:r>
          </a:p>
          <a:p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Стаж по специальности – 16 лет</a:t>
            </a:r>
          </a:p>
        </p:txBody>
      </p:sp>
    </p:spTree>
    <p:extLst>
      <p:ext uri="{BB962C8B-B14F-4D97-AF65-F5344CB8AC3E}">
        <p14:creationId xmlns:p14="http://schemas.microsoft.com/office/powerpoint/2010/main" val="11376756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Личные результаты участия в конкурсах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3896" y="1721253"/>
            <a:ext cx="3038621" cy="4351338"/>
          </a:xfrm>
        </p:spPr>
      </p:pic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93629" y="1796659"/>
            <a:ext cx="2968852" cy="4200525"/>
          </a:xfr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13266" y="1363455"/>
            <a:ext cx="4576437" cy="51235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54355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Результаты учебно- воспитательной деятельности.  Результаты  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ОГЭ </a:t>
            </a: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по истории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2011-2012,2012-2013,2013/2014 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учебном году</a:t>
            </a:r>
            <a:endParaRPr lang="ru-RU" sz="2800" dirty="0"/>
          </a:p>
        </p:txBody>
      </p:sp>
      <p:graphicFrame>
        <p:nvGraphicFramePr>
          <p:cNvPr id="8" name="Объект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30341928"/>
              </p:ext>
            </p:extLst>
          </p:nvPr>
        </p:nvGraphicFramePr>
        <p:xfrm>
          <a:off x="1103684" y="2345246"/>
          <a:ext cx="8947150" cy="41957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9623172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Graphic spid="8" grpId="0">
        <p:bldAsOne/>
      </p:bldGraphic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Диаграмма 3"/>
          <p:cNvGraphicFramePr/>
          <p:nvPr>
            <p:extLst>
              <p:ext uri="{D42A27DB-BD31-4B8C-83A1-F6EECF244321}">
                <p14:modId xmlns:p14="http://schemas.microsoft.com/office/powerpoint/2010/main" val="802682904"/>
              </p:ext>
            </p:extLst>
          </p:nvPr>
        </p:nvGraphicFramePr>
        <p:xfrm>
          <a:off x="1395187" y="556381"/>
          <a:ext cx="8128000" cy="54186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2691256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 ЕГЭ по обществознанию в 2013-2014 учебном году</a:t>
            </a:r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28" name="Объект 2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03906591"/>
              </p:ext>
            </p:extLst>
          </p:nvPr>
        </p:nvGraphicFramePr>
        <p:xfrm>
          <a:off x="1103684" y="2052638"/>
          <a:ext cx="8947150" cy="41957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170914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Graphic spid="28" grpId="0">
        <p:bldAsOne/>
      </p:bldGraphic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Результаты обучающихся в конкурсах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6255" y="1825625"/>
            <a:ext cx="3740727" cy="4351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4220630" y="1787350"/>
            <a:ext cx="3065139" cy="4200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765671" y="1745730"/>
            <a:ext cx="4023359" cy="45387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468936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2568" y="409175"/>
            <a:ext cx="9404723" cy="1400530"/>
          </a:xfrm>
        </p:spPr>
        <p:txBody>
          <a:bodyPr/>
          <a:lstStyle/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Результаты муниципального тура                     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олимпиад</a:t>
            </a:r>
            <a:r>
              <a:rPr lang="ru-RU" dirty="0"/>
              <a:t>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и</a:t>
            </a:r>
            <a:r>
              <a:rPr lang="ru-RU" dirty="0" smtClean="0"/>
              <a:t>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конкурсов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76204" y="2055813"/>
            <a:ext cx="3142211" cy="4400276"/>
          </a:xfrm>
        </p:spPr>
      </p:pic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27622" y="2055814"/>
            <a:ext cx="3164378" cy="4400276"/>
          </a:xfrm>
        </p:spPr>
      </p:pic>
      <p:pic>
        <p:nvPicPr>
          <p:cNvPr id="7" name="Объект 5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34793" y="1978428"/>
            <a:ext cx="2826328" cy="3474721"/>
          </a:xfrm>
          <a:prstGeom prst="rect">
            <a:avLst/>
          </a:prstGeom>
        </p:spPr>
      </p:pic>
      <p:pic>
        <p:nvPicPr>
          <p:cNvPr id="8" name="Объект 4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6607" y="1978428"/>
            <a:ext cx="2460215" cy="32845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61921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Результаты обучающихся в конкурсах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6132" y="1825625"/>
            <a:ext cx="3659112" cy="4351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5087390" y="2100523"/>
            <a:ext cx="2809702" cy="4200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693322" y="1629295"/>
            <a:ext cx="2527071" cy="49876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096597" y="1262742"/>
            <a:ext cx="2876204" cy="48221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604759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Внеурочная деятельность. Экскурсия в школьный краеведческий музей.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1153189" y="2477226"/>
            <a:ext cx="4395787" cy="32959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Объект 4"/>
          <p:cNvPicPr>
            <a:picLocks noGrp="1" noChangeAspect="1"/>
          </p:cNvPicPr>
          <p:nvPr>
            <p:ph sz="half" idx="2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54675" y="2507655"/>
            <a:ext cx="4395788" cy="3296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94271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228601"/>
            <a:ext cx="9144000" cy="923924"/>
          </a:xfrm>
        </p:spPr>
        <p:txBody>
          <a:bodyPr>
            <a:noAutofit/>
          </a:bodyPr>
          <a:lstStyle/>
          <a:p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Выступление по теме «Вооруженные силы РФ»</a:t>
            </a:r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93219" y="1291771"/>
            <a:ext cx="7915275" cy="49611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25585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57182" y="1844273"/>
            <a:ext cx="5195888" cy="3895167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78971" y="1306286"/>
            <a:ext cx="4542972" cy="3299289"/>
          </a:xfrm>
        </p:spPr>
        <p:txBody>
          <a:bodyPr>
            <a:normAutofit/>
          </a:bodyPr>
          <a:lstStyle/>
          <a:p>
            <a:pPr algn="just"/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Организация встречи с участником афганской войны </a:t>
            </a:r>
            <a:r>
              <a:rPr lang="ru-RU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Галимуллиным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Марселем </a:t>
            </a:r>
            <a:r>
              <a:rPr lang="ru-RU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Мударисовичем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Выступление по теме «Афганская война»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87838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877318"/>
          </a:xfrm>
        </p:spPr>
        <p:txBody>
          <a:bodyPr/>
          <a:lstStyle/>
          <a:p>
            <a:pPr algn="ctr"/>
            <a:r>
              <a:rPr lang="ru-RU" dirty="0" smtClean="0">
                <a:latin typeface="Arial Black" pitchFamily="34" charset="0"/>
              </a:rPr>
              <a:t>Образование</a:t>
            </a:r>
            <a:endParaRPr lang="ru-RU" dirty="0">
              <a:latin typeface="Arial Black" pitchFamily="34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НГПИ – филфак, 1998 г.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15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Курсы переподготовки 2009-2010</a:t>
            </a:r>
          </a:p>
        </p:txBody>
      </p:sp>
      <p:sp>
        <p:nvSpPr>
          <p:cNvPr id="6" name="Текст 5"/>
          <p:cNvSpPr>
            <a:spLocks noGrp="1"/>
          </p:cNvSpPr>
          <p:nvPr>
            <p:ph type="body" sz="half" idx="16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Тестирование в формате ЕГЭ по истории – 2013 г.</a:t>
            </a:r>
          </a:p>
        </p:txBody>
      </p:sp>
      <p:sp>
        <p:nvSpPr>
          <p:cNvPr id="8" name="Текст 7"/>
          <p:cNvSpPr>
            <a:spLocks noGrp="1"/>
          </p:cNvSpPr>
          <p:nvPr>
            <p:ph type="body" sz="half" idx="17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9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714895" y="2844641"/>
            <a:ext cx="2876203" cy="30816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3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3923607" y="2793076"/>
            <a:ext cx="2759826" cy="31346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3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7132320" y="2793076"/>
            <a:ext cx="2793075" cy="3398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690698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5" grpId="0" build="p"/>
      <p:bldP spid="7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006475"/>
          </a:xfrm>
        </p:spPr>
        <p:txBody>
          <a:bodyPr>
            <a:normAutofit/>
          </a:bodyPr>
          <a:lstStyle/>
          <a:p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Деятельность по развитию творческой активности</a:t>
            </a:r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03313" y="2509154"/>
            <a:ext cx="4395787" cy="3298604"/>
          </a:xfrm>
        </p:spPr>
      </p:pic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54675" y="2507655"/>
            <a:ext cx="4389120" cy="329184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4216475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79857" y="519220"/>
            <a:ext cx="9404723" cy="1400530"/>
          </a:xfrm>
        </p:spPr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Методические публикации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103312" y="1280160"/>
            <a:ext cx="8339945" cy="1201102"/>
          </a:xfrm>
        </p:spPr>
        <p:txBody>
          <a:bodyPr/>
          <a:lstStyle/>
          <a:p>
            <a:r>
              <a:rPr lang="ru-RU" sz="4400" u="sng" dirty="0">
                <a:latin typeface="Times New Roman" pitchFamily="18" charset="0"/>
                <a:cs typeface="Times New Roman" pitchFamily="18" charset="0"/>
                <a:hlinkClick r:id="rId2"/>
              </a:rPr>
              <a:t>http://nsportal.ru/user</a:t>
            </a:r>
            <a:r>
              <a:rPr lang="ru-RU" sz="4400" dirty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- адрес сайта </a:t>
            </a:r>
            <a:endParaRPr lang="ru-RU" sz="4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Объект 4"/>
          <p:cNvPicPr>
            <a:picLocks noGrp="1" noChangeAspect="1"/>
          </p:cNvPicPr>
          <p:nvPr>
            <p:ph sz="half" idx="2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04568" y="2739549"/>
            <a:ext cx="4393276" cy="3291840"/>
          </a:xfrm>
        </p:spPr>
      </p:pic>
      <p:pic>
        <p:nvPicPr>
          <p:cNvPr id="8" name="Picture 2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5400000">
            <a:off x="6561039" y="2514600"/>
            <a:ext cx="2583059" cy="37417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427997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Деятельность классного руководителя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84725" y="1785342"/>
            <a:ext cx="5195888" cy="3896916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Посещение музея «Гиндукуш»</a:t>
            </a:r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496479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Классное руководство. Поход по родным землям.</a:t>
            </a:r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84725" y="1785342"/>
            <a:ext cx="5195888" cy="3896916"/>
          </a:xfrm>
        </p:spPr>
      </p:pic>
    </p:spTree>
    <p:extLst>
      <p:ext uri="{BB962C8B-B14F-4D97-AF65-F5344CB8AC3E}">
        <p14:creationId xmlns:p14="http://schemas.microsoft.com/office/powerpoint/2010/main" val="7320753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4114800"/>
          </a:xfrm>
        </p:spPr>
        <p:txBody>
          <a:bodyPr>
            <a:noAutofit/>
          </a:bodyPr>
          <a:lstStyle/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Мой любимый класс. Выпускники  2011-2012  учебного года.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84725" y="1784468"/>
            <a:ext cx="5195888" cy="3898664"/>
          </a:xfrm>
        </p:spPr>
      </p:pic>
    </p:spTree>
    <p:extLst>
      <p:ext uri="{BB962C8B-B14F-4D97-AF65-F5344CB8AC3E}">
        <p14:creationId xmlns:p14="http://schemas.microsoft.com/office/powerpoint/2010/main" val="14244834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76445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42471" y="597806"/>
            <a:ext cx="9639300" cy="1168401"/>
          </a:xfrm>
        </p:spPr>
        <p:txBody>
          <a:bodyPr>
            <a:noAutofit/>
          </a:bodyPr>
          <a:lstStyle/>
          <a:p>
            <a:pPr marL="571500" indent="-571500"/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13 апреля 2011 года открытый урок в 11 классе по истории России по теме «Восстановление народного хозяйства после войны» в рамках районного семинара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914400" y="1968500"/>
            <a:ext cx="10655300" cy="4762500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4400" y="1811515"/>
            <a:ext cx="9144000" cy="4648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1232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08000" y="317500"/>
            <a:ext cx="11188700" cy="6083300"/>
          </a:xfrm>
        </p:spPr>
        <p:txBody>
          <a:bodyPr>
            <a:normAutofit/>
          </a:bodyPr>
          <a:lstStyle/>
          <a:p>
            <a:pPr algn="just"/>
            <a:r>
              <a:rPr lang="ru-RU" dirty="0" smtClean="0"/>
              <a:t>-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21 ноября 2014 года открытый урок в рамках республиканской экологической конференции 10 классе по право по теме «Право на благоприятную окружающую среду»</a:t>
            </a: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19035" y="1338944"/>
            <a:ext cx="8128000" cy="477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13317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82600" y="198438"/>
            <a:ext cx="11353800" cy="6278562"/>
          </a:xfrm>
        </p:spPr>
        <p:txBody>
          <a:bodyPr>
            <a:normAutofit/>
          </a:bodyPr>
          <a:lstStyle/>
          <a:p>
            <a:pPr algn="just"/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29 ноября 2014 года открытый Парламентский урок по теме «Где рождаются законы»</a:t>
            </a:r>
          </a:p>
          <a:p>
            <a:pPr algn="just"/>
            <a:endParaRPr lang="ru-RU" sz="3200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35601" y="1300274"/>
            <a:ext cx="6489700" cy="54612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20748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84725" y="1784905"/>
            <a:ext cx="5195888" cy="3897790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1988" y="457200"/>
            <a:ext cx="3932237" cy="5600699"/>
          </a:xfrm>
        </p:spPr>
        <p:txBody>
          <a:bodyPr>
            <a:normAutofit/>
          </a:bodyPr>
          <a:lstStyle/>
          <a:p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Учитель истории. Даты и темы.</a:t>
            </a:r>
            <a:b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 нас с этим часто бывают проблемы,</a:t>
            </a:r>
            <a:b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Но ты, наш историк, поможешь всегда,</a:t>
            </a:r>
            <a:b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Напомнишь нам дату, подскажешь года.</a:t>
            </a:r>
          </a:p>
        </p:txBody>
      </p:sp>
    </p:spTree>
    <p:extLst>
      <p:ext uri="{BB962C8B-B14F-4D97-AF65-F5344CB8AC3E}">
        <p14:creationId xmlns:p14="http://schemas.microsoft.com/office/powerpoint/2010/main" val="40602607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159262" y="492369"/>
            <a:ext cx="3601329" cy="4164037"/>
          </a:xfrm>
        </p:spPr>
        <p:txBody>
          <a:bodyPr>
            <a:normAutofit fontScale="90000"/>
          </a:bodyPr>
          <a:lstStyle/>
          <a:p>
            <a:r>
              <a:rPr lang="ru-RU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Республиканская конференция 2014 года.</a:t>
            </a:r>
            <a:br>
              <a:rPr lang="ru-RU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Выступление на конференциях</a:t>
            </a:r>
            <a:endParaRPr lang="ru-RU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1498406" y="-81447"/>
            <a:ext cx="4885957" cy="66163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48212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Личные результаты участия в конкурсах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4415" y="1682880"/>
            <a:ext cx="3438850" cy="4351338"/>
          </a:xfrm>
        </p:spPr>
      </p:pic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66408" y="1663324"/>
            <a:ext cx="2968852" cy="4200525"/>
          </a:xfr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26748" y="1474069"/>
            <a:ext cx="3255086" cy="45790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78607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Личные результаты участия в конкурсах</a:t>
            </a:r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9512" y="1561514"/>
            <a:ext cx="3077079" cy="4615448"/>
          </a:xfrm>
        </p:spPr>
      </p:pic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66201" y="1642364"/>
            <a:ext cx="2968852" cy="4200525"/>
          </a:xfr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17542" y="1308294"/>
            <a:ext cx="4849683" cy="48686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63202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он">
  <a:themeElements>
    <a:clrScheme name="Ион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Ион">
      <a:maj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Ион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Ion" id="{B8441ADB-2E43-4AF7-B97A-BD870242C6A8}" vid="{292E63A9-BB86-4E3D-B92A-7223C6510D2E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728</TotalTime>
  <Words>251</Words>
  <Application>Microsoft Office PowerPoint</Application>
  <PresentationFormat>Произвольный</PresentationFormat>
  <Paragraphs>35</Paragraphs>
  <Slides>25</Slides>
  <Notes>3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25</vt:i4>
      </vt:variant>
    </vt:vector>
  </HeadingPairs>
  <TitlesOfParts>
    <vt:vector size="26" baseType="lpstr">
      <vt:lpstr>Ион</vt:lpstr>
      <vt:lpstr>Яхина  Рузиля Анваровна учитель истории и обществознания МБОУ «Тлянче Тамакская СОШ», первая категория</vt:lpstr>
      <vt:lpstr>Образование</vt:lpstr>
      <vt:lpstr>13 апреля 2011 года открытый урок в 11 классе по истории России по теме «Восстановление народного хозяйства после войны» в рамках районного семинара</vt:lpstr>
      <vt:lpstr>Презентация PowerPoint</vt:lpstr>
      <vt:lpstr>Презентация PowerPoint</vt:lpstr>
      <vt:lpstr>Презентация PowerPoint</vt:lpstr>
      <vt:lpstr>Республиканская конференция 2014 года. Выступление на конференциях</vt:lpstr>
      <vt:lpstr>Личные результаты участия в конкурсах</vt:lpstr>
      <vt:lpstr>Личные результаты участия в конкурсах</vt:lpstr>
      <vt:lpstr>Личные результаты участия в конкурсах</vt:lpstr>
      <vt:lpstr>Результаты учебно- воспитательной деятельности.  Результаты  ОГЭ  по истории в 2011-2012,2012-2013,2013/2014 учебном году</vt:lpstr>
      <vt:lpstr>Презентация PowerPoint</vt:lpstr>
      <vt:lpstr>Результат ЕГЭ по обществознанию в 2013-2014 учебном году</vt:lpstr>
      <vt:lpstr>Результаты обучающихся в конкурсах</vt:lpstr>
      <vt:lpstr>Результаты муниципального тура                         олимпиад и конкурсов </vt:lpstr>
      <vt:lpstr>Результаты обучающихся в конкурсах </vt:lpstr>
      <vt:lpstr>Внеурочная деятельность. Экскурсия в школьный краеведческий музей.</vt:lpstr>
      <vt:lpstr>Выступление по теме «Вооруженные силы РФ»</vt:lpstr>
      <vt:lpstr>Презентация PowerPoint</vt:lpstr>
      <vt:lpstr>Деятельность по развитию творческой активности</vt:lpstr>
      <vt:lpstr>Методические публикации</vt:lpstr>
      <vt:lpstr>Деятельность классного руководителя</vt:lpstr>
      <vt:lpstr>Классное руководство. Поход по родным землям.</vt:lpstr>
      <vt:lpstr>Мой любимый класс. Выпускники  2011-2012  учебного года.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Яхина Рузиля Анваровна</dc:title>
  <dc:creator>Nurfat-zver-komp</dc:creator>
  <cp:lastModifiedBy>Рузиля</cp:lastModifiedBy>
  <cp:revision>55</cp:revision>
  <dcterms:created xsi:type="dcterms:W3CDTF">2015-01-19T18:22:30Z</dcterms:created>
  <dcterms:modified xsi:type="dcterms:W3CDTF">2015-02-02T11:25:48Z</dcterms:modified>
</cp:coreProperties>
</file>