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 dir="ld"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87736"/>
            <a:ext cx="8458199" cy="5089263"/>
          </a:xfrm>
        </p:spPr>
        <p:txBody>
          <a:bodyPr/>
          <a:lstStyle/>
          <a:p>
            <a:r>
              <a:rPr lang="ru-RU" dirty="0"/>
              <a:t>Адаптация школьников при переходе из начальной школы в основную.</a:t>
            </a:r>
          </a:p>
        </p:txBody>
      </p:sp>
      <p:pic>
        <p:nvPicPr>
          <p:cNvPr id="2050" name="Picture 2" descr="C:\Users\Public\Pictures\Sample Pictures\проблемы дет и родителей\1303854385_krizis-det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304626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ublic\Pictures\Sample Pictures\проблемы дет и родителей\67a75dff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"/>
            <a:ext cx="2325076" cy="296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21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801444"/>
          </a:xfrm>
        </p:spPr>
        <p:txBody>
          <a:bodyPr/>
          <a:lstStyle/>
          <a:p>
            <a:r>
              <a:rPr lang="ru-RU" sz="4000" dirty="0" smtClean="0"/>
              <a:t>В этот </a:t>
            </a:r>
            <a:r>
              <a:rPr lang="ru-RU" sz="4000" dirty="0"/>
              <a:t>период качественно изменяется способность к произвольной регуляции поведения</a:t>
            </a:r>
          </a:p>
        </p:txBody>
      </p:sp>
      <p:pic>
        <p:nvPicPr>
          <p:cNvPr id="10242" name="Picture 2" descr="C:\Users\Public\Pictures\Sample Pictures\школьники\shkol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38100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71941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Переход </a:t>
            </a:r>
            <a:r>
              <a:rPr lang="ru-RU" dirty="0"/>
              <a:t>к предметному обучению</a:t>
            </a:r>
          </a:p>
        </p:txBody>
      </p:sp>
      <p:pic>
        <p:nvPicPr>
          <p:cNvPr id="11267" name="Picture 3" descr="C:\Users\Public\Pictures\Sample Pictures\школьники\f498a5148aaf72b57240430ee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4514850" cy="423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90441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Новый </a:t>
            </a:r>
            <a:r>
              <a:rPr lang="ru-RU" dirty="0"/>
              <a:t>тип отношений с окружающими людьми</a:t>
            </a:r>
          </a:p>
        </p:txBody>
      </p:sp>
      <p:pic>
        <p:nvPicPr>
          <p:cNvPr id="12291" name="Picture 3" descr="C:\Users\Public\Pictures\Sample Pictures\иностранные языки\2166990-illustrated-crowd-of-people-of-various-sha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5772150" cy="432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9692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5906844"/>
          </a:xfrm>
        </p:spPr>
        <p:txBody>
          <a:bodyPr/>
          <a:lstStyle/>
          <a:p>
            <a:r>
              <a:rPr lang="ru-RU" dirty="0"/>
              <a:t>Психологические причины школьной дезадаптации учащихся 5-х классов -- неумение приспособиться к новому темпу школьной жизни. </a:t>
            </a:r>
          </a:p>
        </p:txBody>
      </p:sp>
    </p:spTree>
    <p:extLst>
      <p:ext uri="{BB962C8B-B14F-4D97-AF65-F5344CB8AC3E}">
        <p14:creationId xmlns:p14="http://schemas.microsoft.com/office/powerpoint/2010/main" val="227732819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Характерные признаки: </a:t>
            </a:r>
          </a:p>
        </p:txBody>
      </p:sp>
      <p:sp>
        <p:nvSpPr>
          <p:cNvPr id="4" name="Oval 3"/>
          <p:cNvSpPr/>
          <p:nvPr/>
        </p:nvSpPr>
        <p:spPr>
          <a:xfrm>
            <a:off x="228600" y="2607849"/>
            <a:ext cx="28956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хронические опоздания школу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12849"/>
            <a:ext cx="3750042" cy="223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33648"/>
            <a:ext cx="3576637" cy="212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67837" y="4844444"/>
            <a:ext cx="2786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длительное приготовление домашних заданий</a:t>
            </a:r>
          </a:p>
        </p:txBody>
      </p:sp>
      <p:sp>
        <p:nvSpPr>
          <p:cNvPr id="7" name="Rectangle 6"/>
          <p:cNvSpPr/>
          <p:nvPr/>
        </p:nvSpPr>
        <p:spPr>
          <a:xfrm>
            <a:off x="5428302" y="3009900"/>
            <a:ext cx="33880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астенические явления к концу учебного дня, учебной недели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767837" y="2057400"/>
            <a:ext cx="1194563" cy="550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61021" y="2332624"/>
            <a:ext cx="0" cy="1629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76800" y="2332624"/>
            <a:ext cx="677405" cy="6772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55304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30362"/>
          </a:xfrm>
        </p:spPr>
        <p:txBody>
          <a:bodyPr>
            <a:normAutofit fontScale="90000"/>
          </a:bodyPr>
          <a:lstStyle/>
          <a:p>
            <a:r>
              <a:rPr lang="ru-RU" dirty="0"/>
              <a:t>В</a:t>
            </a:r>
            <a:r>
              <a:rPr lang="ru-RU" dirty="0" smtClean="0"/>
              <a:t>иды </a:t>
            </a:r>
            <a:r>
              <a:rPr lang="ru-RU" dirty="0"/>
              <a:t>школьной дезадаптации пятиклассников: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980307"/>
            <a:ext cx="8915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Интеллектуальная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-- низкий уровень развития мышления, несформированность познавательной мотивации, несформированность учебных умений и навыков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2. Поведенческая -- несоответствие поведения ребенка правовым, и моральным нормам (конфликтность, агрессивность, недисциплинированность асоциалъность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3. Коммуникативная -- затруднения в общении со сверстниками и взрослыми (тревожность замкнутость, чрезмерная зависимость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4. Эмоциональная -- тревога и переживание по поводу проблем в школе, страх перед учителем нежелание посещать школу.</a:t>
            </a:r>
          </a:p>
        </p:txBody>
      </p:sp>
    </p:spTree>
    <p:extLst>
      <p:ext uri="{BB962C8B-B14F-4D97-AF65-F5344CB8AC3E}">
        <p14:creationId xmlns:p14="http://schemas.microsoft.com/office/powerpoint/2010/main" val="422871862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09800"/>
            <a:ext cx="8305800" cy="3276600"/>
          </a:xfrm>
        </p:spPr>
        <p:txBody>
          <a:bodyPr/>
          <a:lstStyle/>
          <a:p>
            <a:r>
              <a:rPr lang="ru-RU" sz="3200" dirty="0"/>
              <a:t>Самым важным явлением в школе, самым поучительным предметом, самым живым примером для ученика является сам учитель.</a:t>
            </a:r>
            <a:br>
              <a:rPr lang="ru-RU" sz="3200" dirty="0"/>
            </a:br>
            <a:r>
              <a:rPr lang="ru-RU" sz="3200" dirty="0"/>
              <a:t>А. Дистервег</a:t>
            </a:r>
          </a:p>
        </p:txBody>
      </p:sp>
    </p:spTree>
    <p:extLst>
      <p:ext uri="{BB962C8B-B14F-4D97-AF65-F5344CB8AC3E}">
        <p14:creationId xmlns:p14="http://schemas.microsoft.com/office/powerpoint/2010/main" val="2601227223"/>
      </p:ext>
    </p:extLst>
  </p:cSld>
  <p:clrMapOvr>
    <a:masterClrMapping/>
  </p:clrMapOvr>
  <p:transition spd="slow">
    <p:pull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  <p:pic>
        <p:nvPicPr>
          <p:cNvPr id="13314" name="Picture 2" descr="C:\Users\Public\Pictures\Sample Pictures\школьники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392277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27472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248347"/>
            <a:ext cx="9144000" cy="4609653"/>
          </a:xfrm>
        </p:spPr>
        <p:txBody>
          <a:bodyPr>
            <a:noAutofit/>
          </a:bodyPr>
          <a:lstStyle/>
          <a:p>
            <a:r>
              <a:rPr lang="ru-RU" sz="2000" dirty="0"/>
              <a:t>формирование 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умения учиться </a:t>
            </a:r>
            <a:r>
              <a:rPr lang="ru-RU" sz="2000" dirty="0"/>
              <a:t>в средней школе</a:t>
            </a:r>
            <a:r>
              <a:rPr lang="ru-RU" sz="2000" dirty="0" smtClean="0"/>
              <a:t>;</a:t>
            </a:r>
          </a:p>
          <a:p>
            <a:endParaRPr lang="ru-RU" sz="2000" dirty="0"/>
          </a:p>
          <a:p>
            <a:r>
              <a:rPr lang="ru-RU" sz="2000" dirty="0"/>
              <a:t>формирование 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представления о себе </a:t>
            </a:r>
            <a:r>
              <a:rPr lang="ru-RU" sz="2000" dirty="0"/>
              <a:t>как об умелом человеке с большими возможностями развития</a:t>
            </a:r>
            <a:r>
              <a:rPr lang="ru-RU" sz="2000" dirty="0" smtClean="0"/>
              <a:t>;</a:t>
            </a:r>
          </a:p>
          <a:p>
            <a:endParaRPr lang="ru-RU" sz="2000" dirty="0"/>
          </a:p>
          <a:p>
            <a:r>
              <a:rPr lang="ru-RU" sz="2000" dirty="0"/>
              <a:t>развитие 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учебной мотивации</a:t>
            </a:r>
            <a:r>
              <a:rPr lang="ru-RU" sz="2000" dirty="0"/>
              <a:t>, интересов</a:t>
            </a:r>
            <a:r>
              <a:rPr lang="ru-RU" sz="2000" dirty="0" smtClean="0"/>
              <a:t>;</a:t>
            </a:r>
          </a:p>
          <a:p>
            <a:endParaRPr lang="ru-RU" sz="2000" dirty="0"/>
          </a:p>
          <a:p>
            <a:r>
              <a:rPr lang="ru-RU" sz="2000" dirty="0"/>
              <a:t>развитие 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навыков сотрудничества </a:t>
            </a:r>
            <a:r>
              <a:rPr lang="ru-RU" sz="2000" dirty="0"/>
              <a:t>со сверстниками, умения соревноваться с другими, правильно и разносторонне сравнивать свои результаты с успешностью других</a:t>
            </a:r>
            <a:r>
              <a:rPr lang="ru-RU" sz="2000" dirty="0" smtClean="0"/>
              <a:t>;</a:t>
            </a:r>
          </a:p>
          <a:p>
            <a:endParaRPr lang="ru-RU" sz="2000" dirty="0"/>
          </a:p>
          <a:p>
            <a:r>
              <a:rPr lang="ru-RU" sz="2000" dirty="0"/>
              <a:t>формирование 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умения добиваться успеха </a:t>
            </a:r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 </a:t>
            </a:r>
            <a:r>
              <a:rPr lang="ru-RU" sz="2000" dirty="0"/>
              <a:t>и относиться к успехам и неудачам, развитие уверенности в себе;</a:t>
            </a:r>
          </a:p>
          <a:p>
            <a:endParaRPr lang="ru-RU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задачи развития в этот период:</a:t>
            </a:r>
          </a:p>
        </p:txBody>
      </p:sp>
    </p:spTree>
    <p:extLst>
      <p:ext uri="{BB962C8B-B14F-4D97-AF65-F5344CB8AC3E}">
        <p14:creationId xmlns:p14="http://schemas.microsoft.com/office/powerpoint/2010/main" val="171639055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Формирование </a:t>
            </a:r>
            <a:r>
              <a:rPr lang="ru-RU" sz="4400" dirty="0"/>
              <a:t>общеучебных умений и навыков</a:t>
            </a:r>
          </a:p>
        </p:txBody>
      </p:sp>
      <p:pic>
        <p:nvPicPr>
          <p:cNvPr id="3074" name="Picture 2" descr="C:\Users\Public\Pictures\Sample Pictures\проблемы дет и родителей\0_4fb74_17cb26b2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6705600" cy="447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90012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381000"/>
            <a:ext cx="9144000" cy="1054250"/>
          </a:xfrm>
        </p:spPr>
        <p:txBody>
          <a:bodyPr/>
          <a:lstStyle/>
          <a:p>
            <a:r>
              <a:rPr lang="ru-RU" sz="4400" dirty="0" smtClean="0"/>
              <a:t>Развитие </a:t>
            </a:r>
            <a:r>
              <a:rPr lang="ru-RU" sz="4400" dirty="0"/>
              <a:t>логической памяти и произвольного внимания школьника</a:t>
            </a:r>
          </a:p>
        </p:txBody>
      </p:sp>
      <p:pic>
        <p:nvPicPr>
          <p:cNvPr id="4098" name="Picture 2" descr="C:\Users\Public\Pictures\Sample Pictures\школьники\schoolchi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399"/>
            <a:ext cx="4038600" cy="412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05755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1054250"/>
          </a:xfrm>
        </p:spPr>
        <p:txBody>
          <a:bodyPr/>
          <a:lstStyle/>
          <a:p>
            <a:r>
              <a:rPr lang="ru-RU" sz="4400" dirty="0"/>
              <a:t>На занятиях с пятиклассниками важно использовать </a:t>
            </a:r>
            <a:r>
              <a:rPr lang="ru-RU" sz="4400" dirty="0" smtClean="0"/>
              <a:t>юмор </a:t>
            </a:r>
            <a:endParaRPr lang="ru-RU" sz="4400" dirty="0"/>
          </a:p>
        </p:txBody>
      </p:sp>
      <p:pic>
        <p:nvPicPr>
          <p:cNvPr id="5122" name="Picture 2" descr="C:\Users\Public\Pictures\Sample Pictures\школьники\0_5f12e_58edd98d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14799"/>
            <a:ext cx="3962400" cy="4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47676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4191000"/>
          </a:xfrm>
        </p:spPr>
        <p:txBody>
          <a:bodyPr/>
          <a:lstStyle/>
          <a:p>
            <a:r>
              <a:rPr lang="ru-RU" dirty="0" smtClean="0"/>
              <a:t>Переход </a:t>
            </a:r>
            <a:r>
              <a:rPr lang="ru-RU" dirty="0"/>
              <a:t>от одного основного учителя к </a:t>
            </a:r>
            <a:r>
              <a:rPr lang="ru-RU" dirty="0" smtClean="0"/>
              <a:t>системе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«классный руководитель </a:t>
            </a:r>
            <a:r>
              <a:rPr lang="ru-RU" dirty="0" smtClean="0"/>
              <a:t>– </a:t>
            </a:r>
            <a:br>
              <a:rPr lang="ru-RU" dirty="0" smtClean="0"/>
            </a:br>
            <a:r>
              <a:rPr lang="ru-RU" dirty="0" smtClean="0"/>
              <a:t>учителя-предметники»</a:t>
            </a:r>
            <a:endParaRPr lang="ru-RU" dirty="0"/>
          </a:p>
        </p:txBody>
      </p:sp>
      <p:pic>
        <p:nvPicPr>
          <p:cNvPr id="6146" name="Picture 2" descr="C:\Users\Public\Pictures\Sample Pictures\школьники\f498a5148aaf72b57240430ee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35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ublic\Pictures\Sample Pictures\школьники\school25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3704"/>
            <a:ext cx="1905000" cy="274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39718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Желание хорошо учиться,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делать </a:t>
            </a:r>
            <a:r>
              <a:rPr lang="ru-RU" dirty="0"/>
              <a:t>все так, чтобы взрослые были довольны,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не огорчались и не переживали»,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радовались»,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чтобы мама, когда посмотрит дневник, не наказывала и не плакала»</a:t>
            </a:r>
          </a:p>
        </p:txBody>
      </p:sp>
      <p:pic>
        <p:nvPicPr>
          <p:cNvPr id="7170" name="Picture 2" descr="C:\Users\Public\Pictures\Sample Pictures\школьники\8752e1d7192a170b54e5bae07cf770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"/>
            <a:ext cx="22288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74643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Возросшая </a:t>
            </a:r>
            <a:r>
              <a:rPr lang="ru-RU" dirty="0"/>
              <a:t>нагрузкой на психику подростка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6096000"/>
            <a:ext cx="4221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ощущение одиночества</a:t>
            </a:r>
          </a:p>
        </p:txBody>
      </p:sp>
      <p:pic>
        <p:nvPicPr>
          <p:cNvPr id="8194" name="Picture 2" descr="C:\Users\Public\Pictures\Sample Pictures\школьники\pic8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534" y="2161520"/>
            <a:ext cx="4491673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ublic\Pictures\Sample Pictures\школьники\448374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12193"/>
            <a:ext cx="3200400" cy="3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14387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4634753" cy="3877815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В </a:t>
            </a:r>
            <a:r>
              <a:rPr lang="ru-RU" sz="4400" dirty="0"/>
              <a:t>центр сознательной деятельности выдвигается </a:t>
            </a:r>
            <a:r>
              <a:rPr lang="ru-RU" sz="4400" dirty="0" smtClean="0"/>
              <a:t>мышление.</a:t>
            </a:r>
            <a:endParaRPr lang="ru-RU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Психологические </a:t>
            </a:r>
            <a:r>
              <a:rPr lang="ru-RU" sz="3200" dirty="0"/>
              <a:t>новообразования, которые станут фундаментом для развития на следующем возрастном этапе.</a:t>
            </a:r>
          </a:p>
        </p:txBody>
      </p:sp>
      <p:pic>
        <p:nvPicPr>
          <p:cNvPr id="9218" name="Picture 2" descr="C:\Users\Public\Pictures\Sample Pictures\школьники\0_3a853_8bfbf0e6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798"/>
            <a:ext cx="2590800" cy="459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53483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66</TotalTime>
  <Words>330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Hardcover</vt:lpstr>
      <vt:lpstr>Адаптация школьников при переходе из начальной школы в основную.</vt:lpstr>
      <vt:lpstr>Основные задачи развития в этот период:</vt:lpstr>
      <vt:lpstr>Формирование общеучебных умений и навыков</vt:lpstr>
      <vt:lpstr>Развитие логической памяти и произвольного внимания школьника</vt:lpstr>
      <vt:lpstr>На занятиях с пятиклассниками важно использовать юмор </vt:lpstr>
      <vt:lpstr>Переход от одного основного учителя к системе  «классный руководитель –  учителя-предметники»</vt:lpstr>
      <vt:lpstr>Презентация PowerPoint</vt:lpstr>
      <vt:lpstr>Возросшая нагрузкой на психику подростка</vt:lpstr>
      <vt:lpstr>Психологические новообразования, которые станут фундаментом для развития на следующем возрастном этапе.</vt:lpstr>
      <vt:lpstr>В этот период качественно изменяется способность к произвольной регуляции поведения</vt:lpstr>
      <vt:lpstr>Переход к предметному обучению</vt:lpstr>
      <vt:lpstr>Новый тип отношений с окружающими людьми</vt:lpstr>
      <vt:lpstr>Психологические причины школьной дезадаптации учащихся 5-х классов -- неумение приспособиться к новому темпу школьной жизни. </vt:lpstr>
      <vt:lpstr>Характерные признаки: </vt:lpstr>
      <vt:lpstr>Виды школьной дезадаптации пятиклассников:</vt:lpstr>
      <vt:lpstr>Самым важным явлением в школе, самым поучительным предметом, самым живым примером для ученика является сам учитель. А. Дистервег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школьников при переходе из начальной школы в основную.</dc:title>
  <dc:creator>Света</dc:creator>
  <cp:lastModifiedBy>Свечковски</cp:lastModifiedBy>
  <cp:revision>7</cp:revision>
  <dcterms:created xsi:type="dcterms:W3CDTF">2006-08-16T00:00:00Z</dcterms:created>
  <dcterms:modified xsi:type="dcterms:W3CDTF">2013-09-04T18:22:45Z</dcterms:modified>
</cp:coreProperties>
</file>