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2" r:id="rId4"/>
    <p:sldId id="273" r:id="rId5"/>
    <p:sldId id="27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28596" y="4786322"/>
            <a:ext cx="4522934" cy="40238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pPr>
              <a:spcBef>
                <a:spcPts val="0"/>
              </a:spcBef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Председатель МО классных руководителей</a:t>
            </a:r>
          </a:p>
          <a:p>
            <a:pPr>
              <a:spcBef>
                <a:spcPts val="0"/>
              </a:spcBef>
              <a:buNone/>
            </a:pP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Архипова Е,Д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500042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/>
              <a:t>Использование компьютерных технологий   в воспитательной работе</a:t>
            </a:r>
            <a:endParaRPr lang="ru-RU" sz="3600" i="1" dirty="0"/>
          </a:p>
        </p:txBody>
      </p:sp>
      <p:pic>
        <p:nvPicPr>
          <p:cNvPr id="3076" name="Picture 4" descr="http://900igr.net/datai/informatika/Elektronnyj-zhurnal-uchitelja/0001-001-Elektronnyj-zhurnal-uchitelja-kak-element-edinoj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97083" y="2133444"/>
            <a:ext cx="2717925" cy="2152812"/>
          </a:xfrm>
          <a:prstGeom prst="rect">
            <a:avLst/>
          </a:prstGeom>
          <a:noFill/>
        </p:spPr>
      </p:pic>
    </p:spTree>
  </p:cSld>
  <p:clrMapOvr>
    <a:masterClrMapping/>
  </p:clrMapOvr>
  <p:transition advTm="18641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79388" y="1052513"/>
            <a:ext cx="8785225" cy="1944687"/>
          </a:xfrm>
        </p:spPr>
        <p:txBody>
          <a:bodyPr rtlCol="0"/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презентации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другие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демонстрационные формы, срочное фото, школьные газеты, издательская деятельность в печатном и электронном виде, моделирование конкретных ситуаций – игровые программы, викторины, использование в  массовых мероприятиях.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650" name="Объект 4"/>
          <p:cNvSpPr>
            <a:spLocks noGrp="1"/>
          </p:cNvSpPr>
          <p:nvPr>
            <p:ph sz="quarter" idx="4"/>
          </p:nvPr>
        </p:nvSpPr>
        <p:spPr>
          <a:xfrm>
            <a:off x="196850" y="3367088"/>
            <a:ext cx="8785225" cy="8255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Компьютер как– базы данных,</a:t>
            </a:r>
          </a:p>
          <a:p>
            <a:r>
              <a:rPr lang="ru-RU" sz="2000" dirty="0" smtClean="0"/>
              <a:t>фото- и видеоархивы, электронные музеи.  </a:t>
            </a:r>
          </a:p>
          <a:p>
            <a:endParaRPr lang="ru-RU" sz="2000" dirty="0" smtClean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5808" y="260648"/>
            <a:ext cx="9144000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средство </a:t>
            </a:r>
            <a:r>
              <a:rPr lang="ru-RU" sz="3600" i="1" dirty="0">
                <a:solidFill>
                  <a:schemeClr val="accent5">
                    <a:lumMod val="75000"/>
                  </a:schemeClr>
                </a:solidFill>
              </a:rPr>
              <a:t>обеспечения наглядности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7" name="Заголовок 5"/>
          <p:cNvSpPr txBox="1">
            <a:spLocks/>
          </p:cNvSpPr>
          <p:nvPr/>
        </p:nvSpPr>
        <p:spPr>
          <a:xfrm>
            <a:off x="17160" y="2636912"/>
            <a:ext cx="9144000" cy="1143000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средство </a:t>
            </a:r>
            <a:r>
              <a:rPr lang="ru-RU" sz="3600" i="1" dirty="0">
                <a:solidFill>
                  <a:schemeClr val="accent5">
                    <a:lumMod val="75000"/>
                  </a:schemeClr>
                </a:solidFill>
              </a:rPr>
              <a:t>хранения информации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135672" y="4293096"/>
            <a:ext cx="9144000" cy="1143000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средство 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коммуникации </a:t>
            </a: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ru-RU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7654" name="Объект 4"/>
          <p:cNvSpPr txBox="1">
            <a:spLocks/>
          </p:cNvSpPr>
          <p:nvPr/>
        </p:nvSpPr>
        <p:spPr bwMode="auto">
          <a:xfrm>
            <a:off x="196850" y="5300663"/>
            <a:ext cx="8785225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</a:pPr>
            <a:r>
              <a:rPr lang="ru-RU" sz="2000">
                <a:solidFill>
                  <a:srgbClr val="404040"/>
                </a:solidFill>
                <a:latin typeface="Trebuchet MS" pitchFamily="34" charset="0"/>
              </a:rPr>
              <a:t>сайт, почта, скайп, форумы и т.п. </a:t>
            </a:r>
          </a:p>
        </p:txBody>
      </p:sp>
    </p:spTree>
  </p:cSld>
  <p:clrMapOvr>
    <a:masterClrMapping/>
  </p:clrMapOvr>
  <p:transition advTm="26579"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535322" cy="1000132"/>
          </a:xfrm>
        </p:spPr>
        <p:txBody>
          <a:bodyPr>
            <a:normAutofit fontScale="90000"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Результативность воспитательной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работы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.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79388" y="1916113"/>
            <a:ext cx="8640762" cy="4465637"/>
          </a:xfrm>
          <a:prstGeom prst="rect">
            <a:avLst/>
          </a:prstGeom>
        </p:spPr>
        <p:txBody>
          <a:bodyPr rtlCol="0">
            <a:normAutofit fontScale="70000" lnSpcReduction="2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Результатом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работы можно считать разработку, внедрение,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апробирование и  удачное функционирование воспитательной системы школы. ИКТ помогают выполнить цели данной  воспитательной системы - формирование личности, способ­ной к творческому самовыражению, к активной жизненной позиции в само­реализации и самоопределении учебной и профессиональной деятельности. Использование ИКТ способствуют выполнению задач воспитательной системы, поставленных перед администрацией -  создаются  условия для проявления и раскрытия творческих способно­стей всех участников учебно-воспитательного процесса, организована   благопри­ятная  внутренняя среда для становления личности как ученика, так и учителя, функционирует,( еще не в полной мере) ученическое самоуправление.  </a:t>
            </a:r>
          </a:p>
        </p:txBody>
      </p:sp>
    </p:spTree>
  </p:cSld>
  <p:clrMapOvr>
    <a:masterClrMapping/>
  </p:clrMapOvr>
  <p:transition advTm="19735"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5929354" cy="1189928"/>
          </a:xfrm>
        </p:spPr>
        <p:txBody>
          <a:bodyPr>
            <a:normAutofit fontScale="90000"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Вывод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79388" y="1341438"/>
            <a:ext cx="4608512" cy="532765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Таким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образом, использование ИКТ в управлении воспитательным процессом, в воспитательной работе в целом позволяет оптимизировать воспитательный процесс, вовлечь в него  педагогов и обучающихся как 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субъектов образовательного пространства, развивать самостоятельность, творчество и критическое мышление.   Компьютерные технологии позволяют информации быть краткой, и в то же время – яркой. Добавим к этому интерес школьников к компьютерам, творческий подход педагогов к новым воспитательным технологиям  и мы получим включение эмоциональной сферы, которая и формирует особое отношение к миру.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4294967295"/>
          </p:nvPr>
        </p:nvSpPr>
        <p:spPr>
          <a:xfrm>
            <a:off x="4932363" y="1268413"/>
            <a:ext cx="3960812" cy="5400675"/>
          </a:xfrm>
          <a:prstGeom prst="rect">
            <a:avLst/>
          </a:prstGeom>
        </p:spPr>
        <p:txBody>
          <a:bodyPr rtlCol="0">
            <a:normAutofit fontScale="70000" lnSpcReduction="20000"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Перспективы использования ИКТ в воспитательном процессе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Электронные творческие отчеты классных руководителей.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Полное внедрение и использование электронных классных журналов.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Размещение и обмен методическими материалами для классных руководителей     на школьном  сервере.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Создание электронного портфолио  каждого класса.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advTm="20610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143108" y="-45719"/>
            <a:ext cx="4961712" cy="45719"/>
          </a:xfrm>
        </p:spPr>
        <p:txBody>
          <a:bodyPr>
            <a:normAutofit fontScale="90000"/>
          </a:bodyPr>
          <a:lstStyle/>
          <a:p>
            <a:endParaRPr lang="ru-RU" sz="4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2643182"/>
            <a:ext cx="64294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Семья и школа – это берег и море,</a:t>
            </a:r>
          </a:p>
          <a:p>
            <a:pPr algn="just"/>
            <a:r>
              <a:rPr lang="ru-RU" sz="2400" dirty="0" smtClean="0"/>
              <a:t>на берегу ребенок делает свои первые шаги,  получает первые уроки жизни,</a:t>
            </a:r>
            <a:br>
              <a:rPr lang="ru-RU" sz="2400" dirty="0" smtClean="0"/>
            </a:br>
            <a:r>
              <a:rPr lang="ru-RU" sz="2400" dirty="0" smtClean="0"/>
              <a:t> а потом перед ним открывается необозримое  море знаний, и курс в этом море прокладывает школа.</a:t>
            </a:r>
          </a:p>
          <a:p>
            <a:r>
              <a:rPr lang="ru-RU" sz="2400" dirty="0" smtClean="0"/>
              <a:t>                                                        Л. Кассиль</a:t>
            </a:r>
            <a:endParaRPr lang="ru-RU" sz="2400" dirty="0"/>
          </a:p>
        </p:txBody>
      </p:sp>
      <p:pic>
        <p:nvPicPr>
          <p:cNvPr id="2052" name="Picture 4" descr="http://s018.radikal.ru/i524/1208/59/21b4acb2da9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857232"/>
            <a:ext cx="2143140" cy="1714502"/>
          </a:xfrm>
          <a:prstGeom prst="rect">
            <a:avLst/>
          </a:prstGeom>
          <a:noFill/>
        </p:spPr>
      </p:pic>
    </p:spTree>
  </p:cSld>
  <p:clrMapOvr>
    <a:masterClrMapping/>
  </p:clrMapOvr>
  <p:transition advTm="20906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571604" y="285728"/>
            <a:ext cx="6715172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857364"/>
            <a:ext cx="79296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Воспитательный процесс строится не столько на усвоении информации и способов её получения и использования, но, в первую очередь, он предполагает личностное общение воспитателя с учеником,  основывается на чувствах, переживаниях, эмоциях</a:t>
            </a:r>
            <a:endParaRPr lang="ru-RU" sz="2800" dirty="0"/>
          </a:p>
        </p:txBody>
      </p:sp>
      <p:pic>
        <p:nvPicPr>
          <p:cNvPr id="22530" name="Picture 2" descr="http://s019.radikal.ru/i620/1208/fb/24096cf832c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201" y="214290"/>
            <a:ext cx="2570353" cy="1719244"/>
          </a:xfrm>
          <a:prstGeom prst="rect">
            <a:avLst/>
          </a:prstGeom>
          <a:noFill/>
        </p:spPr>
      </p:pic>
    </p:spTree>
  </p:cSld>
  <p:clrMapOvr>
    <a:masterClrMapping/>
  </p:clrMapOvr>
  <p:transition advTm="22282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Влияние ИКТ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714488"/>
            <a:ext cx="70723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Использование информационных технологий обучения оказало сильное влияние на изменение содержания, методов и форм обучения. Результаты этих изменений можно сформулировать следующим образом:</a:t>
            </a:r>
          </a:p>
        </p:txBody>
      </p:sp>
      <p:pic>
        <p:nvPicPr>
          <p:cNvPr id="21506" name="Picture 2" descr="http://s54.radikal.ru/i146/1208/10/9196ac79298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571876"/>
            <a:ext cx="2928958" cy="1715694"/>
          </a:xfrm>
          <a:prstGeom prst="rect">
            <a:avLst/>
          </a:prstGeom>
          <a:noFill/>
        </p:spPr>
      </p:pic>
    </p:spTree>
  </p:cSld>
  <p:clrMapOvr>
    <a:masterClrMapping/>
  </p:clrMapOvr>
  <p:transition advTm="16265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этих изменений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571744"/>
            <a:ext cx="78581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ru-RU" dirty="0" smtClean="0"/>
              <a:t> </a:t>
            </a:r>
            <a:r>
              <a:rPr lang="ru-RU" sz="2000" dirty="0" smtClean="0"/>
              <a:t>Активно разворачиваются интеграционные процессы по направлениям  «предмет – </a:t>
            </a:r>
            <a:r>
              <a:rPr lang="ru-RU" sz="2000" dirty="0" err="1" smtClean="0"/>
              <a:t>предмет</a:t>
            </a:r>
            <a:r>
              <a:rPr lang="ru-RU" sz="2000" dirty="0" smtClean="0"/>
              <a:t>», «обучение – воспитание»;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ru-RU" sz="2000" dirty="0" smtClean="0"/>
              <a:t>Познание мира осуществляется в результате создания его модели, а не путем традиционного заучивания.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ru-RU" sz="2000" dirty="0" smtClean="0"/>
              <a:t>Целью обучения становится формирование личности обучаемого в процессе приобретения знаний, навыков и умений, а не просто приобретение знаний, навыков и умений.</a:t>
            </a:r>
            <a:endParaRPr lang="ru-RU" sz="2000" dirty="0"/>
          </a:p>
        </p:txBody>
      </p:sp>
      <p:pic>
        <p:nvPicPr>
          <p:cNvPr id="5" name="Picture 6" descr="http://s017.radikal.ru/i435/1208/e2/336b8940413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500174"/>
            <a:ext cx="1905000" cy="952500"/>
          </a:xfrm>
          <a:prstGeom prst="rect">
            <a:avLst/>
          </a:prstGeom>
          <a:noFill/>
        </p:spPr>
      </p:pic>
    </p:spTree>
  </p:cSld>
  <p:clrMapOvr>
    <a:masterClrMapping/>
  </p:clrMapOvr>
  <p:transition advTm="17125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787900" y="260350"/>
            <a:ext cx="3994150" cy="6597650"/>
          </a:xfrm>
        </p:spPr>
        <p:txBody>
          <a:bodyPr rtlCol="0">
            <a:normAutofit fontScale="62500" lnSpcReduction="20000"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Критерии эффективности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использования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ИКТ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воспитательной работе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экономичность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(уменьшение материальных и временных ресурсов);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компактность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(возможность накапливать информации на диске, исключая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накопление папок с информационным  печатным  материалом);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наглядность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(обозримость) - особенность структурного оформления программ, дающая возможность расширять и углублять представление о рассматриваемом материале, о взаимосвязях;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возможность проведения мониторинга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(экономная, целенаправленная и индивидуальная диагностика и форма изучения личности ребенка через тесты, анкеты);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возможность творческого развития личности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учащихся, их инициативы, самореализации и самодеятельности через выпуски школьной компьютерной газеты и создание электронного музея "История школы", НОУ.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395288" y="1196975"/>
            <a:ext cx="3889375" cy="5545138"/>
          </a:xfrm>
        </p:spPr>
        <p:txBody>
          <a:bodyPr rtlCol="0">
            <a:normAutofit fontScale="77500" lnSpcReduction="20000"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целью  повышения качества ВР, развития познавательного интереса в систему воспитания вводятся информационно-коммуникационные технологии. Каждое из направлений ВР предполагает определённый ракурс применения ИКТ. Стремление применять ИКТ не только в учебной, но и в воспитательной работе продиктовано социальными, педагогическими и технологическими причинами. Во-первых, сформирован заказ на включение такой деятельности в систему образования; во-вторых, педагогические причины обусловлены необходимостью поиска средств повышения эффективности образования; в-третьих, ИКТ позволяет усилить мотивацию учения и вовлечь учащихся в активную деятельность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1" y="188640"/>
            <a:ext cx="4536503" cy="11430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Актуальность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19313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356100" y="1557338"/>
            <a:ext cx="4570413" cy="5040312"/>
          </a:xfrm>
        </p:spPr>
        <p:txBody>
          <a:bodyPr rtlCol="0">
            <a:normAutofit fontScale="70000" lnSpcReduction="20000"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Их деятельность определена следующими стратегическими требованиями: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полный охват направлений работы;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координация и взаимосвязь деятельности различных подразделений;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адаптивность управленческой модели к изменяющимся социально-экономическим условиям, открытость, позволяющая субъектам управления своевременно вводить в имеющуюся систему новые структуры, отказываться от устаревших;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использование в управлении школой современных информационных технологий;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оптимальное для данной модели привлечение квалифицированных специалистов, в том числе из числа общественности к принятию управленческих решений.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386" name="Объект 4"/>
          <p:cNvSpPr>
            <a:spLocks noGrp="1"/>
          </p:cNvSpPr>
          <p:nvPr>
            <p:ph sz="quarter" idx="4"/>
          </p:nvPr>
        </p:nvSpPr>
        <p:spPr>
          <a:xfrm>
            <a:off x="323850" y="1484313"/>
            <a:ext cx="3887788" cy="5086350"/>
          </a:xfrm>
        </p:spPr>
        <p:txBody>
          <a:bodyPr>
            <a:normAutofit/>
          </a:bodyPr>
          <a:lstStyle/>
          <a:p>
            <a:pPr marL="44450" indent="0">
              <a:buFont typeface="Georgia" pitchFamily="18" charset="0"/>
              <a:buNone/>
            </a:pPr>
            <a:r>
              <a:rPr lang="ru-RU" sz="2000" dirty="0" smtClean="0"/>
              <a:t>Децентрализация системы управления школой способствует гармонизации содержательной и управленческой деятельности, причем для каждого отдельного структурного подразделения предусматриваются конкретные цели, оценивается сложность и неоднородность объекта управления. В системе управления школы функционируют не отдельные модули, работающие по известным образовательным моделям, а их оптимальная комбинация. 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3528"/>
            <a:ext cx="9144000" cy="1143000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Использование ИКТ в управлении </a:t>
            </a:r>
            <a:b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воспитательным процессом школы.</a:t>
            </a:r>
            <a:endParaRPr lang="ru-RU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17671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607330" cy="642942"/>
          </a:xfrm>
        </p:spPr>
        <p:txBody>
          <a:bodyPr>
            <a:normAutofit fontScale="90000"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Применение ИКТ в воспитательном процессе. 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79388" y="1341438"/>
            <a:ext cx="8713787" cy="5327650"/>
          </a:xfrm>
          <a:prstGeom prst="rect">
            <a:avLst/>
          </a:prstGeom>
        </p:spPr>
        <p:txBody>
          <a:bodyPr rtlCol="0">
            <a:normAutofit fontScale="70000" lnSpcReduction="2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Аналитико-прогностическая функция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подразумевает изучение индивидуальных особенностей обучающихся и их развитие, а также развитие классных коллективов, рост профессиональной деятельности классных руководителей.   Проведение тестирования и подсчет результатов можно доверить компьютерной программе.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Контрольная  функция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контроль за документацией классных руководителей, выполнением плана воспитательной работы, за ведением дневников обучающихся.  Хранение диагностического материала, отражающего результативность работы.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Методическая функция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поиск и сбор информации в помощь классным руководителям ( сценарии, вопросы педагогики и психологии), разработка грамот, дипломов и пр., подготовка педсоветов,  на воспитательные темы, создание  информационных данных для родителей ( памятки, уведомления, рекомендации, презентации для родительских собраний и пр.);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advTm="19063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Работа   </a:t>
            </a:r>
            <a:r>
              <a:rPr lang="ru-RU" sz="3600" i="1" dirty="0">
                <a:solidFill>
                  <a:schemeClr val="accent5">
                    <a:lumMod val="75000"/>
                  </a:schemeClr>
                </a:solidFill>
              </a:rPr>
              <a:t>классных руководителей </a:t>
            </a:r>
            <a:endParaRPr lang="ru-RU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07950" y="908050"/>
            <a:ext cx="4895850" cy="66976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 выполнении </a:t>
            </a:r>
            <a:r>
              <a:rPr lang="ru-RU" sz="20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организационно-координирующей функции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классный руководитель устанавливает контакт с родителями учащихся. Самый распространенный вид работы с семьей – это родительские собрания. Один раз в четверть проводятся классные родительские собрания, 1 раз в полугодие организуются общешкольные встречи с родителями. В школе практикуется применение ИКТ для такого рода мероприятий. Родители с интересом просматривают презентации по различным темам, процент посещения родительских собраний увеличивается, т.е. растет доверие к школе.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627" name="Объект 3"/>
          <p:cNvSpPr>
            <a:spLocks noGrp="1"/>
          </p:cNvSpPr>
          <p:nvPr>
            <p:ph sz="quarter" idx="4294967295"/>
          </p:nvPr>
        </p:nvSpPr>
        <p:spPr>
          <a:xfrm>
            <a:off x="5214942" y="1142984"/>
            <a:ext cx="3424233" cy="5113354"/>
          </a:xfrm>
          <a:prstGeom prst="rect">
            <a:avLst/>
          </a:prstGeom>
        </p:spPr>
        <p:txBody>
          <a:bodyPr/>
          <a:lstStyle/>
          <a:p>
            <a:r>
              <a:rPr lang="ru-RU" sz="1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 коммуникативной функции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относится содействие общему благоприятному климату в классе. Становление доброжелательных межличностных отношений происходит в результате совместной деятельности учащихся класса. К такой деятельности относятся классные часы, информационные часы «Это интересно», ведение классного фотоальбома.</a:t>
            </a:r>
            <a:endParaRPr lang="ru-RU" sz="1800" dirty="0" smtClean="0"/>
          </a:p>
        </p:txBody>
      </p:sp>
    </p:spTree>
  </p:cSld>
  <p:clrMapOvr>
    <a:masterClrMapping/>
  </p:clrMapOvr>
  <p:transition advTm="20906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825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Влияние ИКТ</vt:lpstr>
      <vt:lpstr>Результаты этих изменений</vt:lpstr>
      <vt:lpstr>Актуальность</vt:lpstr>
      <vt:lpstr>Слайд 7</vt:lpstr>
      <vt:lpstr>Применение ИКТ в воспитательном процессе. </vt:lpstr>
      <vt:lpstr>Работа   классных руководителей </vt:lpstr>
      <vt:lpstr>средство обеспечения наглядности </vt:lpstr>
      <vt:lpstr>Результативность воспитательной работы. </vt:lpstr>
      <vt:lpstr>Вывод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Катя</cp:lastModifiedBy>
  <cp:revision>21</cp:revision>
  <dcterms:created xsi:type="dcterms:W3CDTF">2013-07-29T17:42:42Z</dcterms:created>
  <dcterms:modified xsi:type="dcterms:W3CDTF">2014-01-08T18:09:39Z</dcterms:modified>
</cp:coreProperties>
</file>