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2356468-06B8-43D4-BE01-033A3262B57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1" autoAdjust="0"/>
  </p:normalViewPr>
  <p:slideViewPr>
    <p:cSldViewPr>
      <p:cViewPr varScale="1">
        <p:scale>
          <a:sx n="81" d="100"/>
          <a:sy n="81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823E8D-8A7B-4D22-BE73-9CE6ADE0AA2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4FB44DD-228A-44F6-BA52-E213B1FFC42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Опера Н.А. Римского – Корсакова «Садко»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музыки ГБОУ СОШ №797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0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2125" y="611396"/>
            <a:ext cx="3960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Тесты по опере – былине «Садко»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26105" y="1124744"/>
            <a:ext cx="671049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В основе оперы «Садко» лежит:</a:t>
            </a:r>
          </a:p>
          <a:p>
            <a:r>
              <a:rPr lang="ru-RU" dirty="0"/>
              <a:t>а</a:t>
            </a:r>
            <a:r>
              <a:rPr lang="ru-RU" dirty="0" smtClean="0"/>
              <a:t>) рассказ</a:t>
            </a:r>
          </a:p>
          <a:p>
            <a:r>
              <a:rPr lang="ru-RU" dirty="0"/>
              <a:t>б</a:t>
            </a:r>
            <a:r>
              <a:rPr lang="ru-RU" dirty="0" smtClean="0"/>
              <a:t>) повесть</a:t>
            </a:r>
          </a:p>
          <a:p>
            <a:r>
              <a:rPr lang="ru-RU" dirty="0"/>
              <a:t>в</a:t>
            </a:r>
            <a:r>
              <a:rPr lang="ru-RU" dirty="0" smtClean="0"/>
              <a:t>) былина</a:t>
            </a:r>
          </a:p>
          <a:p>
            <a:endParaRPr lang="ru-RU" dirty="0" smtClean="0"/>
          </a:p>
          <a:p>
            <a:r>
              <a:rPr lang="ru-RU" dirty="0" smtClean="0"/>
              <a:t>2. Какой мужской голос исполнял песню </a:t>
            </a:r>
            <a:r>
              <a:rPr lang="ru-RU" dirty="0" err="1" smtClean="0"/>
              <a:t>Веденецкого</a:t>
            </a:r>
            <a:r>
              <a:rPr lang="ru-RU" dirty="0" smtClean="0"/>
              <a:t> гостя?</a:t>
            </a:r>
          </a:p>
          <a:p>
            <a:r>
              <a:rPr lang="ru-RU" dirty="0"/>
              <a:t>а</a:t>
            </a:r>
            <a:r>
              <a:rPr lang="ru-RU" dirty="0" smtClean="0"/>
              <a:t>) баритон</a:t>
            </a:r>
          </a:p>
          <a:p>
            <a:r>
              <a:rPr lang="ru-RU" dirty="0"/>
              <a:t>б</a:t>
            </a:r>
            <a:r>
              <a:rPr lang="ru-RU" dirty="0" smtClean="0"/>
              <a:t>) бас</a:t>
            </a:r>
          </a:p>
          <a:p>
            <a:r>
              <a:rPr lang="ru-RU" dirty="0"/>
              <a:t>в</a:t>
            </a:r>
            <a:r>
              <a:rPr lang="ru-RU" dirty="0" smtClean="0"/>
              <a:t>) тенор</a:t>
            </a:r>
          </a:p>
          <a:p>
            <a:endParaRPr lang="ru-RU" dirty="0" smtClean="0"/>
          </a:p>
          <a:p>
            <a:r>
              <a:rPr lang="ru-RU" dirty="0" smtClean="0"/>
              <a:t>3. Какое море нарисовал композитор в песне Варяжского гостя?</a:t>
            </a:r>
          </a:p>
          <a:p>
            <a:r>
              <a:rPr lang="ru-RU" dirty="0"/>
              <a:t>а</a:t>
            </a:r>
            <a:r>
              <a:rPr lang="ru-RU" dirty="0" smtClean="0"/>
              <a:t>) тёплое</a:t>
            </a:r>
          </a:p>
          <a:p>
            <a:r>
              <a:rPr lang="ru-RU" dirty="0"/>
              <a:t>б</a:t>
            </a:r>
            <a:r>
              <a:rPr lang="ru-RU" dirty="0" smtClean="0"/>
              <a:t>) холодное</a:t>
            </a:r>
          </a:p>
          <a:p>
            <a:r>
              <a:rPr lang="ru-RU" dirty="0"/>
              <a:t>в</a:t>
            </a:r>
            <a:r>
              <a:rPr lang="ru-RU" dirty="0" smtClean="0"/>
              <a:t>) лазурное</a:t>
            </a:r>
          </a:p>
          <a:p>
            <a:endParaRPr lang="ru-RU" dirty="0" smtClean="0"/>
          </a:p>
          <a:p>
            <a:r>
              <a:rPr lang="ru-RU" dirty="0" smtClean="0"/>
              <a:t>4. Пение какого гостя можно отнести к стилю бельканто?</a:t>
            </a:r>
          </a:p>
          <a:p>
            <a:r>
              <a:rPr lang="ru-RU" dirty="0"/>
              <a:t>а</a:t>
            </a:r>
            <a:r>
              <a:rPr lang="ru-RU" dirty="0" smtClean="0"/>
              <a:t>) песню Индийского гостя</a:t>
            </a:r>
          </a:p>
          <a:p>
            <a:r>
              <a:rPr lang="ru-RU" dirty="0"/>
              <a:t>б</a:t>
            </a:r>
            <a:r>
              <a:rPr lang="ru-RU" dirty="0" smtClean="0"/>
              <a:t>) песню Варяжского гостя</a:t>
            </a:r>
          </a:p>
          <a:p>
            <a:r>
              <a:rPr lang="ru-RU" dirty="0"/>
              <a:t>в</a:t>
            </a:r>
            <a:r>
              <a:rPr lang="ru-RU" dirty="0" smtClean="0"/>
              <a:t>) песню </a:t>
            </a:r>
            <a:r>
              <a:rPr lang="ru-RU" dirty="0" err="1" smtClean="0"/>
              <a:t>Веденецкого</a:t>
            </a:r>
            <a:r>
              <a:rPr lang="ru-RU" dirty="0" smtClean="0"/>
              <a:t> гостя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6398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3645024"/>
            <a:ext cx="3871664" cy="2880320"/>
          </a:xfrm>
        </p:spPr>
        <p:txBody>
          <a:bodyPr>
            <a:noAutofit/>
          </a:bodyPr>
          <a:lstStyle/>
          <a:p>
            <a:r>
              <a:rPr lang="ru-RU" sz="1600" dirty="0" smtClean="0"/>
              <a:t>Русский композитор.</a:t>
            </a:r>
          </a:p>
          <a:p>
            <a:r>
              <a:rPr lang="ru-RU" sz="1600" dirty="0" smtClean="0"/>
              <a:t>Основное содержание творчества Н.А. Римского – Корсакова – сказки, легенды, русская история. «Чудесным дедом - сказочником» называли современники композитора. Общение с морем обогатило творчество композитора, впервые в русской музыке море «зазвучало» всеми красками.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Николай Андреевич Римский – Корсаков</a:t>
            </a:r>
            <a:br>
              <a:rPr lang="ru-RU" dirty="0" smtClean="0"/>
            </a:br>
            <a:r>
              <a:rPr lang="ru-RU" dirty="0" smtClean="0"/>
              <a:t>(1844 – 1908)</a:t>
            </a:r>
            <a:endParaRPr lang="ru-RU" dirty="0"/>
          </a:p>
        </p:txBody>
      </p:sp>
      <p:pic>
        <p:nvPicPr>
          <p:cNvPr id="1026" name="Picture 2" descr="C:\Users\ASUS\Desktop\0_61bc2_c3aa19c2_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5976" y="1628800"/>
            <a:ext cx="4608511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4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3352800" cy="5184576"/>
          </a:xfrm>
        </p:spPr>
        <p:txBody>
          <a:bodyPr>
            <a:noAutofit/>
          </a:bodyPr>
          <a:lstStyle/>
          <a:p>
            <a:r>
              <a:rPr lang="ru-RU" sz="1600" dirty="0" smtClean="0"/>
              <a:t>С давних пор новгородцы мечтали о водном пути к морю, и эти мечты выразились в былине «Садко». Былина привлекла  к себе Римского – Корсакова своей поэтичностью и богатством образов.</a:t>
            </a:r>
          </a:p>
          <a:p>
            <a:r>
              <a:rPr lang="ru-RU" sz="1600" dirty="0" smtClean="0"/>
              <a:t>В основе оперы лежит литературное произведение – былина «Садко».</a:t>
            </a:r>
          </a:p>
          <a:p>
            <a:endParaRPr lang="ru-RU" sz="1600" dirty="0" smtClean="0"/>
          </a:p>
          <a:p>
            <a:r>
              <a:rPr lang="ru-RU" sz="1600" dirty="0" smtClean="0"/>
              <a:t>«Как во славном </a:t>
            </a:r>
            <a:r>
              <a:rPr lang="ru-RU" sz="1600" dirty="0" err="1" smtClean="0"/>
              <a:t>Нове</a:t>
            </a:r>
            <a:r>
              <a:rPr lang="ru-RU" sz="1600" dirty="0" smtClean="0"/>
              <a:t> – городе</a:t>
            </a:r>
          </a:p>
          <a:p>
            <a:r>
              <a:rPr lang="ru-RU" sz="1600" dirty="0" smtClean="0"/>
              <a:t>Был Садко, весёлый молодец.</a:t>
            </a:r>
          </a:p>
          <a:p>
            <a:r>
              <a:rPr lang="ru-RU" sz="1600" dirty="0" smtClean="0"/>
              <a:t>Не имел он золотой казны, </a:t>
            </a:r>
          </a:p>
          <a:p>
            <a:r>
              <a:rPr lang="ru-RU" sz="1600" dirty="0" smtClean="0"/>
              <a:t>А имел лишь </a:t>
            </a:r>
            <a:r>
              <a:rPr lang="ru-RU" sz="1600" dirty="0" err="1" smtClean="0"/>
              <a:t>гусельки</a:t>
            </a:r>
            <a:r>
              <a:rPr lang="ru-RU" sz="1600" dirty="0" smtClean="0"/>
              <a:t>  </a:t>
            </a:r>
            <a:r>
              <a:rPr lang="ru-RU" sz="1600" dirty="0" err="1" smtClean="0"/>
              <a:t>яровчаты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По пирам ходил – играл Садко.</a:t>
            </a:r>
          </a:p>
          <a:p>
            <a:r>
              <a:rPr lang="ru-RU" sz="1600" dirty="0" smtClean="0"/>
              <a:t>Потешал купцов, людей посадских».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3312368" cy="1008112"/>
          </a:xfrm>
        </p:spPr>
        <p:txBody>
          <a:bodyPr/>
          <a:lstStyle/>
          <a:p>
            <a:r>
              <a:rPr lang="ru-RU" dirty="0" smtClean="0"/>
              <a:t>Опера – былина «Садко»</a:t>
            </a:r>
            <a:endParaRPr lang="ru-RU" dirty="0"/>
          </a:p>
        </p:txBody>
      </p:sp>
      <p:pic>
        <p:nvPicPr>
          <p:cNvPr id="7170" name="Picture 2" descr="C:\Users\ASUS\Desktop\dbe98744084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960" y="1628800"/>
            <a:ext cx="46805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93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132856"/>
            <a:ext cx="3008313" cy="44644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Вступление рисует образ моря, который проходит через всё произведение, каждый раз, когда в опере по ходу действия возникает картина моря, в оркестре звучит эта музыкальная тема.</a:t>
            </a:r>
          </a:p>
          <a:p>
            <a:endParaRPr lang="ru-RU" sz="1800" dirty="0" smtClean="0"/>
          </a:p>
          <a:p>
            <a:r>
              <a:rPr lang="ru-RU" sz="1800" dirty="0" smtClean="0"/>
              <a:t>Как композитор нарисовал картину моря?</a:t>
            </a:r>
          </a:p>
          <a:p>
            <a:endParaRPr lang="ru-RU" sz="1800" dirty="0" smtClean="0"/>
          </a:p>
          <a:p>
            <a:r>
              <a:rPr lang="ru-RU" sz="1800" dirty="0" smtClean="0"/>
              <a:t>Какой основной приём использовал композитор?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3312368" cy="1224136"/>
          </a:xfrm>
        </p:spPr>
        <p:txBody>
          <a:bodyPr/>
          <a:lstStyle/>
          <a:p>
            <a:r>
              <a:rPr lang="ru-RU" dirty="0" smtClean="0"/>
              <a:t>Вступление «Океан - море синее»</a:t>
            </a:r>
            <a:endParaRPr lang="ru-RU" dirty="0"/>
          </a:p>
        </p:txBody>
      </p:sp>
      <p:pic>
        <p:nvPicPr>
          <p:cNvPr id="8194" name="Picture 2" descr="C:\Users\ASUS\Desktop\img05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888" y="1628800"/>
            <a:ext cx="532859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9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420888"/>
            <a:ext cx="3600400" cy="3065513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7200" dirty="0" smtClean="0"/>
              <a:t>Что передаёт иллюстрация?</a:t>
            </a:r>
          </a:p>
          <a:p>
            <a:endParaRPr lang="ru-RU" sz="7200" dirty="0" smtClean="0"/>
          </a:p>
          <a:p>
            <a:endParaRPr lang="ru-RU" sz="7200" dirty="0"/>
          </a:p>
          <a:p>
            <a:endParaRPr lang="ru-RU" sz="7200" dirty="0" smtClean="0"/>
          </a:p>
          <a:p>
            <a:r>
              <a:rPr lang="ru-RU" sz="7200" dirty="0" smtClean="0"/>
              <a:t>«Гой вы, гости иноземные, гой вы люди заезжие! Вы пропоёте-ка нам песни звонкие, про края расскажите далёкие, чтоб ведать нам, знать, куда путь держать и где больше чудес повстречается. Ты варяжский гость, гость индийской земли, а и гость великого города </a:t>
            </a:r>
            <a:r>
              <a:rPr lang="ru-RU" sz="7200" dirty="0" err="1" smtClean="0"/>
              <a:t>Веденца</a:t>
            </a:r>
            <a:r>
              <a:rPr lang="ru-RU" sz="7200" dirty="0" smtClean="0"/>
              <a:t>».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3168352" cy="1080120"/>
          </a:xfrm>
        </p:spPr>
        <p:txBody>
          <a:bodyPr/>
          <a:lstStyle/>
          <a:p>
            <a:r>
              <a:rPr lang="ru-RU" dirty="0" smtClean="0"/>
              <a:t>А. Васнецов «Новгородский торг»</a:t>
            </a:r>
            <a:endParaRPr lang="ru-RU" dirty="0"/>
          </a:p>
        </p:txBody>
      </p:sp>
      <p:pic>
        <p:nvPicPr>
          <p:cNvPr id="9218" name="Picture 2" descr="C:\Users\ASUS\Desktop\800px-Novgorod_tor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960" y="1628800"/>
            <a:ext cx="468052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9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2564904"/>
            <a:ext cx="3240360" cy="388843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«О скалы грозные дробятся с рёвом волны и с белой пеною крутясь бегут назад».</a:t>
            </a:r>
          </a:p>
          <a:p>
            <a:endParaRPr lang="ru-RU" sz="1800" dirty="0" smtClean="0"/>
          </a:p>
          <a:p>
            <a:r>
              <a:rPr lang="ru-RU" sz="1800" dirty="0" smtClean="0"/>
              <a:t>О каких людях  поёт свою песню Варяжский гость?</a:t>
            </a:r>
          </a:p>
          <a:p>
            <a:endParaRPr lang="ru-RU" sz="1800" dirty="0" smtClean="0"/>
          </a:p>
          <a:p>
            <a:r>
              <a:rPr lang="ru-RU" sz="1800" dirty="0" smtClean="0"/>
              <a:t>Какой мужской голос исполняет песню?</a:t>
            </a:r>
          </a:p>
          <a:p>
            <a:endParaRPr lang="ru-RU" sz="1800" dirty="0" smtClean="0"/>
          </a:p>
          <a:p>
            <a:r>
              <a:rPr lang="ru-RU" sz="1800" dirty="0" smtClean="0"/>
              <a:t>Какое море рисует нам композитор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2592288" cy="2132856"/>
          </a:xfrm>
        </p:spPr>
        <p:txBody>
          <a:bodyPr/>
          <a:lstStyle/>
          <a:p>
            <a:r>
              <a:rPr lang="ru-RU" dirty="0" smtClean="0"/>
              <a:t>Песня </a:t>
            </a:r>
            <a:r>
              <a:rPr lang="ru-RU" dirty="0" smtClean="0"/>
              <a:t>Варяжского гостя</a:t>
            </a:r>
            <a:endParaRPr lang="ru-RU" dirty="0"/>
          </a:p>
        </p:txBody>
      </p:sp>
      <p:pic>
        <p:nvPicPr>
          <p:cNvPr id="10242" name="Picture 2" descr="C:\Users\ASUS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3928" y="1628800"/>
            <a:ext cx="496855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2060848"/>
            <a:ext cx="3008313" cy="46910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</a:t>
            </a:r>
            <a:r>
              <a:rPr lang="ru-RU" sz="1800" dirty="0" smtClean="0"/>
              <a:t>Не счесть алмазов в каменных пещерах, не счесть жемчужин в море </a:t>
            </a:r>
            <a:r>
              <a:rPr lang="ru-RU" sz="1800" dirty="0" err="1" smtClean="0"/>
              <a:t>полудённом</a:t>
            </a:r>
            <a:r>
              <a:rPr lang="ru-RU" sz="1800" dirty="0" smtClean="0"/>
              <a:t>, далёкой Индии морей»</a:t>
            </a:r>
          </a:p>
          <a:p>
            <a:endParaRPr lang="ru-RU" sz="1800" dirty="0" smtClean="0"/>
          </a:p>
          <a:p>
            <a:r>
              <a:rPr lang="ru-RU" sz="1800" dirty="0" smtClean="0"/>
              <a:t>Какой голос исполняет песню?</a:t>
            </a:r>
          </a:p>
          <a:p>
            <a:endParaRPr lang="ru-RU" sz="1800" dirty="0" smtClean="0"/>
          </a:p>
          <a:p>
            <a:r>
              <a:rPr lang="ru-RU" sz="1800" dirty="0" smtClean="0"/>
              <a:t>Можно ли отнести к стилю бельканто исполнение Козловского – представителя русской вокальной школы?</a:t>
            </a:r>
          </a:p>
          <a:p>
            <a:endParaRPr lang="ru-RU" sz="1800" dirty="0" smtClean="0"/>
          </a:p>
          <a:p>
            <a:r>
              <a:rPr lang="ru-RU" sz="1800" dirty="0" smtClean="0"/>
              <a:t>Какое море звуками музыки нарисовал композитор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3008313" cy="2232248"/>
          </a:xfrm>
        </p:spPr>
        <p:txBody>
          <a:bodyPr/>
          <a:lstStyle/>
          <a:p>
            <a:r>
              <a:rPr lang="ru-RU" dirty="0" smtClean="0"/>
              <a:t>Песня Индийского гостя</a:t>
            </a:r>
            <a:endParaRPr lang="ru-RU" dirty="0"/>
          </a:p>
        </p:txBody>
      </p:sp>
      <p:pic>
        <p:nvPicPr>
          <p:cNvPr id="11266" name="Picture 2" descr="C:\Users\ASUS\Desktop\img05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4" y="1556792"/>
            <a:ext cx="374441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20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204864"/>
            <a:ext cx="3655640" cy="4248472"/>
          </a:xfrm>
        </p:spPr>
        <p:txBody>
          <a:bodyPr>
            <a:noAutofit/>
          </a:bodyPr>
          <a:lstStyle/>
          <a:p>
            <a:r>
              <a:rPr lang="ru-RU" sz="1800" dirty="0" smtClean="0"/>
              <a:t>«Город прекрасный, город счастливый, моря царица – </a:t>
            </a:r>
            <a:r>
              <a:rPr lang="ru-RU" sz="1800" dirty="0" err="1" smtClean="0"/>
              <a:t>Веденец</a:t>
            </a:r>
            <a:r>
              <a:rPr lang="ru-RU" sz="1800" dirty="0" smtClean="0"/>
              <a:t> славный. Тихо порхает ветер прохладный, синее море, синее небо».</a:t>
            </a:r>
          </a:p>
          <a:p>
            <a:endParaRPr lang="ru-RU" sz="1800" dirty="0" smtClean="0"/>
          </a:p>
          <a:p>
            <a:r>
              <a:rPr lang="ru-RU" sz="1800" dirty="0" smtClean="0"/>
              <a:t>Что  в звучании песни напоминает итальянскую баркаролу?</a:t>
            </a:r>
          </a:p>
          <a:p>
            <a:endParaRPr lang="ru-RU" sz="1800" dirty="0" smtClean="0"/>
          </a:p>
          <a:p>
            <a:r>
              <a:rPr lang="ru-RU" sz="1800" dirty="0" smtClean="0"/>
              <a:t>Какой голос исполнял песню?</a:t>
            </a:r>
          </a:p>
          <a:p>
            <a:endParaRPr lang="ru-RU" sz="1800" dirty="0" smtClean="0"/>
          </a:p>
          <a:p>
            <a:r>
              <a:rPr lang="ru-RU" sz="1800" dirty="0" smtClean="0"/>
              <a:t>Какое море нарисовал нам звуками музыки композитор?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3008313" cy="1728192"/>
          </a:xfrm>
        </p:spPr>
        <p:txBody>
          <a:bodyPr/>
          <a:lstStyle/>
          <a:p>
            <a:r>
              <a:rPr lang="ru-RU" dirty="0" smtClean="0"/>
              <a:t>Песня </a:t>
            </a:r>
            <a:r>
              <a:rPr lang="ru-RU" dirty="0" err="1" smtClean="0"/>
              <a:t>Веденецкого</a:t>
            </a:r>
            <a:r>
              <a:rPr lang="ru-RU" dirty="0" smtClean="0"/>
              <a:t> гостя</a:t>
            </a:r>
            <a:endParaRPr lang="ru-RU" dirty="0"/>
          </a:p>
        </p:txBody>
      </p:sp>
      <p:pic>
        <p:nvPicPr>
          <p:cNvPr id="12290" name="Picture 2" descr="C:\Users\ASUS\Desktop\img05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3968" y="1628800"/>
            <a:ext cx="460851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1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3212976"/>
            <a:ext cx="3008313" cy="293042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3008313" cy="6264696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Песни гостей высвечивают основную идею оперы – богат и разнообразен мир, а заветная мечта Садко – побывав в далёких краях, прославить по всей земле Великий Новгород.</a:t>
            </a:r>
            <a:endParaRPr lang="ru-RU" sz="2400" dirty="0"/>
          </a:p>
        </p:txBody>
      </p:sp>
      <p:pic>
        <p:nvPicPr>
          <p:cNvPr id="13314" name="Picture 2" descr="C:\Users\ASUS\Desktop\scena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9872" y="1628800"/>
            <a:ext cx="547260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1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220</TotalTime>
  <Words>497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Опера Н.А. Римского – Корсакова «Садко» </vt:lpstr>
      <vt:lpstr>Николай Андреевич Римский – Корсаков (1844 – 1908)</vt:lpstr>
      <vt:lpstr>Опера – былина «Садко»</vt:lpstr>
      <vt:lpstr>Вступление «Океан - море синее»</vt:lpstr>
      <vt:lpstr>А. Васнецов «Новгородский торг»</vt:lpstr>
      <vt:lpstr>Песня Варяжского гостя</vt:lpstr>
      <vt:lpstr>Песня Индийского гостя</vt:lpstr>
      <vt:lpstr>Песня Веденецкого гостя</vt:lpstr>
      <vt:lpstr>     Песни гостей высвечивают основную идею оперы – богат и разнообразен мир, а заветная мечта Садко – побывав в далёких краях, прославить по всей земле Великий Новгород.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 Н.А. Римского – Корсакова «Садко» »</dc:title>
  <dc:creator>ASUS</dc:creator>
  <cp:lastModifiedBy>5</cp:lastModifiedBy>
  <cp:revision>51</cp:revision>
  <dcterms:created xsi:type="dcterms:W3CDTF">2013-02-20T15:56:49Z</dcterms:created>
  <dcterms:modified xsi:type="dcterms:W3CDTF">2013-02-21T10:05:46Z</dcterms:modified>
</cp:coreProperties>
</file>