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23.png"/><Relationship Id="rId4" Type="http://schemas.openxmlformats.org/officeDocument/2006/relationships/image" Target="../media/image20.wmf"/><Relationship Id="rId9" Type="http://schemas.openxmlformats.org/officeDocument/2006/relationships/oleObject" Target="../embeddings/oleObject13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14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image" Target="../media/image29.png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28.wmf"/><Relationship Id="rId5" Type="http://schemas.openxmlformats.org/officeDocument/2006/relationships/image" Target="../media/image25.wmf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27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33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2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5.gif"/><Relationship Id="rId5" Type="http://schemas.openxmlformats.org/officeDocument/2006/relationships/image" Target="../media/image35.png"/><Relationship Id="rId4" Type="http://schemas.openxmlformats.org/officeDocument/2006/relationships/image" Target="../media/image34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Блог пользователя Елена Работкина - Сообщения с тегом &quot;рисунок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" t="4572" r="2318" b="749"/>
          <a:stretch/>
        </p:blipFill>
        <p:spPr bwMode="auto">
          <a:xfrm>
            <a:off x="1219201" y="3948134"/>
            <a:ext cx="3208784" cy="180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202017"/>
          </a:xfrm>
        </p:spPr>
        <p:txBody>
          <a:bodyPr/>
          <a:lstStyle/>
          <a:p>
            <a:r>
              <a:rPr lang="ru-RU" dirty="0" smtClean="0"/>
              <a:t>Кинематика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/>
              <a:t>Учитель </a:t>
            </a:r>
            <a:r>
              <a:rPr lang="ru-RU" dirty="0" smtClean="0"/>
              <a:t>ВКК Гудова Г.Н</a:t>
            </a:r>
            <a:r>
              <a:rPr lang="ru-RU" dirty="0" smtClean="0"/>
              <a:t>.</a:t>
            </a:r>
          </a:p>
          <a:p>
            <a:pPr algn="r"/>
            <a:r>
              <a:rPr lang="ru-RU" dirty="0" smtClean="0"/>
              <a:t>МКОУ </a:t>
            </a:r>
            <a:r>
              <a:rPr lang="ru-RU" dirty="0" err="1" smtClean="0"/>
              <a:t>Калачеевская</a:t>
            </a:r>
            <a:r>
              <a:rPr lang="ru-RU" dirty="0" smtClean="0"/>
              <a:t> </a:t>
            </a:r>
          </a:p>
          <a:p>
            <a:pPr algn="r"/>
            <a:r>
              <a:rPr lang="ru-RU" dirty="0" smtClean="0"/>
              <a:t>СОШ №1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315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1121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Равноускоренное движение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628800"/>
            <a:ext cx="6196405" cy="4094269"/>
          </a:xfrm>
        </p:spPr>
        <p:txBody>
          <a:bodyPr/>
          <a:lstStyle/>
          <a:p>
            <a:r>
              <a:rPr lang="ru-RU" dirty="0"/>
              <a:t>Движение, когда за любые равные промежутки времени скорость тела изменяется одинаково. Это движение с постоянным ускорением.</a:t>
            </a:r>
          </a:p>
          <a:p>
            <a:r>
              <a:rPr lang="ru-RU" dirty="0"/>
              <a:t>Ускорение – векторная физическая величина, равная отношению изменения скорости к промежутку времени, за которое это изменение произошло.</a:t>
            </a:r>
          </a:p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6553734"/>
              </p:ext>
            </p:extLst>
          </p:nvPr>
        </p:nvGraphicFramePr>
        <p:xfrm>
          <a:off x="1256282" y="5105131"/>
          <a:ext cx="1734891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2" name="Формула" r:id="rId3" imgW="698197" imgH="406224" progId="Equation.3">
                  <p:embed/>
                </p:oleObj>
              </mc:Choice>
              <mc:Fallback>
                <p:oleObj name="Формула" r:id="rId3" imgW="698197" imgH="406224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6282" y="5105131"/>
                        <a:ext cx="1734891" cy="1008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0805319"/>
              </p:ext>
            </p:extLst>
          </p:nvPr>
        </p:nvGraphicFramePr>
        <p:xfrm>
          <a:off x="3707904" y="5110000"/>
          <a:ext cx="1347955" cy="1004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3" name="Формула" r:id="rId5" imgW="520474" imgH="393529" progId="Equation.3">
                  <p:embed/>
                </p:oleObj>
              </mc:Choice>
              <mc:Fallback>
                <p:oleObj name="Формула" r:id="rId5" imgW="520474" imgH="393529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5110000"/>
                        <a:ext cx="1347955" cy="10048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2687590"/>
              </p:ext>
            </p:extLst>
          </p:nvPr>
        </p:nvGraphicFramePr>
        <p:xfrm>
          <a:off x="6084168" y="5157192"/>
          <a:ext cx="2160240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4" name="Формула" r:id="rId7" imgW="761669" imgH="228501" progId="Equation.3">
                  <p:embed/>
                </p:oleObj>
              </mc:Choice>
              <mc:Fallback>
                <p:oleObj name="Формула" r:id="rId7" imgW="761669" imgH="228501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8" y="5157192"/>
                        <a:ext cx="2160240" cy="6480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 </a:t>
            </a:r>
            <a:endParaRPr kumimoji="0" lang="ru-RU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6156176" y="5229200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876256" y="5240018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572000" y="5105131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707904" y="5445224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467202" y="5105131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1979712" y="5105131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1259632" y="5373216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7740352" y="5254893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455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556792"/>
            <a:ext cx="6196405" cy="4166277"/>
          </a:xfrm>
        </p:spPr>
        <p:txBody>
          <a:bodyPr/>
          <a:lstStyle/>
          <a:p>
            <a:r>
              <a:rPr lang="ru-RU" dirty="0"/>
              <a:t>х = х</a:t>
            </a:r>
            <a:r>
              <a:rPr lang="ru-RU" baseline="-25000" dirty="0"/>
              <a:t>0</a:t>
            </a:r>
            <a:r>
              <a:rPr lang="ru-RU" dirty="0"/>
              <a:t>+</a:t>
            </a:r>
            <a:r>
              <a:rPr lang="en-US" dirty="0"/>
              <a:t>V</a:t>
            </a:r>
            <a:r>
              <a:rPr lang="ru-RU" baseline="-25000" dirty="0"/>
              <a:t>х</a:t>
            </a:r>
            <a:r>
              <a:rPr lang="en-US" dirty="0"/>
              <a:t>t</a:t>
            </a:r>
            <a:r>
              <a:rPr lang="ru-RU" dirty="0"/>
              <a:t>+      - уравнение  координаты тела при равноускоренном движении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Перемещение при равноускоренном движении: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/>
              <a:t>Если </a:t>
            </a:r>
            <a:r>
              <a:rPr lang="en-US" dirty="0"/>
              <a:t>V</a:t>
            </a:r>
            <a:r>
              <a:rPr lang="ru-RU" baseline="-25000" dirty="0"/>
              <a:t>0</a:t>
            </a:r>
            <a:r>
              <a:rPr lang="ru-RU" dirty="0"/>
              <a:t>=0 и за первую секунду тело проходит путь </a:t>
            </a:r>
            <a:r>
              <a:rPr lang="en-US" dirty="0"/>
              <a:t>S</a:t>
            </a:r>
            <a:r>
              <a:rPr lang="ru-RU" baseline="-25000" dirty="0"/>
              <a:t>1</a:t>
            </a:r>
            <a:r>
              <a:rPr lang="ru-RU" dirty="0"/>
              <a:t>, </a:t>
            </a:r>
            <a:r>
              <a:rPr lang="ru-RU" dirty="0" smtClean="0"/>
              <a:t>то </a:t>
            </a:r>
            <a:r>
              <a:rPr lang="en-US" dirty="0" smtClean="0"/>
              <a:t>S</a:t>
            </a:r>
            <a:r>
              <a:rPr lang="en-US" baseline="-25000" dirty="0" smtClean="0"/>
              <a:t>1</a:t>
            </a:r>
            <a:r>
              <a:rPr lang="ru-RU" dirty="0"/>
              <a:t>:</a:t>
            </a:r>
            <a:r>
              <a:rPr lang="en-US" dirty="0"/>
              <a:t> S</a:t>
            </a:r>
            <a:r>
              <a:rPr lang="en-US" baseline="-25000" dirty="0"/>
              <a:t>2</a:t>
            </a:r>
            <a:r>
              <a:rPr lang="en-US" dirty="0"/>
              <a:t>: S</a:t>
            </a:r>
            <a:r>
              <a:rPr lang="en-US" baseline="-25000" dirty="0"/>
              <a:t>3</a:t>
            </a:r>
            <a:r>
              <a:rPr lang="en-US" dirty="0"/>
              <a:t>= 1:3:5  …</a:t>
            </a:r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1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Равноускоренное движение</a:t>
            </a:r>
            <a:endParaRPr lang="ru-RU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7299807"/>
              </p:ext>
            </p:extLst>
          </p:nvPr>
        </p:nvGraphicFramePr>
        <p:xfrm>
          <a:off x="3347864" y="1412776"/>
          <a:ext cx="432048" cy="655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5" name="Формула" r:id="rId3" imgW="279400" imgH="419100" progId="Equation.3">
                  <p:embed/>
                </p:oleObj>
              </mc:Choice>
              <mc:Fallback>
                <p:oleObj name="Формула" r:id="rId3" imgW="279400" imgH="4191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1412776"/>
                        <a:ext cx="432048" cy="6555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7138092"/>
              </p:ext>
            </p:extLst>
          </p:nvPr>
        </p:nvGraphicFramePr>
        <p:xfrm>
          <a:off x="1979712" y="3068960"/>
          <a:ext cx="1936033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6" name="Формула" r:id="rId5" imgW="863225" imgH="418918" progId="Equation.3">
                  <p:embed/>
                </p:oleObj>
              </mc:Choice>
              <mc:Fallback>
                <p:oleObj name="Формула" r:id="rId5" imgW="863225" imgH="418918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3068960"/>
                        <a:ext cx="1936033" cy="9361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276064"/>
              </p:ext>
            </p:extLst>
          </p:nvPr>
        </p:nvGraphicFramePr>
        <p:xfrm>
          <a:off x="5076056" y="3212976"/>
          <a:ext cx="1423794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7" name="Формула" r:id="rId7" imgW="825500" imgH="419100" progId="Equation.3">
                  <p:embed/>
                </p:oleObj>
              </mc:Choice>
              <mc:Fallback>
                <p:oleObj name="Формула" r:id="rId7" imgW="825500" imgH="4191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3212976"/>
                        <a:ext cx="1423794" cy="7200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8772701"/>
              </p:ext>
            </p:extLst>
          </p:nvPr>
        </p:nvGraphicFramePr>
        <p:xfrm>
          <a:off x="2051720" y="5085184"/>
          <a:ext cx="5040560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8" name="Точечный рисунок" r:id="rId9" imgW="2400635" imgH="343039" progId="Paint.Picture">
                  <p:embed/>
                </p:oleObj>
              </mc:Choice>
              <mc:Fallback>
                <p:oleObj name="Точечный рисунок" r:id="rId9" imgW="2400635" imgH="343039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5085184"/>
                        <a:ext cx="5040560" cy="7200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Прямая со стрелкой 12"/>
          <p:cNvCxnSpPr/>
          <p:nvPr/>
        </p:nvCxnSpPr>
        <p:spPr>
          <a:xfrm>
            <a:off x="3275856" y="3212976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555776" y="3356992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1979712" y="3356992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601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844824"/>
            <a:ext cx="6196405" cy="3878245"/>
          </a:xfrm>
        </p:spPr>
        <p:txBody>
          <a:bodyPr/>
          <a:lstStyle/>
          <a:p>
            <a:r>
              <a:rPr lang="ru-RU" dirty="0"/>
              <a:t>(1) – тело набирает скорость, </a:t>
            </a:r>
            <a:endParaRPr lang="ru-RU" dirty="0" smtClean="0"/>
          </a:p>
          <a:p>
            <a:r>
              <a:rPr lang="ru-RU" dirty="0" smtClean="0"/>
              <a:t>(</a:t>
            </a:r>
            <a:r>
              <a:rPr lang="ru-RU" dirty="0"/>
              <a:t>2) - тело тормозит.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8322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Равноускоренное движение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068960"/>
            <a:ext cx="6192688" cy="226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17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20688"/>
            <a:ext cx="6965245" cy="73921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Сравните: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340768"/>
            <a:ext cx="6196405" cy="4382301"/>
          </a:xfrm>
        </p:spPr>
        <p:txBody>
          <a:bodyPr/>
          <a:lstStyle/>
          <a:p>
            <a:r>
              <a:rPr lang="ru-RU" dirty="0" smtClean="0"/>
              <a:t>Равномерное движение: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Равноускоренное движение: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215" y="4005064"/>
            <a:ext cx="5256585" cy="191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2284874"/>
              </p:ext>
            </p:extLst>
          </p:nvPr>
        </p:nvGraphicFramePr>
        <p:xfrm>
          <a:off x="1888519" y="1772816"/>
          <a:ext cx="5291911" cy="1751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" name="Точечный рисунок" r:id="rId4" imgW="2704762" imgH="895238" progId="Paint.Picture">
                  <p:embed/>
                </p:oleObj>
              </mc:Choice>
              <mc:Fallback>
                <p:oleObj name="Точечный рисунок" r:id="rId4" imgW="2704762" imgH="895238" progId="Paint.Picture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8519" y="1772816"/>
                        <a:ext cx="5291911" cy="17511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728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613" y="2420888"/>
            <a:ext cx="1520056" cy="146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0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Движение по окружности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sz="3100" dirty="0" smtClean="0">
                <a:solidFill>
                  <a:srgbClr val="7030A0"/>
                </a:solidFill>
              </a:rPr>
              <a:t>с постоянной по модулю скоростью</a:t>
            </a:r>
            <a:endParaRPr lang="ru-RU" sz="31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988840"/>
            <a:ext cx="6196405" cy="4166277"/>
          </a:xfrm>
        </p:spPr>
        <p:txBody>
          <a:bodyPr/>
          <a:lstStyle/>
          <a:p>
            <a:r>
              <a:rPr lang="ru-RU" dirty="0" smtClean="0"/>
              <a:t>скорость </a:t>
            </a:r>
            <a:r>
              <a:rPr lang="ru-RU" dirty="0"/>
              <a:t>направлена по касательной, ускорение – к центру </a:t>
            </a:r>
            <a:r>
              <a:rPr lang="ru-RU" dirty="0" smtClean="0"/>
              <a:t>окружности</a:t>
            </a:r>
          </a:p>
          <a:p>
            <a:r>
              <a:rPr lang="ru-RU" dirty="0"/>
              <a:t>Т- период (время одного полного оборота</a:t>
            </a:r>
            <a:r>
              <a:rPr lang="ru-RU" dirty="0" smtClean="0"/>
              <a:t>)</a:t>
            </a:r>
          </a:p>
          <a:p>
            <a:endParaRPr lang="ru-RU" dirty="0"/>
          </a:p>
          <a:p>
            <a:r>
              <a:rPr lang="en-US" dirty="0" smtClean="0"/>
              <a:t>    </a:t>
            </a:r>
            <a:r>
              <a:rPr lang="ru-RU" dirty="0" smtClean="0"/>
              <a:t>- </a:t>
            </a:r>
            <a:r>
              <a:rPr lang="ru-RU" dirty="0"/>
              <a:t>частота (количество оборотов в единицу времени)</a:t>
            </a:r>
            <a:r>
              <a:rPr lang="ru-RU" dirty="0" smtClean="0"/>
              <a:t> 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7419262"/>
              </p:ext>
            </p:extLst>
          </p:nvPr>
        </p:nvGraphicFramePr>
        <p:xfrm>
          <a:off x="3203848" y="2924944"/>
          <a:ext cx="1025619" cy="955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7" name="Формула" r:id="rId4" imgW="418918" imgH="393529" progId="Equation.3">
                  <p:embed/>
                </p:oleObj>
              </mc:Choice>
              <mc:Fallback>
                <p:oleObj name="Формула" r:id="rId4" imgW="418918" imgH="39352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2924944"/>
                        <a:ext cx="1025619" cy="9556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0004303"/>
              </p:ext>
            </p:extLst>
          </p:nvPr>
        </p:nvGraphicFramePr>
        <p:xfrm>
          <a:off x="2051720" y="4509120"/>
          <a:ext cx="1080120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8" name="Формула" r:id="rId6" imgW="393529" imgH="393529" progId="Equation.3">
                  <p:embed/>
                </p:oleObj>
              </mc:Choice>
              <mc:Fallback>
                <p:oleObj name="Формула" r:id="rId6" imgW="393529" imgH="393529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4509120"/>
                        <a:ext cx="1080120" cy="10801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5733483"/>
              </p:ext>
            </p:extLst>
          </p:nvPr>
        </p:nvGraphicFramePr>
        <p:xfrm>
          <a:off x="4572000" y="4653136"/>
          <a:ext cx="981768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9" name="Формула" r:id="rId8" imgW="406048" imgH="393359" progId="Equation.3">
                  <p:embed/>
                </p:oleObj>
              </mc:Choice>
              <mc:Fallback>
                <p:oleObj name="Формула" r:id="rId8" imgW="406048" imgH="393359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653136"/>
                        <a:ext cx="981768" cy="9361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3408190"/>
              </p:ext>
            </p:extLst>
          </p:nvPr>
        </p:nvGraphicFramePr>
        <p:xfrm>
          <a:off x="1691680" y="3933056"/>
          <a:ext cx="340838" cy="393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0" name="Формула" r:id="rId10" imgW="126835" imgH="139518" progId="Equation.3">
                  <p:embed/>
                </p:oleObj>
              </mc:Choice>
              <mc:Fallback>
                <p:oleObj name="Формула" r:id="rId10" imgW="126835" imgH="139518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3933056"/>
                        <a:ext cx="340838" cy="3932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Заголовок 1"/>
          <p:cNvSpPr txBox="1">
            <a:spLocks/>
          </p:cNvSpPr>
          <p:nvPr/>
        </p:nvSpPr>
        <p:spPr>
          <a:xfrm>
            <a:off x="1089377" y="836712"/>
            <a:ext cx="6965245" cy="7392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sz="31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62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3797" y="1988840"/>
            <a:ext cx="6196405" cy="4094269"/>
          </a:xfrm>
        </p:spPr>
        <p:txBody>
          <a:bodyPr/>
          <a:lstStyle/>
          <a:p>
            <a:r>
              <a:rPr lang="ru-RU" dirty="0" smtClean="0"/>
              <a:t>Длина окружности</a:t>
            </a:r>
          </a:p>
          <a:p>
            <a:r>
              <a:rPr lang="ru-RU" dirty="0" smtClean="0"/>
              <a:t>Скорость при движении</a:t>
            </a:r>
            <a:r>
              <a:rPr lang="en-US" dirty="0" smtClean="0"/>
              <a:t> </a:t>
            </a:r>
            <a:r>
              <a:rPr lang="ru-RU" dirty="0" smtClean="0"/>
              <a:t>по окружности</a:t>
            </a:r>
          </a:p>
          <a:p>
            <a:endParaRPr lang="ru-RU" dirty="0"/>
          </a:p>
          <a:p>
            <a:endParaRPr lang="en-US" dirty="0" smtClean="0"/>
          </a:p>
          <a:p>
            <a:r>
              <a:rPr lang="en-US" dirty="0" smtClean="0"/>
              <a:t>     - </a:t>
            </a:r>
            <a:r>
              <a:rPr lang="ru-RU" dirty="0" smtClean="0"/>
              <a:t>угловая </a:t>
            </a:r>
            <a:r>
              <a:rPr lang="ru-RU" dirty="0"/>
              <a:t>скорость, показывает, на какой угол поворачивается тело за 1с. 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1729612"/>
              </p:ext>
            </p:extLst>
          </p:nvPr>
        </p:nvGraphicFramePr>
        <p:xfrm>
          <a:off x="4788024" y="1844824"/>
          <a:ext cx="1512168" cy="542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9" name="Формула" r:id="rId3" imgW="507780" imgH="177723" progId="Equation.3">
                  <p:embed/>
                </p:oleObj>
              </mc:Choice>
              <mc:Fallback>
                <p:oleObj name="Формула" r:id="rId3" imgW="507780" imgH="177723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1844824"/>
                        <a:ext cx="1512168" cy="5420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8164148"/>
              </p:ext>
            </p:extLst>
          </p:nvPr>
        </p:nvGraphicFramePr>
        <p:xfrm>
          <a:off x="2051720" y="2924944"/>
          <a:ext cx="1296144" cy="8303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0" name="Формула" r:id="rId5" imgW="609336" imgH="393529" progId="Equation.3">
                  <p:embed/>
                </p:oleObj>
              </mc:Choice>
              <mc:Fallback>
                <p:oleObj name="Формула" r:id="rId5" imgW="609336" imgH="39352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2924944"/>
                        <a:ext cx="1296144" cy="8303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4459012"/>
              </p:ext>
            </p:extLst>
          </p:nvPr>
        </p:nvGraphicFramePr>
        <p:xfrm>
          <a:off x="1835696" y="3789040"/>
          <a:ext cx="384043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1" name="Формула" r:id="rId7" imgW="152334" imgH="139639" progId="Equation.3">
                  <p:embed/>
                </p:oleObj>
              </mc:Choice>
              <mc:Fallback>
                <p:oleObj name="Формула" r:id="rId7" imgW="152334" imgH="13963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3789040"/>
                        <a:ext cx="384043" cy="3600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992733"/>
              </p:ext>
            </p:extLst>
          </p:nvPr>
        </p:nvGraphicFramePr>
        <p:xfrm>
          <a:off x="2483768" y="4437112"/>
          <a:ext cx="3122689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2" name="Формула" r:id="rId9" imgW="1205977" imgH="393529" progId="Equation.3">
                  <p:embed/>
                </p:oleObj>
              </mc:Choice>
              <mc:Fallback>
                <p:oleObj name="Формула" r:id="rId9" imgW="1205977" imgH="393529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4437112"/>
                        <a:ext cx="3122689" cy="1008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Заголовок 1"/>
          <p:cNvSpPr txBox="1">
            <a:spLocks noGrp="1"/>
          </p:cNvSpPr>
          <p:nvPr>
            <p:ph type="title"/>
          </p:nvPr>
        </p:nvSpPr>
        <p:spPr>
          <a:xfrm>
            <a:off x="1089377" y="829483"/>
            <a:ext cx="6965245" cy="10153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sz="3100" dirty="0">
              <a:solidFill>
                <a:srgbClr val="7030A0"/>
              </a:solidFill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095023" y="692696"/>
            <a:ext cx="6965245" cy="955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5300" dirty="0" smtClean="0">
                <a:solidFill>
                  <a:srgbClr val="7030A0"/>
                </a:solidFill>
              </a:rPr>
              <a:t>Движение по окружности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sz="3400" dirty="0" smtClean="0">
                <a:solidFill>
                  <a:srgbClr val="7030A0"/>
                </a:solidFill>
              </a:rPr>
              <a:t>с постоянной по модулю скоростью</a:t>
            </a:r>
            <a:endParaRPr lang="ru-RU" sz="3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69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700808"/>
            <a:ext cx="6196405" cy="4022261"/>
          </a:xfrm>
        </p:spPr>
        <p:txBody>
          <a:bodyPr/>
          <a:lstStyle/>
          <a:p>
            <a:r>
              <a:rPr lang="ru-RU" dirty="0" smtClean="0"/>
              <a:t>Ускорение</a:t>
            </a:r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67201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7030A0"/>
                </a:solidFill>
              </a:rPr>
              <a:t>Движение по окружности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sz="3100" dirty="0">
                <a:solidFill>
                  <a:srgbClr val="7030A0"/>
                </a:solidFill>
              </a:rPr>
              <a:t>с постоянной по модулю скоростью</a:t>
            </a:r>
            <a:endParaRPr lang="ru-RU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9970754"/>
              </p:ext>
            </p:extLst>
          </p:nvPr>
        </p:nvGraphicFramePr>
        <p:xfrm>
          <a:off x="1907704" y="2132856"/>
          <a:ext cx="1224136" cy="1016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5" name="Формула" r:id="rId3" imgW="508000" imgH="419100" progId="Equation.3">
                  <p:embed/>
                </p:oleObj>
              </mc:Choice>
              <mc:Fallback>
                <p:oleObj name="Формула" r:id="rId3" imgW="508000" imgH="4191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2132856"/>
                        <a:ext cx="1224136" cy="10162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4211960" y="2420888"/>
                <a:ext cx="2160240" cy="5959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/>
                  <a:t> </a:t>
                </a:r>
                <a14:m>
                  <m:oMath xmlns:m="http://schemas.openxmlformats.org/officeDocument/2006/math">
                    <m:r>
                      <a:rPr lang="ru-RU" sz="3200" i="1">
                        <a:latin typeface="Cambria Math"/>
                      </a:rPr>
                      <m:t>𝑎</m:t>
                    </m:r>
                    <m:r>
                      <a:rPr lang="ru-RU" sz="32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ru-RU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sz="3200" i="1">
                            <a:latin typeface="Cambria Math"/>
                          </a:rPr>
                          <m:t>𝜔</m:t>
                        </m:r>
                      </m:e>
                      <m:sup>
                        <m:r>
                          <a:rPr lang="ru-RU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3200" i="1">
                        <a:latin typeface="Cambria Math"/>
                      </a:rPr>
                      <m:t>𝑅</m:t>
                    </m:r>
                  </m:oMath>
                </a14:m>
                <a:endParaRPr lang="ru-RU" sz="32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2420888"/>
                <a:ext cx="2160240" cy="5959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364" name="Picture 4" descr="Сил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2842">
            <a:off x="1763688" y="3340968"/>
            <a:ext cx="323796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11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ЕГЭ ФИЗИК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1" t="3335" r="4729" b="1981"/>
          <a:stretch/>
        </p:blipFill>
        <p:spPr bwMode="auto">
          <a:xfrm>
            <a:off x="1763688" y="332656"/>
            <a:ext cx="5736772" cy="617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62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Спасибо за внимание!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Подготовка к ЕНТ по физике, цена 25 000 тг./месяц, заказать …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722" y="2564904"/>
            <a:ext cx="246239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17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55234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Основные понятия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/>
              <a:t>Механическое движение</a:t>
            </a:r>
            <a:r>
              <a:rPr lang="ru-RU" dirty="0"/>
              <a:t> –изменение положения тела в пространстве с течением времени относительно других тел</a:t>
            </a:r>
          </a:p>
          <a:p>
            <a:r>
              <a:rPr lang="ru-RU" b="1" dirty="0"/>
              <a:t>Система отсчета</a:t>
            </a:r>
            <a:r>
              <a:rPr lang="ru-RU" dirty="0"/>
              <a:t> включает тело отсчета, систему координат и часы</a:t>
            </a:r>
          </a:p>
          <a:p>
            <a:r>
              <a:rPr lang="ru-RU" b="1" dirty="0"/>
              <a:t>Материальная точка</a:t>
            </a:r>
            <a:r>
              <a:rPr lang="ru-RU" dirty="0"/>
              <a:t> – тело, размерами которого можно пренебречь в условиях данной задачи. (тело намного меньше по сравнению с расстояниями, которое оно проходит.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57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Траектория - Картинка 14376/2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5" t="12858" r="15612" b="8757"/>
          <a:stretch/>
        </p:blipFill>
        <p:spPr bwMode="auto">
          <a:xfrm>
            <a:off x="5076056" y="3741485"/>
            <a:ext cx="3311657" cy="247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7030A0"/>
                </a:solidFill>
              </a:rPr>
              <a:t>Основные понятия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2131148"/>
            <a:ext cx="6196405" cy="3603812"/>
          </a:xfrm>
        </p:spPr>
        <p:txBody>
          <a:bodyPr/>
          <a:lstStyle/>
          <a:p>
            <a:r>
              <a:rPr lang="ru-RU" b="1" dirty="0"/>
              <a:t>Траектория</a:t>
            </a:r>
            <a:r>
              <a:rPr lang="ru-RU" dirty="0"/>
              <a:t> – линия, вдоль которой движется тело.</a:t>
            </a:r>
          </a:p>
          <a:p>
            <a:r>
              <a:rPr lang="ru-RU" b="1" dirty="0"/>
              <a:t>Путь</a:t>
            </a:r>
            <a:r>
              <a:rPr lang="ru-RU" dirty="0"/>
              <a:t> – длина траектории.</a:t>
            </a:r>
          </a:p>
          <a:p>
            <a:r>
              <a:rPr lang="ru-RU" b="1" dirty="0"/>
              <a:t>Перемещение</a:t>
            </a:r>
            <a:r>
              <a:rPr lang="ru-RU" dirty="0"/>
              <a:t> – направленный отрезок, соединяющий начальное и конечное положение тела..</a:t>
            </a:r>
          </a:p>
          <a:p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8" name="Picture 4" descr="Тема уро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22314">
            <a:off x="1730595" y="4346386"/>
            <a:ext cx="2190745" cy="2437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58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Относительность движения - Фото 14376/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269" y="1916832"/>
            <a:ext cx="4716376" cy="396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9519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7030A0"/>
                </a:solidFill>
              </a:rPr>
              <a:t>Основные понятия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556792"/>
            <a:ext cx="2952327" cy="4310293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Относительность движения</a:t>
            </a:r>
            <a:r>
              <a:rPr lang="ru-RU" dirty="0"/>
              <a:t> заключается в том, что необходимо указывать, относительно какого тела рассматриваются путь, перемещение, траектория, скорость.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129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Относительность движений - Механика - Физика в картинках - Фотоальбомы - Наука ми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3960"/>
            <a:ext cx="7139947" cy="535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07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11217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Равномерное движение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700808"/>
            <a:ext cx="6196405" cy="432048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Движение, когда за любые равные промежутки времени тело совершает одинаковые перемещения. Это движение с постоянной скоростью.</a:t>
            </a:r>
          </a:p>
          <a:p>
            <a:r>
              <a:rPr lang="ru-RU" b="1" dirty="0"/>
              <a:t>Скорость</a:t>
            </a:r>
            <a:r>
              <a:rPr lang="ru-RU" dirty="0"/>
              <a:t> –векторная физическая величина, равная отношению пути ко времени, за которое этот путь пройден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х </a:t>
            </a:r>
            <a:r>
              <a:rPr lang="ru-RU" dirty="0"/>
              <a:t>= х</a:t>
            </a:r>
            <a:r>
              <a:rPr lang="ru-RU" baseline="-25000" dirty="0"/>
              <a:t>0</a:t>
            </a:r>
            <a:r>
              <a:rPr lang="ru-RU" dirty="0"/>
              <a:t>+</a:t>
            </a:r>
            <a:r>
              <a:rPr lang="en-US" dirty="0"/>
              <a:t>V</a:t>
            </a:r>
            <a:r>
              <a:rPr lang="ru-RU" baseline="-25000" dirty="0"/>
              <a:t>х</a:t>
            </a:r>
            <a:r>
              <a:rPr lang="en-US" dirty="0"/>
              <a:t>t</a:t>
            </a:r>
            <a:r>
              <a:rPr lang="ru-RU" dirty="0"/>
              <a:t>    - уравнение  координаты тела при равномерном движении.</a:t>
            </a:r>
          </a:p>
          <a:p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8618183"/>
              </p:ext>
            </p:extLst>
          </p:nvPr>
        </p:nvGraphicFramePr>
        <p:xfrm>
          <a:off x="2123728" y="4149080"/>
          <a:ext cx="1008112" cy="9185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name="Формула" r:id="rId3" imgW="431613" imgH="393529" progId="Equation.3">
                  <p:embed/>
                </p:oleObj>
              </mc:Choice>
              <mc:Fallback>
                <p:oleObj name="Формула" r:id="rId3" imgW="431613" imgH="393529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4149080"/>
                        <a:ext cx="1008112" cy="9185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3113418"/>
              </p:ext>
            </p:extLst>
          </p:nvPr>
        </p:nvGraphicFramePr>
        <p:xfrm>
          <a:off x="3707904" y="4293096"/>
          <a:ext cx="1224136" cy="516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" name="Формула" r:id="rId5" imgW="431425" imgH="177646" progId="Equation.3">
                  <p:embed/>
                </p:oleObj>
              </mc:Choice>
              <mc:Fallback>
                <p:oleObj name="Формула" r:id="rId5" imgW="431425" imgH="177646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4293096"/>
                        <a:ext cx="1224136" cy="5168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Прямая со стрелкой 8"/>
          <p:cNvCxnSpPr/>
          <p:nvPr/>
        </p:nvCxnSpPr>
        <p:spPr>
          <a:xfrm>
            <a:off x="2267744" y="4365104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843808" y="4149080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707904" y="4293096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427984" y="4293096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392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811217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Равномерное движение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(1) – тело движется в сторону выбранной оси</a:t>
            </a:r>
          </a:p>
          <a:p>
            <a:r>
              <a:rPr lang="ru-RU" dirty="0"/>
              <a:t>(2) - тело движется в противоположную сторону</a:t>
            </a:r>
          </a:p>
          <a:p>
            <a:endParaRPr lang="ru-RU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303458"/>
              </p:ext>
            </p:extLst>
          </p:nvPr>
        </p:nvGraphicFramePr>
        <p:xfrm>
          <a:off x="1619672" y="3789040"/>
          <a:ext cx="5904656" cy="1954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Точечный рисунок" r:id="rId3" imgW="2704762" imgH="895238" progId="Paint.Picture">
                  <p:embed/>
                </p:oleObj>
              </mc:Choice>
              <mc:Fallback>
                <p:oleObj name="Точечный рисунок" r:id="rId3" imgW="2704762" imgH="895238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3789040"/>
                        <a:ext cx="5904656" cy="19543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985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772816"/>
            <a:ext cx="6196405" cy="3950253"/>
          </a:xfrm>
        </p:spPr>
        <p:txBody>
          <a:bodyPr/>
          <a:lstStyle/>
          <a:p>
            <a:r>
              <a:rPr lang="ru-RU" dirty="0"/>
              <a:t>Площадь фигуры, заштрихованная под графиком скорости численно равна перемещению за время </a:t>
            </a:r>
            <a:r>
              <a:rPr lang="en-US" dirty="0"/>
              <a:t>t</a:t>
            </a:r>
            <a:endParaRPr lang="ru-RU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r>
              <a:rPr lang="ru-RU" i="1" dirty="0" smtClean="0"/>
              <a:t>Это </a:t>
            </a:r>
            <a:r>
              <a:rPr lang="ru-RU" i="1" dirty="0"/>
              <a:t>правило применимо и для равноускоренного движения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09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7030A0"/>
                </a:solidFill>
              </a:rPr>
              <a:t>Равномерное движение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996952"/>
            <a:ext cx="237626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75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9519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Неравномерное движение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628800"/>
            <a:ext cx="6196405" cy="4094269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Средняя </a:t>
            </a:r>
            <a:r>
              <a:rPr lang="ru-RU" dirty="0" smtClean="0"/>
              <a:t>скорость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/>
              <a:t>Мгновенная </a:t>
            </a:r>
            <a:r>
              <a:rPr lang="ru-RU" dirty="0" smtClean="0"/>
              <a:t>скорость</a:t>
            </a:r>
          </a:p>
          <a:p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r>
              <a:rPr lang="ru-RU" i="1" dirty="0" smtClean="0"/>
              <a:t>Физический </a:t>
            </a:r>
            <a:r>
              <a:rPr lang="ru-RU" i="1" dirty="0"/>
              <a:t>смысл производной</a:t>
            </a:r>
            <a:r>
              <a:rPr lang="ru-RU" i="1" dirty="0" smtClean="0"/>
              <a:t>: </a:t>
            </a:r>
            <a:r>
              <a:rPr lang="ru-RU" sz="2200" dirty="0"/>
              <a:t>Производная перемещения (координаты) – есть </a:t>
            </a:r>
            <a:r>
              <a:rPr lang="ru-RU" sz="2200" dirty="0" smtClean="0"/>
              <a:t>скорость.</a:t>
            </a:r>
          </a:p>
          <a:p>
            <a:pPr marL="0" indent="0">
              <a:buNone/>
            </a:pPr>
            <a:r>
              <a:rPr lang="ru-RU" sz="2200" dirty="0"/>
              <a:t> </a:t>
            </a:r>
            <a:r>
              <a:rPr lang="ru-RU" sz="2200" dirty="0" smtClean="0"/>
              <a:t>                                </a:t>
            </a:r>
            <a:r>
              <a:rPr lang="en-US" sz="2200" dirty="0" smtClean="0"/>
              <a:t> </a:t>
            </a:r>
            <a:r>
              <a:rPr lang="en-US" sz="2200" dirty="0"/>
              <a:t>S</a:t>
            </a:r>
            <a:r>
              <a:rPr lang="ru-RU" sz="2200" dirty="0"/>
              <a:t>´=</a:t>
            </a:r>
            <a:r>
              <a:rPr lang="en-US" sz="2200" dirty="0"/>
              <a:t>V</a:t>
            </a:r>
            <a:r>
              <a:rPr lang="ru-RU" sz="2200" dirty="0"/>
              <a:t>, </a:t>
            </a:r>
            <a:endParaRPr lang="ru-RU" sz="2200" dirty="0" smtClean="0"/>
          </a:p>
          <a:p>
            <a:pPr marL="0" indent="0">
              <a:buNone/>
            </a:pPr>
            <a:r>
              <a:rPr lang="ru-RU" sz="2200" dirty="0" smtClean="0"/>
              <a:t>    </a:t>
            </a:r>
            <a:r>
              <a:rPr lang="ru-RU" sz="2200" dirty="0"/>
              <a:t>Производная скорости – есть ускорение.</a:t>
            </a:r>
            <a:r>
              <a:rPr lang="ru-RU" sz="2200" dirty="0" smtClean="0"/>
              <a:t> </a:t>
            </a:r>
            <a:endParaRPr lang="ru-RU" sz="2200" dirty="0"/>
          </a:p>
          <a:p>
            <a:pPr marL="0" indent="0">
              <a:buNone/>
            </a:pPr>
            <a:r>
              <a:rPr lang="ru-RU" sz="2200" dirty="0" smtClean="0"/>
              <a:t>                                  </a:t>
            </a:r>
            <a:r>
              <a:rPr lang="en-US" sz="2200" dirty="0" smtClean="0"/>
              <a:t>V</a:t>
            </a:r>
            <a:r>
              <a:rPr lang="ru-RU" sz="2200" dirty="0"/>
              <a:t>´=</a:t>
            </a:r>
            <a:r>
              <a:rPr lang="en-US" sz="2200" dirty="0"/>
              <a:t>a</a:t>
            </a:r>
            <a:endParaRPr lang="ru-RU" sz="2200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3445262"/>
              </p:ext>
            </p:extLst>
          </p:nvPr>
        </p:nvGraphicFramePr>
        <p:xfrm>
          <a:off x="1763688" y="2060848"/>
          <a:ext cx="1799017" cy="851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4" name="Формула" r:id="rId3" imgW="889000" imgH="419100" progId="Equation.3">
                  <p:embed/>
                </p:oleObj>
              </mc:Choice>
              <mc:Fallback>
                <p:oleObj name="Формула" r:id="rId3" imgW="889000" imgH="4191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2060848"/>
                        <a:ext cx="1799017" cy="8511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3686328"/>
              </p:ext>
            </p:extLst>
          </p:nvPr>
        </p:nvGraphicFramePr>
        <p:xfrm>
          <a:off x="4211960" y="2060848"/>
          <a:ext cx="2736304" cy="886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5" name="Формула" r:id="rId5" imgW="1384300" imgH="444500" progId="Equation.3">
                  <p:embed/>
                </p:oleObj>
              </mc:Choice>
              <mc:Fallback>
                <p:oleObj name="Формула" r:id="rId5" imgW="1384300" imgH="4445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2060848"/>
                        <a:ext cx="2736304" cy="8869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6594875"/>
              </p:ext>
            </p:extLst>
          </p:nvPr>
        </p:nvGraphicFramePr>
        <p:xfrm>
          <a:off x="1979712" y="3212976"/>
          <a:ext cx="2592288" cy="857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6" name="Формула" r:id="rId7" imgW="1180588" imgH="393529" progId="Equation.3">
                  <p:embed/>
                </p:oleObj>
              </mc:Choice>
              <mc:Fallback>
                <p:oleObj name="Формула" r:id="rId7" imgW="1180588" imgH="393529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3212976"/>
                        <a:ext cx="2592288" cy="8571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841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88</TotalTime>
  <Words>430</Words>
  <Application>Microsoft Office PowerPoint</Application>
  <PresentationFormat>Экран (4:3)</PresentationFormat>
  <Paragraphs>94</Paragraphs>
  <Slides>18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Кнопка</vt:lpstr>
      <vt:lpstr>Формула</vt:lpstr>
      <vt:lpstr>Точечный рисунок</vt:lpstr>
      <vt:lpstr>Кинематика</vt:lpstr>
      <vt:lpstr>Основные понятия</vt:lpstr>
      <vt:lpstr>Основные понятия</vt:lpstr>
      <vt:lpstr>Основные понятия</vt:lpstr>
      <vt:lpstr>Презентация PowerPoint</vt:lpstr>
      <vt:lpstr>Равномерное движение</vt:lpstr>
      <vt:lpstr>Равномерное движение</vt:lpstr>
      <vt:lpstr>Равномерное движение</vt:lpstr>
      <vt:lpstr>Неравномерное движение</vt:lpstr>
      <vt:lpstr>Равноускоренное движение</vt:lpstr>
      <vt:lpstr>Равноускоренное движение</vt:lpstr>
      <vt:lpstr>Равноускоренное движение</vt:lpstr>
      <vt:lpstr>Сравните:</vt:lpstr>
      <vt:lpstr>Движение по окружности с постоянной по модулю скоростью</vt:lpstr>
      <vt:lpstr> </vt:lpstr>
      <vt:lpstr>Движение по окружности с постоянной по модулю скоростью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Кинематика</dc:title>
  <dc:creator>Galina</dc:creator>
  <cp:lastModifiedBy>Galina</cp:lastModifiedBy>
  <cp:revision>14</cp:revision>
  <dcterms:created xsi:type="dcterms:W3CDTF">2014-12-20T04:07:57Z</dcterms:created>
  <dcterms:modified xsi:type="dcterms:W3CDTF">2015-03-15T00:48:46Z</dcterms:modified>
</cp:coreProperties>
</file>