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ms-powerpoint.presentation.macroEnabled.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2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8856F15-CAE2-4DF9-AA03-DC29C3DDF01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8856F15-CAE2-4DF9-AA03-DC29C3DDF01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54C9AB-49BC-4511-963B-E9686E6B9537}" type="datetimeFigureOut">
              <a:rPr lang="ru-RU" smtClean="0"/>
              <a:pPr/>
              <a:t>09.10.2014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856F15-CAE2-4DF9-AA03-DC29C3DDF01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F54C9AB-49BC-4511-963B-E9686E6B9537}" type="datetimeFigureOut">
              <a:rPr lang="ru-RU" smtClean="0"/>
              <a:pPr/>
              <a:t>09.10.2014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8856F15-CAE2-4DF9-AA03-DC29C3DDF01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16632"/>
            <a:ext cx="7772400" cy="1470025"/>
          </a:xfrm>
        </p:spPr>
        <p:txBody>
          <a:bodyPr>
            <a:normAutofit fontScale="90000"/>
          </a:bodyPr>
          <a:lstStyle/>
          <a:p>
            <a:r>
              <a:rPr lang="ru-RU" dirty="0" smtClean="0">
                <a:latin typeface="Times New Roman" pitchFamily="18" charset="0"/>
                <a:cs typeface="Times New Roman" pitchFamily="18" charset="0"/>
              </a:rPr>
              <a:t>Рельеф Воронежской области</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508104" y="4121506"/>
            <a:ext cx="3168352" cy="1971790"/>
          </a:xfrm>
        </p:spPr>
        <p:txBody>
          <a:bodyPr>
            <a:normAutofit fontScale="92500"/>
          </a:bodyPr>
          <a:lstStyle/>
          <a:p>
            <a:pPr algn="l"/>
            <a:r>
              <a:rPr lang="ru-RU" dirty="0" smtClean="0"/>
              <a:t>Выполнил: Галкин Сергей</a:t>
            </a:r>
          </a:p>
          <a:p>
            <a:pPr algn="l"/>
            <a:r>
              <a:rPr lang="ru-RU" dirty="0" smtClean="0"/>
              <a:t>Ученик 11 класса </a:t>
            </a:r>
            <a:r>
              <a:rPr lang="ru-RU" dirty="0" err="1" smtClean="0"/>
              <a:t>Ермоловской</a:t>
            </a:r>
            <a:r>
              <a:rPr lang="ru-RU" dirty="0" smtClean="0"/>
              <a:t> школы</a:t>
            </a:r>
            <a:endParaRPr lang="ru-RU" dirty="0"/>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504" y="1916832"/>
            <a:ext cx="4896534" cy="4429744"/>
          </a:xfrm>
          <a:prstGeom prst="rect">
            <a:avLst/>
          </a:prstGeom>
        </p:spPr>
      </p:pic>
    </p:spTree>
    <p:extLst>
      <p:ext uri="{BB962C8B-B14F-4D97-AF65-F5344CB8AC3E}">
        <p14:creationId xmlns="" xmlns:p14="http://schemas.microsoft.com/office/powerpoint/2010/main" val="1083275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Овраги Воронежской области</a:t>
            </a:r>
            <a:endParaRPr lang="ru-RU" dirty="0"/>
          </a:p>
        </p:txBody>
      </p:sp>
      <p:sp>
        <p:nvSpPr>
          <p:cNvPr id="3" name="Содержимое 2"/>
          <p:cNvSpPr>
            <a:spLocks noGrp="1"/>
          </p:cNvSpPr>
          <p:nvPr>
            <p:ph idx="1"/>
          </p:nvPr>
        </p:nvSpPr>
        <p:spPr>
          <a:xfrm>
            <a:off x="457200" y="1600200"/>
            <a:ext cx="8258204" cy="4709160"/>
          </a:xfrm>
        </p:spPr>
        <p:txBody>
          <a:bodyPr>
            <a:normAutofit/>
          </a:bodyPr>
          <a:lstStyle/>
          <a:p>
            <a:r>
              <a:rPr lang="ru-RU" dirty="0" smtClean="0"/>
              <a:t>К типичным формам рельефа воронежской области можно отнести овраги. Образуются они чаще всего на крутых склонах под воздействием осадков. Овраги приносят большой вред. Они уничтожают плодородные почвы, усложняют обработку земель сельскохозяйственной техникой.</a:t>
            </a:r>
            <a:endParaRPr lang="ru-RU" dirty="0"/>
          </a:p>
        </p:txBody>
      </p:sp>
      <p:pic>
        <p:nvPicPr>
          <p:cNvPr id="4" name="Рисунок 3" descr="DSC_0079.JPG"/>
          <p:cNvPicPr>
            <a:picLocks noChangeAspect="1"/>
          </p:cNvPicPr>
          <p:nvPr/>
        </p:nvPicPr>
        <p:blipFill>
          <a:blip r:embed="rId2" cstate="print"/>
          <a:stretch>
            <a:fillRect/>
          </a:stretch>
        </p:blipFill>
        <p:spPr>
          <a:xfrm>
            <a:off x="3428992" y="4214818"/>
            <a:ext cx="4460917" cy="25092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Балки Воронежской области</a:t>
            </a:r>
            <a:endParaRPr lang="ru-RU" dirty="0"/>
          </a:p>
        </p:txBody>
      </p:sp>
      <p:sp>
        <p:nvSpPr>
          <p:cNvPr id="3" name="Содержимое 2"/>
          <p:cNvSpPr>
            <a:spLocks noGrp="1"/>
          </p:cNvSpPr>
          <p:nvPr>
            <p:ph idx="1"/>
          </p:nvPr>
        </p:nvSpPr>
        <p:spPr/>
        <p:txBody>
          <a:bodyPr/>
          <a:lstStyle/>
          <a:p>
            <a:r>
              <a:rPr lang="ru-RU" dirty="0" smtClean="0"/>
              <a:t>Балки образуются на месте старых зарастающих оврагов или ложбин стока. Распахивать склоны балок надо очень аккуратно, чтобы не вызвать процессы размыва почвы.</a:t>
            </a:r>
          </a:p>
        </p:txBody>
      </p:sp>
      <p:pic>
        <p:nvPicPr>
          <p:cNvPr id="4" name="Рисунок 3" descr="балк.jpg"/>
          <p:cNvPicPr>
            <a:picLocks noChangeAspect="1"/>
          </p:cNvPicPr>
          <p:nvPr/>
        </p:nvPicPr>
        <p:blipFill>
          <a:blip r:embed="rId2"/>
          <a:stretch>
            <a:fillRect/>
          </a:stretch>
        </p:blipFill>
        <p:spPr>
          <a:xfrm>
            <a:off x="285720" y="3571876"/>
            <a:ext cx="4214810" cy="2809873"/>
          </a:xfrm>
          <a:prstGeom prst="rect">
            <a:avLst/>
          </a:prstGeom>
        </p:spPr>
      </p:pic>
      <p:pic>
        <p:nvPicPr>
          <p:cNvPr id="5" name="Рисунок 4" descr="0003-003-Obektom-nashego-issledovanija-javljaetsja-sklon-vostochnoj-ekspozitsii.jpg"/>
          <p:cNvPicPr>
            <a:picLocks noChangeAspect="1"/>
          </p:cNvPicPr>
          <p:nvPr/>
        </p:nvPicPr>
        <p:blipFill>
          <a:blip r:embed="rId3"/>
          <a:stretch>
            <a:fillRect/>
          </a:stretch>
        </p:blipFill>
        <p:spPr>
          <a:xfrm>
            <a:off x="4857752" y="3714752"/>
            <a:ext cx="3882763" cy="28860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4" name="Содержимое 3" descr="0002-004-Vodopad.jpg"/>
          <p:cNvPicPr>
            <a:picLocks noGrp="1" noChangeAspect="1"/>
          </p:cNvPicPr>
          <p:nvPr>
            <p:ph idx="1"/>
          </p:nvPr>
        </p:nvPicPr>
        <p:blipFill>
          <a:blip r:embed="rId2"/>
          <a:stretch>
            <a:fillRect/>
          </a:stretch>
        </p:blipFill>
        <p:spPr>
          <a:xfrm>
            <a:off x="890567" y="1500174"/>
            <a:ext cx="7181895" cy="478793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4400" dirty="0" smtClean="0">
                <a:latin typeface="Times New Roman" pitchFamily="18" charset="0"/>
                <a:cs typeface="Times New Roman" pitchFamily="18" charset="0"/>
              </a:rPr>
              <a:t>Что такое</a:t>
            </a:r>
            <a:r>
              <a:rPr lang="ru-RU" sz="4400" dirty="0" smtClean="0"/>
              <a:t> </a:t>
            </a:r>
            <a:r>
              <a:rPr lang="ru-RU" sz="4400" dirty="0" smtClean="0">
                <a:latin typeface="+mn-lt"/>
              </a:rPr>
              <a:t>рельеф?</a:t>
            </a:r>
            <a:endParaRPr lang="ru-RU" sz="4400" dirty="0"/>
          </a:p>
        </p:txBody>
      </p:sp>
      <p:sp>
        <p:nvSpPr>
          <p:cNvPr id="6" name="Объект 5"/>
          <p:cNvSpPr>
            <a:spLocks noGrp="1"/>
          </p:cNvSpPr>
          <p:nvPr>
            <p:ph idx="1"/>
          </p:nvPr>
        </p:nvSpPr>
        <p:spPr>
          <a:xfrm>
            <a:off x="395536" y="1268760"/>
            <a:ext cx="8229600" cy="1180728"/>
          </a:xfrm>
        </p:spPr>
        <p:txBody>
          <a:bodyPr/>
          <a:lstStyle/>
          <a:p>
            <a:r>
              <a:rPr lang="ru-RU" dirty="0" smtClean="0"/>
              <a:t>Рельеф – совокупность всех неровностей планеты земля.</a:t>
            </a:r>
          </a:p>
        </p:txBody>
      </p:sp>
      <p:sp>
        <p:nvSpPr>
          <p:cNvPr id="8" name="TextBox 7"/>
          <p:cNvSpPr txBox="1"/>
          <p:nvPr/>
        </p:nvSpPr>
        <p:spPr>
          <a:xfrm>
            <a:off x="3275856" y="2492896"/>
            <a:ext cx="2520280" cy="523220"/>
          </a:xfrm>
          <a:prstGeom prst="rect">
            <a:avLst/>
          </a:prstGeom>
          <a:noFill/>
        </p:spPr>
        <p:txBody>
          <a:bodyPr wrap="square" rtlCol="0">
            <a:spAutoFit/>
          </a:bodyPr>
          <a:lstStyle/>
          <a:p>
            <a:r>
              <a:rPr lang="ru-RU" sz="2800" dirty="0" smtClean="0"/>
              <a:t>Рельеф Земли</a:t>
            </a:r>
            <a:endParaRPr lang="ru-RU" sz="2800" dirty="0"/>
          </a:p>
        </p:txBody>
      </p:sp>
      <p:pic>
        <p:nvPicPr>
          <p:cNvPr id="7" name="Рисунок 6" descr="443848.jpg"/>
          <p:cNvPicPr>
            <a:picLocks noChangeAspect="1"/>
          </p:cNvPicPr>
          <p:nvPr/>
        </p:nvPicPr>
        <p:blipFill>
          <a:blip r:embed="rId2" cstate="print"/>
          <a:stretch>
            <a:fillRect/>
          </a:stretch>
        </p:blipFill>
        <p:spPr>
          <a:xfrm>
            <a:off x="142844" y="3500438"/>
            <a:ext cx="2902311" cy="1947603"/>
          </a:xfrm>
          <a:prstGeom prst="rect">
            <a:avLst/>
          </a:prstGeom>
        </p:spPr>
      </p:pic>
      <p:sp>
        <p:nvSpPr>
          <p:cNvPr id="11" name="TextBox 10"/>
          <p:cNvSpPr txBox="1"/>
          <p:nvPr/>
        </p:nvSpPr>
        <p:spPr>
          <a:xfrm>
            <a:off x="428596" y="5786454"/>
            <a:ext cx="2500330" cy="523220"/>
          </a:xfrm>
          <a:prstGeom prst="rect">
            <a:avLst/>
          </a:prstGeom>
          <a:noFill/>
        </p:spPr>
        <p:txBody>
          <a:bodyPr wrap="square" rtlCol="0">
            <a:spAutoFit/>
          </a:bodyPr>
          <a:lstStyle/>
          <a:p>
            <a:pPr algn="ctr"/>
            <a:r>
              <a:rPr lang="ru-RU" sz="2800" dirty="0" smtClean="0"/>
              <a:t>Равнины</a:t>
            </a:r>
            <a:endParaRPr lang="ru-RU" sz="2800" dirty="0"/>
          </a:p>
        </p:txBody>
      </p:sp>
      <p:pic>
        <p:nvPicPr>
          <p:cNvPr id="12" name="Рисунок 11" descr="горы.jpg"/>
          <p:cNvPicPr>
            <a:picLocks noChangeAspect="1"/>
          </p:cNvPicPr>
          <p:nvPr/>
        </p:nvPicPr>
        <p:blipFill>
          <a:blip r:embed="rId3" cstate="print"/>
          <a:stretch>
            <a:fillRect/>
          </a:stretch>
        </p:blipFill>
        <p:spPr>
          <a:xfrm>
            <a:off x="3214678" y="3429000"/>
            <a:ext cx="2857488" cy="2143116"/>
          </a:xfrm>
          <a:prstGeom prst="rect">
            <a:avLst/>
          </a:prstGeom>
        </p:spPr>
      </p:pic>
      <p:sp>
        <p:nvSpPr>
          <p:cNvPr id="14" name="TextBox 13"/>
          <p:cNvSpPr txBox="1"/>
          <p:nvPr/>
        </p:nvSpPr>
        <p:spPr>
          <a:xfrm>
            <a:off x="4000496" y="5786454"/>
            <a:ext cx="1357322" cy="523220"/>
          </a:xfrm>
          <a:prstGeom prst="rect">
            <a:avLst/>
          </a:prstGeom>
          <a:noFill/>
        </p:spPr>
        <p:txBody>
          <a:bodyPr wrap="square" rtlCol="0">
            <a:spAutoFit/>
          </a:bodyPr>
          <a:lstStyle/>
          <a:p>
            <a:pPr algn="ctr"/>
            <a:r>
              <a:rPr lang="ru-RU" sz="2800" dirty="0" smtClean="0"/>
              <a:t>Горы</a:t>
            </a:r>
            <a:endParaRPr lang="ru-RU" sz="2800" dirty="0"/>
          </a:p>
        </p:txBody>
      </p:sp>
      <p:pic>
        <p:nvPicPr>
          <p:cNvPr id="15" name="Рисунок 14" descr="original.jpg"/>
          <p:cNvPicPr>
            <a:picLocks noChangeAspect="1"/>
          </p:cNvPicPr>
          <p:nvPr/>
        </p:nvPicPr>
        <p:blipFill>
          <a:blip r:embed="rId4" cstate="print"/>
          <a:stretch>
            <a:fillRect/>
          </a:stretch>
        </p:blipFill>
        <p:spPr>
          <a:xfrm>
            <a:off x="6572264" y="3429000"/>
            <a:ext cx="2286016" cy="2163143"/>
          </a:xfrm>
          <a:prstGeom prst="rect">
            <a:avLst/>
          </a:prstGeom>
        </p:spPr>
      </p:pic>
      <p:sp>
        <p:nvSpPr>
          <p:cNvPr id="16" name="TextBox 15"/>
          <p:cNvSpPr txBox="1"/>
          <p:nvPr/>
        </p:nvSpPr>
        <p:spPr>
          <a:xfrm>
            <a:off x="6429388" y="5786454"/>
            <a:ext cx="2357454" cy="954107"/>
          </a:xfrm>
          <a:prstGeom prst="rect">
            <a:avLst/>
          </a:prstGeom>
          <a:noFill/>
        </p:spPr>
        <p:txBody>
          <a:bodyPr wrap="square" rtlCol="0">
            <a:spAutoFit/>
          </a:bodyPr>
          <a:lstStyle/>
          <a:p>
            <a:pPr algn="ctr"/>
            <a:r>
              <a:rPr lang="ru-RU" sz="2800" dirty="0" smtClean="0"/>
              <a:t>Океанические впадины</a:t>
            </a:r>
            <a:endParaRPr lang="ru-RU" sz="2800" dirty="0"/>
          </a:p>
        </p:txBody>
      </p:sp>
    </p:spTree>
    <p:extLst>
      <p:ext uri="{BB962C8B-B14F-4D97-AF65-F5344CB8AC3E}">
        <p14:creationId xmlns="" xmlns:p14="http://schemas.microsoft.com/office/powerpoint/2010/main" val="222136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501122" cy="6215106"/>
          </a:xfrm>
        </p:spPr>
        <p:txBody>
          <a:bodyPr>
            <a:normAutofit lnSpcReduction="10000"/>
          </a:bodyPr>
          <a:lstStyle/>
          <a:p>
            <a:pPr algn="ctr">
              <a:buNone/>
            </a:pPr>
            <a:r>
              <a:rPr lang="ru-RU" dirty="0" smtClean="0"/>
              <a:t>     Основными формами рельефа в Воронежской области являются</a:t>
            </a:r>
          </a:p>
          <a:p>
            <a:r>
              <a:rPr lang="ru-RU" dirty="0" smtClean="0"/>
              <a:t>Возвышенности, их высота над уровнем моря составляет …. </a:t>
            </a:r>
          </a:p>
          <a:p>
            <a:endParaRPr lang="ru-RU" dirty="0" smtClean="0"/>
          </a:p>
          <a:p>
            <a:endParaRPr lang="ru-RU" dirty="0" smtClean="0"/>
          </a:p>
          <a:p>
            <a:endParaRPr lang="ru-RU" dirty="0" smtClean="0"/>
          </a:p>
          <a:p>
            <a:endParaRPr lang="ru-RU" dirty="0" smtClean="0"/>
          </a:p>
          <a:p>
            <a:r>
              <a:rPr lang="ru-RU" dirty="0" smtClean="0"/>
              <a:t>Низменности, их высота над уровнем моря должна лежать в пределе 0-200 метров.</a:t>
            </a:r>
          </a:p>
          <a:p>
            <a:endParaRPr lang="ru-RU" dirty="0" smtClean="0"/>
          </a:p>
          <a:p>
            <a:pPr>
              <a:buNone/>
            </a:pPr>
            <a:endParaRPr lang="ru-RU" dirty="0" smtClean="0"/>
          </a:p>
          <a:p>
            <a:pPr>
              <a:buNone/>
            </a:pPr>
            <a:r>
              <a:rPr lang="ru-RU" dirty="0" smtClean="0"/>
              <a:t> </a:t>
            </a:r>
          </a:p>
          <a:p>
            <a:endParaRPr lang="ru-RU" dirty="0"/>
          </a:p>
        </p:txBody>
      </p:sp>
      <p:sp>
        <p:nvSpPr>
          <p:cNvPr id="4" name="Стрелка вниз 3"/>
          <p:cNvSpPr/>
          <p:nvPr/>
        </p:nvSpPr>
        <p:spPr>
          <a:xfrm rot="1705360">
            <a:off x="2227863" y="2197206"/>
            <a:ext cx="707408"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rot="19669452">
            <a:off x="5137901" y="2182949"/>
            <a:ext cx="702399" cy="986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714348" y="3143248"/>
            <a:ext cx="4143404" cy="646331"/>
          </a:xfrm>
          <a:prstGeom prst="rect">
            <a:avLst/>
          </a:prstGeom>
          <a:noFill/>
        </p:spPr>
        <p:txBody>
          <a:bodyPr wrap="square" rtlCol="0">
            <a:spAutoFit/>
          </a:bodyPr>
          <a:lstStyle/>
          <a:p>
            <a:r>
              <a:rPr lang="ru-RU" dirty="0" smtClean="0"/>
              <a:t>Среднерусская возвышенность</a:t>
            </a:r>
          </a:p>
          <a:p>
            <a:r>
              <a:rPr lang="ru-RU" dirty="0" smtClean="0"/>
              <a:t>(её высота составляет 245 м. </a:t>
            </a:r>
            <a:r>
              <a:rPr lang="ru-RU" dirty="0" err="1" smtClean="0"/>
              <a:t>н.у.м</a:t>
            </a:r>
            <a:r>
              <a:rPr lang="ru-RU" dirty="0" smtClean="0"/>
              <a:t>)</a:t>
            </a:r>
            <a:endParaRPr lang="ru-RU" dirty="0"/>
          </a:p>
        </p:txBody>
      </p:sp>
      <p:sp>
        <p:nvSpPr>
          <p:cNvPr id="7" name="TextBox 6"/>
          <p:cNvSpPr txBox="1"/>
          <p:nvPr/>
        </p:nvSpPr>
        <p:spPr>
          <a:xfrm>
            <a:off x="4929190" y="3143248"/>
            <a:ext cx="3714776" cy="646331"/>
          </a:xfrm>
          <a:prstGeom prst="rect">
            <a:avLst/>
          </a:prstGeom>
          <a:noFill/>
        </p:spPr>
        <p:txBody>
          <a:bodyPr wrap="square" rtlCol="0">
            <a:spAutoFit/>
          </a:bodyPr>
          <a:lstStyle/>
          <a:p>
            <a:r>
              <a:rPr lang="ru-RU" dirty="0" err="1" smtClean="0"/>
              <a:t>Калачская</a:t>
            </a:r>
            <a:r>
              <a:rPr lang="ru-RU" dirty="0" smtClean="0"/>
              <a:t> возвышенность</a:t>
            </a:r>
          </a:p>
          <a:p>
            <a:r>
              <a:rPr lang="ru-RU" dirty="0" smtClean="0"/>
              <a:t>(её высота составляет 200 м. </a:t>
            </a:r>
            <a:r>
              <a:rPr lang="ru-RU" dirty="0" err="1" smtClean="0"/>
              <a:t>н.у.м</a:t>
            </a:r>
            <a:r>
              <a:rPr lang="ru-RU" dirty="0" smtClean="0"/>
              <a:t>.)</a:t>
            </a:r>
            <a:endParaRPr lang="ru-RU" dirty="0"/>
          </a:p>
        </p:txBody>
      </p:sp>
      <p:sp>
        <p:nvSpPr>
          <p:cNvPr id="8" name="TextBox 7"/>
          <p:cNvSpPr txBox="1"/>
          <p:nvPr/>
        </p:nvSpPr>
        <p:spPr>
          <a:xfrm>
            <a:off x="714348" y="5214950"/>
            <a:ext cx="7143800" cy="646331"/>
          </a:xfrm>
          <a:prstGeom prst="rect">
            <a:avLst/>
          </a:prstGeom>
          <a:noFill/>
        </p:spPr>
        <p:txBody>
          <a:bodyPr wrap="square" rtlCol="0">
            <a:spAutoFit/>
          </a:bodyPr>
          <a:lstStyle/>
          <a:p>
            <a:r>
              <a:rPr lang="ru-RU" dirty="0" smtClean="0"/>
              <a:t>Одним из этих представителей является </a:t>
            </a:r>
            <a:r>
              <a:rPr lang="ru-RU" dirty="0" err="1" smtClean="0"/>
              <a:t>Оксо-Донская</a:t>
            </a:r>
            <a:r>
              <a:rPr lang="ru-RU" dirty="0" smtClean="0"/>
              <a:t> низменность с высотой 160 метров </a:t>
            </a:r>
            <a:r>
              <a:rPr lang="ru-RU" dirty="0" err="1" smtClean="0"/>
              <a:t>н.у.м</a:t>
            </a:r>
            <a:r>
              <a:rPr lang="ru-RU" dirty="0" smtClean="0"/>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Среднерусская возвышенность</a:t>
            </a:r>
            <a:endParaRPr lang="ru-RU" dirty="0"/>
          </a:p>
        </p:txBody>
      </p:sp>
      <p:sp>
        <p:nvSpPr>
          <p:cNvPr id="7" name="Стрелка вниз 6"/>
          <p:cNvSpPr/>
          <p:nvPr/>
        </p:nvSpPr>
        <p:spPr>
          <a:xfrm rot="20362873">
            <a:off x="874956" y="2491760"/>
            <a:ext cx="343181" cy="2452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descr="500d7abaed694.jpg"/>
          <p:cNvPicPr>
            <a:picLocks noChangeAspect="1"/>
          </p:cNvPicPr>
          <p:nvPr/>
        </p:nvPicPr>
        <p:blipFill>
          <a:blip r:embed="rId2"/>
          <a:stretch>
            <a:fillRect/>
          </a:stretch>
        </p:blipFill>
        <p:spPr>
          <a:xfrm>
            <a:off x="3286116" y="1285860"/>
            <a:ext cx="3214710" cy="1809209"/>
          </a:xfrm>
          <a:prstGeom prst="rect">
            <a:avLst/>
          </a:prstGeom>
        </p:spPr>
      </p:pic>
      <p:pic>
        <p:nvPicPr>
          <p:cNvPr id="15" name="Рисунок 14" descr="439919.jpg"/>
          <p:cNvPicPr>
            <a:picLocks noChangeAspect="1"/>
          </p:cNvPicPr>
          <p:nvPr/>
        </p:nvPicPr>
        <p:blipFill>
          <a:blip r:embed="rId3" cstate="print"/>
          <a:stretch>
            <a:fillRect/>
          </a:stretch>
        </p:blipFill>
        <p:spPr>
          <a:xfrm>
            <a:off x="5715008" y="4143380"/>
            <a:ext cx="3284027" cy="2490784"/>
          </a:xfrm>
          <a:prstGeom prst="rect">
            <a:avLst/>
          </a:prstGeom>
        </p:spPr>
      </p:pic>
      <p:pic>
        <p:nvPicPr>
          <p:cNvPr id="16" name="Рисунок 15" descr="85678996.jpg"/>
          <p:cNvPicPr>
            <a:picLocks noChangeAspect="1"/>
          </p:cNvPicPr>
          <p:nvPr/>
        </p:nvPicPr>
        <p:blipFill>
          <a:blip r:embed="rId4"/>
          <a:stretch>
            <a:fillRect/>
          </a:stretch>
        </p:blipFill>
        <p:spPr>
          <a:xfrm>
            <a:off x="6000760" y="2000240"/>
            <a:ext cx="2859145" cy="1966906"/>
          </a:xfrm>
          <a:prstGeom prst="rect">
            <a:avLst/>
          </a:prstGeom>
        </p:spPr>
      </p:pic>
      <p:pic>
        <p:nvPicPr>
          <p:cNvPr id="19" name="Рисунок 18" descr="photo_09.jpg"/>
          <p:cNvPicPr>
            <a:picLocks noChangeAspect="1"/>
          </p:cNvPicPr>
          <p:nvPr/>
        </p:nvPicPr>
        <p:blipFill>
          <a:blip r:embed="rId5" cstate="print"/>
          <a:stretch>
            <a:fillRect/>
          </a:stretch>
        </p:blipFill>
        <p:spPr>
          <a:xfrm>
            <a:off x="2714612" y="5286388"/>
            <a:ext cx="2571738" cy="1377309"/>
          </a:xfrm>
          <a:prstGeom prst="rect">
            <a:avLst/>
          </a:prstGeom>
        </p:spPr>
      </p:pic>
      <p:pic>
        <p:nvPicPr>
          <p:cNvPr id="4" name="Содержимое 3" descr="clip_image002_0012.jpg"/>
          <p:cNvPicPr>
            <a:picLocks noGrp="1" noChangeAspect="1"/>
          </p:cNvPicPr>
          <p:nvPr>
            <p:ph idx="1"/>
          </p:nvPr>
        </p:nvPicPr>
        <p:blipFill>
          <a:blip r:embed="rId6"/>
          <a:stretch>
            <a:fillRect/>
          </a:stretch>
        </p:blipFill>
        <p:spPr>
          <a:xfrm>
            <a:off x="0" y="2071678"/>
            <a:ext cx="3838575" cy="3181350"/>
          </a:xfrm>
        </p:spPr>
      </p:pic>
      <p:pic>
        <p:nvPicPr>
          <p:cNvPr id="18" name="Рисунок 17" descr="ndev001.jpg"/>
          <p:cNvPicPr>
            <a:picLocks noChangeAspect="1"/>
          </p:cNvPicPr>
          <p:nvPr/>
        </p:nvPicPr>
        <p:blipFill>
          <a:blip r:embed="rId7" cstate="print"/>
          <a:stretch>
            <a:fillRect/>
          </a:stretch>
        </p:blipFill>
        <p:spPr>
          <a:xfrm>
            <a:off x="3714744" y="3571876"/>
            <a:ext cx="2132806" cy="140498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Среднерусская возвышенность</a:t>
            </a:r>
            <a:endParaRPr lang="ru-RU" dirty="0"/>
          </a:p>
        </p:txBody>
      </p:sp>
      <p:sp>
        <p:nvSpPr>
          <p:cNvPr id="3" name="Содержимое 2"/>
          <p:cNvSpPr>
            <a:spLocks noGrp="1"/>
          </p:cNvSpPr>
          <p:nvPr>
            <p:ph idx="1"/>
          </p:nvPr>
        </p:nvSpPr>
        <p:spPr>
          <a:xfrm>
            <a:off x="3071802" y="1285860"/>
            <a:ext cx="5715040" cy="3257560"/>
          </a:xfrm>
        </p:spPr>
        <p:txBody>
          <a:bodyPr>
            <a:normAutofit fontScale="70000" lnSpcReduction="20000"/>
          </a:bodyPr>
          <a:lstStyle/>
          <a:p>
            <a:r>
              <a:rPr lang="ru-RU" sz="2400" dirty="0" smtClean="0"/>
              <a:t>Возвышенность расположена в пределах  </a:t>
            </a:r>
            <a:r>
              <a:rPr lang="ru-RU" sz="2400" dirty="0" err="1" smtClean="0"/>
              <a:t>Восточно</a:t>
            </a:r>
            <a:r>
              <a:rPr lang="ru-RU" sz="2400" dirty="0" smtClean="0"/>
              <a:t> Европейской равнины — от широтного отрезка долины реки Оки на севере до Днепровского кряжа на юге. На северо-западе к Среднерусской возвышенности примыкает Смоленско-Московская возвышенность. На западе ограничена </a:t>
            </a:r>
            <a:r>
              <a:rPr lang="ru-RU" sz="2400" dirty="0" err="1" smtClean="0"/>
              <a:t>Полесской</a:t>
            </a:r>
            <a:r>
              <a:rPr lang="ru-RU" sz="2400" dirty="0" smtClean="0"/>
              <a:t>, на юго-западе — Приднепровской низменностью, а на востоке — Окско-Донской равниной (Тамбовская равнина). Длина около 1000 км, ширина до 500 км, высота 200—250 м (наибольшая — 303 м); юго-восточная часть называется </a:t>
            </a:r>
            <a:r>
              <a:rPr lang="ru-RU" sz="2400" dirty="0" err="1" smtClean="0"/>
              <a:t>Калачской</a:t>
            </a:r>
            <a:r>
              <a:rPr lang="ru-RU" sz="2400" dirty="0" smtClean="0"/>
              <a:t> возвышенностью.</a:t>
            </a:r>
          </a:p>
          <a:p>
            <a:pPr>
              <a:buNone/>
            </a:pPr>
            <a:endParaRPr lang="ru-RU" sz="2400" dirty="0"/>
          </a:p>
        </p:txBody>
      </p:sp>
      <p:pic>
        <p:nvPicPr>
          <p:cNvPr id="4" name="Рисунок 3" descr="220px-Karte_der_Landschaften_der_Osteuropäischen_Ebene.png"/>
          <p:cNvPicPr>
            <a:picLocks noChangeAspect="1"/>
          </p:cNvPicPr>
          <p:nvPr/>
        </p:nvPicPr>
        <p:blipFill>
          <a:blip r:embed="rId2"/>
          <a:stretch>
            <a:fillRect/>
          </a:stretch>
        </p:blipFill>
        <p:spPr>
          <a:xfrm>
            <a:off x="285720" y="1285860"/>
            <a:ext cx="3143272" cy="2557480"/>
          </a:xfrm>
          <a:prstGeom prst="rect">
            <a:avLst/>
          </a:prstGeom>
        </p:spPr>
      </p:pic>
      <p:sp>
        <p:nvSpPr>
          <p:cNvPr id="5" name="TextBox 4"/>
          <p:cNvSpPr txBox="1"/>
          <p:nvPr/>
        </p:nvSpPr>
        <p:spPr>
          <a:xfrm>
            <a:off x="357158" y="4286256"/>
            <a:ext cx="8501122" cy="1477328"/>
          </a:xfrm>
          <a:prstGeom prst="rect">
            <a:avLst/>
          </a:prstGeom>
          <a:noFill/>
        </p:spPr>
        <p:txBody>
          <a:bodyPr wrap="square" rtlCol="0">
            <a:spAutoFit/>
          </a:bodyPr>
          <a:lstStyle/>
          <a:p>
            <a:r>
              <a:rPr lang="ru-RU" dirty="0" smtClean="0"/>
              <a:t>Численность населения возвышенности превышает 7 </a:t>
            </a:r>
            <a:r>
              <a:rPr lang="ru-RU" dirty="0" err="1" smtClean="0"/>
              <a:t>млн</a:t>
            </a:r>
            <a:r>
              <a:rPr lang="ru-RU" dirty="0" smtClean="0"/>
              <a:t> человек.</a:t>
            </a:r>
          </a:p>
          <a:p>
            <a:r>
              <a:rPr lang="ru-RU" dirty="0" smtClean="0"/>
              <a:t>Доля сельских жителей составляет более 35 % населения территории.</a:t>
            </a:r>
          </a:p>
          <a:p>
            <a:r>
              <a:rPr lang="ru-RU" dirty="0" smtClean="0"/>
              <a:t>Крупнейшие города: Тула, Курск, Брянск, Воронеж, </a:t>
            </a:r>
            <a:r>
              <a:rPr lang="ru-RU" dirty="0" err="1" smtClean="0"/>
              <a:t>Беглгород</a:t>
            </a:r>
            <a:r>
              <a:rPr lang="ru-RU" dirty="0" smtClean="0"/>
              <a:t>, Харьков,                Сумы,  Калуга, Орёл, Елец, Старый Оскол, Новомосковск.</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Калачская</a:t>
            </a:r>
            <a:r>
              <a:rPr lang="ru-RU" dirty="0" smtClean="0"/>
              <a:t> возвышенность</a:t>
            </a:r>
            <a:endParaRPr lang="ru-RU" dirty="0"/>
          </a:p>
        </p:txBody>
      </p:sp>
      <p:pic>
        <p:nvPicPr>
          <p:cNvPr id="5" name="Рисунок 4" descr="9384.jpg"/>
          <p:cNvPicPr>
            <a:picLocks noChangeAspect="1"/>
          </p:cNvPicPr>
          <p:nvPr/>
        </p:nvPicPr>
        <p:blipFill>
          <a:blip r:embed="rId2"/>
          <a:stretch>
            <a:fillRect/>
          </a:stretch>
        </p:blipFill>
        <p:spPr>
          <a:xfrm>
            <a:off x="2571736" y="5024448"/>
            <a:ext cx="2730488" cy="1833552"/>
          </a:xfrm>
          <a:prstGeom prst="rect">
            <a:avLst/>
          </a:prstGeom>
        </p:spPr>
      </p:pic>
      <p:pic>
        <p:nvPicPr>
          <p:cNvPr id="6" name="Рисунок 5" descr="balka-700x525.JPG"/>
          <p:cNvPicPr>
            <a:picLocks noChangeAspect="1"/>
          </p:cNvPicPr>
          <p:nvPr/>
        </p:nvPicPr>
        <p:blipFill>
          <a:blip r:embed="rId3"/>
          <a:stretch>
            <a:fillRect/>
          </a:stretch>
        </p:blipFill>
        <p:spPr>
          <a:xfrm>
            <a:off x="5357818" y="3643314"/>
            <a:ext cx="3524251" cy="2643188"/>
          </a:xfrm>
          <a:prstGeom prst="rect">
            <a:avLst/>
          </a:prstGeom>
        </p:spPr>
      </p:pic>
      <p:pic>
        <p:nvPicPr>
          <p:cNvPr id="7" name="Рисунок 6" descr="kalachskaya-vozvyshennost.jpg"/>
          <p:cNvPicPr>
            <a:picLocks noChangeAspect="1"/>
          </p:cNvPicPr>
          <p:nvPr/>
        </p:nvPicPr>
        <p:blipFill>
          <a:blip r:embed="rId4"/>
          <a:stretch>
            <a:fillRect/>
          </a:stretch>
        </p:blipFill>
        <p:spPr>
          <a:xfrm>
            <a:off x="3357554" y="1285860"/>
            <a:ext cx="3143272" cy="2238914"/>
          </a:xfrm>
          <a:prstGeom prst="rect">
            <a:avLst/>
          </a:prstGeom>
        </p:spPr>
      </p:pic>
      <p:pic>
        <p:nvPicPr>
          <p:cNvPr id="8" name="Рисунок 7" descr="river_osered_6a.jpg"/>
          <p:cNvPicPr>
            <a:picLocks noChangeAspect="1"/>
          </p:cNvPicPr>
          <p:nvPr/>
        </p:nvPicPr>
        <p:blipFill>
          <a:blip r:embed="rId5"/>
          <a:stretch>
            <a:fillRect/>
          </a:stretch>
        </p:blipFill>
        <p:spPr>
          <a:xfrm>
            <a:off x="6572264" y="1785926"/>
            <a:ext cx="2286016" cy="1713601"/>
          </a:xfrm>
          <a:prstGeom prst="rect">
            <a:avLst/>
          </a:prstGeom>
        </p:spPr>
      </p:pic>
      <p:pic>
        <p:nvPicPr>
          <p:cNvPr id="4" name="Рисунок 3" descr="clip_image002_0012.jpg"/>
          <p:cNvPicPr>
            <a:picLocks noChangeAspect="1"/>
          </p:cNvPicPr>
          <p:nvPr/>
        </p:nvPicPr>
        <p:blipFill>
          <a:blip r:embed="rId6"/>
          <a:stretch>
            <a:fillRect/>
          </a:stretch>
        </p:blipFill>
        <p:spPr>
          <a:xfrm>
            <a:off x="0" y="2214554"/>
            <a:ext cx="3838575" cy="31813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Калачская</a:t>
            </a:r>
            <a:r>
              <a:rPr lang="ru-RU" dirty="0" smtClean="0"/>
              <a:t> возвышенность</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В</a:t>
            </a:r>
            <a:r>
              <a:rPr lang="ru-RU" dirty="0" smtClean="0"/>
              <a:t>озвышенность расположена на юге Восточно-Европейской равнины, на левобережье Дона, между реками Битюг и Хопёр, в пределах Воронежской, Волгоградской, Ростовской областей России. Высота до 240 м. Представляет собой южные отроги Среднерусской возвышенности.</a:t>
            </a:r>
          </a:p>
          <a:p>
            <a:r>
              <a:rPr lang="ru-RU" dirty="0" err="1" smtClean="0"/>
              <a:t>Калачская</a:t>
            </a:r>
            <a:r>
              <a:rPr lang="ru-RU" dirty="0" smtClean="0"/>
              <a:t> возвышенность сложена верхнемеловыми (мел, мергель) и палеогеновыми (глины, пески, песчаники) отложениями, перекрытыми ледниковыми отложениями и лёссовидными покровными суглинками. Рельеф долинно-овражно-балочный. Главные реки — левые притоки Дона: </a:t>
            </a:r>
            <a:r>
              <a:rPr lang="ru-RU" dirty="0" err="1" smtClean="0"/>
              <a:t>Осередь</a:t>
            </a:r>
            <a:r>
              <a:rPr lang="ru-RU" dirty="0" smtClean="0"/>
              <a:t>, </a:t>
            </a:r>
            <a:r>
              <a:rPr lang="ru-RU" dirty="0" err="1" smtClean="0"/>
              <a:t>Толучеевка</a:t>
            </a:r>
            <a:r>
              <a:rPr lang="ru-RU" dirty="0" smtClean="0"/>
              <a:t>, </a:t>
            </a:r>
            <a:r>
              <a:rPr lang="ru-RU" dirty="0" err="1" smtClean="0"/>
              <a:t>Песковатка</a:t>
            </a:r>
            <a:r>
              <a:rPr lang="ru-RU" dirty="0" smtClean="0"/>
              <a:t>.</a:t>
            </a:r>
          </a:p>
          <a:p>
            <a:r>
              <a:rPr lang="ru-RU" dirty="0" smtClean="0"/>
              <a:t>Почвы возвышенности — чернозёмы обыкновенные и южные. Сохранились дубравы (Шипов лес и др.). Степи распаханы под посевы пшеницы, ржи, проса, подсолнечника.</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Оксо-Донская</a:t>
            </a:r>
            <a:r>
              <a:rPr lang="ru-RU" dirty="0" smtClean="0"/>
              <a:t> равнина</a:t>
            </a:r>
            <a:endParaRPr lang="ru-RU" dirty="0"/>
          </a:p>
        </p:txBody>
      </p:sp>
      <p:pic>
        <p:nvPicPr>
          <p:cNvPr id="4" name="Содержимое 3" descr="clip_image002_0012.jpg"/>
          <p:cNvPicPr>
            <a:picLocks noGrp="1" noChangeAspect="1"/>
          </p:cNvPicPr>
          <p:nvPr>
            <p:ph idx="1"/>
          </p:nvPr>
        </p:nvPicPr>
        <p:blipFill>
          <a:blip r:embed="rId2"/>
          <a:stretch>
            <a:fillRect/>
          </a:stretch>
        </p:blipFill>
        <p:spPr>
          <a:xfrm>
            <a:off x="142844" y="1928802"/>
            <a:ext cx="3838575" cy="3181350"/>
          </a:xfrm>
        </p:spPr>
      </p:pic>
      <p:sp>
        <p:nvSpPr>
          <p:cNvPr id="5" name="Прямоугольник 4"/>
          <p:cNvSpPr/>
          <p:nvPr/>
        </p:nvSpPr>
        <p:spPr>
          <a:xfrm>
            <a:off x="4071934" y="1214422"/>
            <a:ext cx="5072066" cy="5078313"/>
          </a:xfrm>
          <a:prstGeom prst="rect">
            <a:avLst/>
          </a:prstGeom>
        </p:spPr>
        <p:txBody>
          <a:bodyPr wrap="square">
            <a:spAutoFit/>
          </a:bodyPr>
          <a:lstStyle/>
          <a:p>
            <a:r>
              <a:rPr lang="ru-RU" dirty="0" smtClean="0"/>
              <a:t>Равнина расположена в Европейской части России. Находится в пределах Восточно-Европейской равнины между Среднерусской и Приволжской возвышенностями, от реки Оки на севере до </a:t>
            </a:r>
            <a:r>
              <a:rPr lang="ru-RU" dirty="0" err="1" smtClean="0"/>
              <a:t>Калачской</a:t>
            </a:r>
            <a:r>
              <a:rPr lang="ru-RU" dirty="0" smtClean="0"/>
              <a:t> возвышенности на юге. Северная и центральная часть Окско-Донской равнины называется Тамбовской равниной.</a:t>
            </a:r>
          </a:p>
          <a:p>
            <a:r>
              <a:rPr lang="ru-RU" dirty="0" smtClean="0"/>
              <a:t>Плоско-волнистый рельеф водоразделов с высотой 150—180 м чередуется с широкими террасированными долинами, балками и западинами. Сложена сильно размытой мореной, перекрытой песками по долинам, покровными и лёссовидными суглинками на водоразделах. Расположена главным образом в зоне лесостепи. Осадков 450—500 мм в год. Почвы преимущественно серые лесные и чернозёмные.</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Другие формы </a:t>
            </a:r>
            <a:r>
              <a:rPr lang="ru-RU" dirty="0" smtClean="0"/>
              <a:t>рельефа </a:t>
            </a:r>
            <a:r>
              <a:rPr lang="ru-RU" dirty="0" smtClean="0"/>
              <a:t>Воронежской области</a:t>
            </a:r>
            <a:endParaRPr lang="ru-RU" dirty="0"/>
          </a:p>
        </p:txBody>
      </p:sp>
      <p:sp>
        <p:nvSpPr>
          <p:cNvPr id="4" name="TextBox 3"/>
          <p:cNvSpPr txBox="1"/>
          <p:nvPr/>
        </p:nvSpPr>
        <p:spPr>
          <a:xfrm>
            <a:off x="285720" y="3000372"/>
            <a:ext cx="2928958" cy="523220"/>
          </a:xfrm>
          <a:prstGeom prst="rect">
            <a:avLst/>
          </a:prstGeom>
          <a:noFill/>
        </p:spPr>
        <p:txBody>
          <a:bodyPr wrap="square" rtlCol="0">
            <a:spAutoFit/>
          </a:bodyPr>
          <a:lstStyle/>
          <a:p>
            <a:pPr algn="ctr"/>
            <a:r>
              <a:rPr lang="ru-RU" sz="2800" dirty="0" smtClean="0"/>
              <a:t>Овраги</a:t>
            </a:r>
            <a:endParaRPr lang="ru-RU" sz="2800" dirty="0"/>
          </a:p>
        </p:txBody>
      </p:sp>
      <p:sp>
        <p:nvSpPr>
          <p:cNvPr id="5" name="TextBox 4"/>
          <p:cNvSpPr txBox="1"/>
          <p:nvPr/>
        </p:nvSpPr>
        <p:spPr>
          <a:xfrm>
            <a:off x="6286512" y="3071810"/>
            <a:ext cx="2571768" cy="523220"/>
          </a:xfrm>
          <a:prstGeom prst="rect">
            <a:avLst/>
          </a:prstGeom>
          <a:noFill/>
        </p:spPr>
        <p:txBody>
          <a:bodyPr wrap="square" rtlCol="0">
            <a:spAutoFit/>
          </a:bodyPr>
          <a:lstStyle/>
          <a:p>
            <a:r>
              <a:rPr lang="ru-RU" sz="2800" dirty="0" smtClean="0"/>
              <a:t>Балки</a:t>
            </a:r>
            <a:endParaRPr lang="ru-RU" sz="2800" dirty="0"/>
          </a:p>
        </p:txBody>
      </p:sp>
      <p:sp>
        <p:nvSpPr>
          <p:cNvPr id="6" name="Стрелка вниз 5"/>
          <p:cNvSpPr/>
          <p:nvPr/>
        </p:nvSpPr>
        <p:spPr>
          <a:xfrm rot="2413206">
            <a:off x="1866904" y="1726200"/>
            <a:ext cx="428628"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rot="19517235">
            <a:off x="6033071" y="1818967"/>
            <a:ext cx="428628"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003-002-Obektom-nashego-issledovanija-javljaetsja-sklon-vostochnoj-ekspozitsii.jpg"/>
          <p:cNvPicPr>
            <a:picLocks noChangeAspect="1"/>
          </p:cNvPicPr>
          <p:nvPr/>
        </p:nvPicPr>
        <p:blipFill>
          <a:blip r:embed="rId2"/>
          <a:stretch>
            <a:fillRect/>
          </a:stretch>
        </p:blipFill>
        <p:spPr>
          <a:xfrm>
            <a:off x="5286380" y="3786190"/>
            <a:ext cx="3290355" cy="2366959"/>
          </a:xfrm>
          <a:prstGeom prst="rect">
            <a:avLst/>
          </a:prstGeom>
        </p:spPr>
      </p:pic>
      <p:pic>
        <p:nvPicPr>
          <p:cNvPr id="9" name="Рисунок 8" descr="p_O.jpg"/>
          <p:cNvPicPr>
            <a:picLocks noChangeAspect="1"/>
          </p:cNvPicPr>
          <p:nvPr/>
        </p:nvPicPr>
        <p:blipFill>
          <a:blip r:embed="rId3" cstate="print"/>
          <a:stretch>
            <a:fillRect/>
          </a:stretch>
        </p:blipFill>
        <p:spPr>
          <a:xfrm>
            <a:off x="285720" y="3786190"/>
            <a:ext cx="3214710" cy="241103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143</TotalTime>
  <Words>201</Words>
  <Application>Microsoft Office PowerPoint</Application>
  <PresentationFormat>Экран (4:3)</PresentationFormat>
  <Paragraphs>46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Рельеф Воронежской области</vt:lpstr>
      <vt:lpstr>Что такое рельеф?</vt:lpstr>
      <vt:lpstr>Слайд 3</vt:lpstr>
      <vt:lpstr>Среднерусская возвышенность</vt:lpstr>
      <vt:lpstr>Среднерусская возвышенность</vt:lpstr>
      <vt:lpstr>Калачская возвышенность</vt:lpstr>
      <vt:lpstr>Калачская возвышенность</vt:lpstr>
      <vt:lpstr>Оксо-Донская равнина</vt:lpstr>
      <vt:lpstr>Другие формы рельефа Воронежской области</vt:lpstr>
      <vt:lpstr>Овраги Воронежской области</vt:lpstr>
      <vt:lpstr>Балки Воронежской области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Рельеф Воронежской области</dc:title>
  <dc:creator>netbook6</dc:creator>
  <cp:lastModifiedBy>Сергей</cp:lastModifiedBy>
  <cp:revision>14</cp:revision>
  <dcterms:created xsi:type="dcterms:W3CDTF">2014-10-02T08:42:11Z</dcterms:created>
  <dcterms:modified xsi:type="dcterms:W3CDTF">2014-10-09T15:29:34Z</dcterms:modified>
</cp:coreProperties>
</file>