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215"/>
          <a:stretch/>
        </p:blipFill>
        <p:spPr>
          <a:xfrm>
            <a:off x="35496" y="3788228"/>
            <a:ext cx="9059687" cy="2907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14844" y1="72005" x2="14844" y2="72005"/>
                        <a14:foregroundMark x1="17188" y1="67839" x2="17188" y2="67839"/>
                        <a14:foregroundMark x1="17676" y1="67057" x2="17676" y2="67057"/>
                        <a14:backgroundMark x1="38379" y1="69531" x2="38379" y2="69531"/>
                        <a14:backgroundMark x1="13867" y1="66797" x2="13867" y2="66797"/>
                        <a14:backgroundMark x1="16113" y1="66276" x2="16113" y2="66276"/>
                        <a14:backgroundMark x1="18359" y1="66016" x2="18359" y2="66016"/>
                        <a14:backgroundMark x1="18555" y1="68359" x2="18555" y2="68359"/>
                        <a14:backgroundMark x1="17383" y1="68880" x2="17383" y2="68880"/>
                        <a14:backgroundMark x1="16406" y1="71875" x2="16406" y2="71875"/>
                        <a14:backgroundMark x1="16406" y1="72917" x2="16406" y2="72917"/>
                        <a14:backgroundMark x1="14355" y1="70833" x2="14355" y2="70833"/>
                        <a14:backgroundMark x1="14160" y1="72917" x2="14160" y2="7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6" t="64868" r="80940" b="26232"/>
          <a:stretch/>
        </p:blipFill>
        <p:spPr>
          <a:xfrm>
            <a:off x="1201339" y="4435200"/>
            <a:ext cx="398265" cy="448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60645" y1="62500" x2="60645" y2="62500"/>
                        <a14:backgroundMark x1="52148" y1="41797" x2="52148" y2="41797"/>
                        <a14:backgroundMark x1="27051" y1="77083" x2="27051" y2="77083"/>
                        <a14:backgroundMark x1="60645" y1="60547" x2="60645" y2="60547"/>
                        <a14:backgroundMark x1="61035" y1="66406" x2="61035" y2="66406"/>
                        <a14:backgroundMark x1="57422" y1="63672" x2="57422" y2="63672"/>
                        <a14:backgroundMark x1="57227" y1="66927" x2="57227" y2="66927"/>
                        <a14:backgroundMark x1="58301" y1="65234" x2="58301" y2="65234"/>
                        <a14:backgroundMark x1="59863" y1="66536" x2="59863" y2="66536"/>
                        <a14:backgroundMark x1="57422" y1="60547" x2="57422" y2="60547"/>
                        <a14:backgroundMark x1="61914" y1="60547" x2="61914" y2="60547"/>
                        <a14:backgroundMark x1="58008" y1="59896" x2="58008" y2="59896"/>
                        <a14:backgroundMark x1="59766" y1="59896" x2="59766" y2="59896"/>
                        <a14:backgroundMark x1="61133" y1="59896" x2="61133" y2="59896"/>
                        <a14:backgroundMark x1="62207" y1="59896" x2="62207" y2="59896"/>
                        <a14:backgroundMark x1="66211" y1="65495" x2="66211" y2="65495"/>
                        <a14:backgroundMark x1="62402" y1="63542" x2="62402" y2="6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63" t="60344" r="36827" b="33108"/>
          <a:stretch/>
        </p:blipFill>
        <p:spPr>
          <a:xfrm>
            <a:off x="5192642" y="4068000"/>
            <a:ext cx="531486" cy="389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79139" y="105273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939" y="2763400"/>
            <a:ext cx="6400800" cy="7376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FFC000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5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32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47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85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4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31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40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47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60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32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276BC">
                <a:lumMod val="96000"/>
                <a:lumOff val="4000"/>
              </a:srgbClr>
            </a:gs>
            <a:gs pos="66000">
              <a:srgbClr val="1C4E98">
                <a:lumMod val="94000"/>
              </a:srgbClr>
            </a:gs>
            <a:gs pos="100000">
              <a:srgbClr val="172167">
                <a:lumMod val="95000"/>
                <a:lumOff val="5000"/>
              </a:srgbClr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5AF1-8776-4F1C-8BA0-265E7F14B30D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3838-5941-43B4-8BCD-BD29EA79AB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422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Антарктида. Открытие.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98569"/>
            <a:ext cx="7765739" cy="4594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Сделано ученицей 7 «А» класса </a:t>
            </a:r>
            <a:r>
              <a:rPr lang="ru-RU" sz="2400" dirty="0" err="1" smtClean="0"/>
              <a:t>Шкурат</a:t>
            </a:r>
            <a:r>
              <a:rPr lang="ru-RU" sz="2400" dirty="0" smtClean="0"/>
              <a:t> Елизаветы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5852639_1295719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784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Воды какого океана омывают Антарктиду?</a:t>
            </a:r>
          </a:p>
          <a:p>
            <a:r>
              <a:rPr lang="ru-RU" dirty="0" smtClean="0"/>
              <a:t>Назовите имена первооткрывателей Антарктиды…</a:t>
            </a:r>
          </a:p>
          <a:p>
            <a:r>
              <a:rPr lang="ru-RU" dirty="0" smtClean="0"/>
              <a:t>Назовите шлюпки на которых первооткрыватели совершили открытие?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392488" cy="45365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Антарктида</a:t>
            </a:r>
            <a:r>
              <a:rPr lang="ru-RU" dirty="0" smtClean="0"/>
              <a:t> — континент, расположенный на самом юге Земли, центр Антарктиды примерно совпадает с южным географическим полюсом. Антарктиду омывают воды Южного океана.</a:t>
            </a:r>
            <a:endParaRPr lang="ru-RU" dirty="0"/>
          </a:p>
        </p:txBody>
      </p:sp>
      <p:pic>
        <p:nvPicPr>
          <p:cNvPr id="5" name="Рисунок 4" descr="Location_Antarctica.sv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276872"/>
            <a:ext cx="3928889" cy="3928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4680520" cy="61926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Антарктида была открыта 16 (28) января </a:t>
            </a:r>
            <a:r>
              <a:rPr lang="ru-RU" dirty="0" smtClean="0"/>
              <a:t>1820 </a:t>
            </a:r>
            <a:r>
              <a:rPr lang="ru-RU" dirty="0" smtClean="0"/>
              <a:t>года русской экспедицией под руководством </a:t>
            </a:r>
            <a:r>
              <a:rPr lang="ru-RU" dirty="0" err="1" smtClean="0"/>
              <a:t>Фаддея</a:t>
            </a:r>
            <a:r>
              <a:rPr lang="ru-RU" dirty="0" smtClean="0"/>
              <a:t> Беллинсгаузена и Михаила Лазарева, которые на шлюпах «Восток» и «Мирный» подошли к ней в точке 69°21′ </a:t>
            </a:r>
            <a:r>
              <a:rPr lang="ru-RU" dirty="0" err="1" smtClean="0"/>
              <a:t>ю</a:t>
            </a:r>
            <a:r>
              <a:rPr lang="ru-RU" dirty="0" smtClean="0"/>
              <a:t>. </a:t>
            </a:r>
            <a:r>
              <a:rPr lang="ru-RU" dirty="0" err="1" smtClean="0"/>
              <a:t>ш</a:t>
            </a:r>
            <a:r>
              <a:rPr lang="ru-RU" dirty="0" smtClean="0"/>
              <a:t>. 2°14′ </a:t>
            </a:r>
            <a:r>
              <a:rPr lang="ru-RU" dirty="0" err="1" smtClean="0"/>
              <a:t>з</a:t>
            </a:r>
            <a:r>
              <a:rPr lang="ru-RU" dirty="0" smtClean="0"/>
              <a:t>. д</a:t>
            </a:r>
            <a:r>
              <a:rPr lang="ru-RU" dirty="0" smtClean="0"/>
              <a:t>.</a:t>
            </a:r>
            <a:r>
              <a:rPr lang="ru-RU" dirty="0" smtClean="0"/>
              <a:t> (район современного шельфового ледника </a:t>
            </a:r>
            <a:r>
              <a:rPr lang="ru-RU" dirty="0" smtClean="0"/>
              <a:t>Беллинсгаузена</a:t>
            </a:r>
            <a:r>
              <a:rPr lang="ru-RU" dirty="0" smtClean="0"/>
              <a:t>). Ранее существование южного </a:t>
            </a:r>
            <a:r>
              <a:rPr lang="ru-RU" dirty="0" smtClean="0"/>
              <a:t>материка </a:t>
            </a:r>
            <a:r>
              <a:rPr lang="ru-RU" dirty="0" smtClean="0"/>
              <a:t>утверждалось гипотетически, нередко его объединяли с Южной Америкой </a:t>
            </a:r>
            <a:r>
              <a:rPr lang="ru-RU" dirty="0" smtClean="0"/>
              <a:t>и Австралией</a:t>
            </a:r>
            <a:r>
              <a:rPr lang="ru-RU" dirty="0" smtClean="0"/>
              <a:t>. Однако именно экспедиция Беллинсгаузена и Лазарева в </a:t>
            </a:r>
            <a:r>
              <a:rPr lang="ru-RU" dirty="0" err="1" smtClean="0"/>
              <a:t>южнополярных</a:t>
            </a:r>
            <a:r>
              <a:rPr lang="ru-RU" dirty="0" smtClean="0"/>
              <a:t> морях, обогнув вокруг </a:t>
            </a:r>
            <a:r>
              <a:rPr lang="ru-RU" dirty="0" smtClean="0"/>
              <a:t>света</a:t>
            </a:r>
            <a:r>
              <a:rPr lang="ru-RU" dirty="0" smtClean="0"/>
              <a:t> </a:t>
            </a:r>
            <a:r>
              <a:rPr lang="ru-RU" dirty="0" smtClean="0"/>
              <a:t>антарктические </a:t>
            </a:r>
            <a:r>
              <a:rPr lang="ru-RU" dirty="0" smtClean="0"/>
              <a:t>льды, подтвердила факт существования шестого материка.</a:t>
            </a:r>
            <a:endParaRPr lang="ru-RU" dirty="0"/>
          </a:p>
        </p:txBody>
      </p:sp>
      <p:pic>
        <p:nvPicPr>
          <p:cNvPr id="5" name="Рисунок 4" descr="Antarctic_Beach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04664"/>
            <a:ext cx="4176464" cy="3168352"/>
          </a:xfrm>
          <a:prstGeom prst="rect">
            <a:avLst/>
          </a:prstGeom>
        </p:spPr>
      </p:pic>
      <p:pic>
        <p:nvPicPr>
          <p:cNvPr id="6" name="Рисунок 5" descr="image_560603111822066621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4198535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536504" cy="63367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Первыми вступила на континент, вероятно, команда американского корабля «</a:t>
            </a:r>
            <a:r>
              <a:rPr lang="ru-RU" sz="2400" dirty="0" err="1" smtClean="0"/>
              <a:t>Сесилия</a:t>
            </a:r>
            <a:r>
              <a:rPr lang="ru-RU" sz="2400" dirty="0" smtClean="0"/>
              <a:t>» 7 февраля 1821 </a:t>
            </a:r>
            <a:r>
              <a:rPr lang="ru-RU" sz="2400" dirty="0" smtClean="0"/>
              <a:t>года. </a:t>
            </a:r>
            <a:r>
              <a:rPr lang="ru-RU" sz="2400" dirty="0" smtClean="0"/>
              <a:t>Точное место высадки неизвестно, но предполагается что она произошла в заливе </a:t>
            </a:r>
            <a:r>
              <a:rPr lang="ru-RU" sz="2400" dirty="0" smtClean="0"/>
              <a:t>Хьюз. Это </a:t>
            </a:r>
            <a:r>
              <a:rPr lang="ru-RU" sz="2400" dirty="0" smtClean="0"/>
              <a:t>заявление о высадке на континент относится к самым </a:t>
            </a:r>
            <a:r>
              <a:rPr lang="ru-RU" sz="2400" dirty="0" smtClean="0"/>
              <a:t>ранним. </a:t>
            </a:r>
            <a:r>
              <a:rPr lang="ru-RU" sz="2400" dirty="0" smtClean="0"/>
              <a:t>К наиболее точным относится заявление о высадке на материк (Берег Дейвиса) от норвежского бизнесмена Хенрика Иоганна </a:t>
            </a:r>
            <a:r>
              <a:rPr lang="ru-RU" sz="2400" dirty="0" err="1" smtClean="0"/>
              <a:t>Булля</a:t>
            </a:r>
            <a:r>
              <a:rPr lang="ru-RU" sz="2400" dirty="0" smtClean="0"/>
              <a:t>, датируемое 1895 </a:t>
            </a:r>
            <a:r>
              <a:rPr lang="ru-RU" sz="2400" dirty="0" smtClean="0"/>
              <a:t>годом.</a:t>
            </a:r>
            <a:endParaRPr lang="ru-RU" sz="2400" dirty="0"/>
          </a:p>
        </p:txBody>
      </p:sp>
      <p:pic>
        <p:nvPicPr>
          <p:cNvPr id="4" name="Рисунок 3" descr="0_5a882_2da1a43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104456" cy="3156962"/>
          </a:xfrm>
          <a:prstGeom prst="rect">
            <a:avLst/>
          </a:prstGeom>
        </p:spPr>
      </p:pic>
      <p:pic>
        <p:nvPicPr>
          <p:cNvPr id="5" name="Рисунок 4" descr="0501AECV30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3789040"/>
            <a:ext cx="4104455" cy="2871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92088"/>
          </a:xfrm>
        </p:spPr>
        <p:txBody>
          <a:bodyPr/>
          <a:lstStyle/>
          <a:p>
            <a:r>
              <a:rPr lang="ru-RU" dirty="0" smtClean="0"/>
              <a:t>Лазарев Михаил Петрович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4680520" cy="5616624"/>
          </a:xfrm>
        </p:spPr>
        <p:txBody>
          <a:bodyPr>
            <a:noAutofit/>
          </a:bodyPr>
          <a:lstStyle/>
          <a:p>
            <a:r>
              <a:rPr lang="ru-RU" sz="1850" b="1" dirty="0" smtClean="0"/>
              <a:t>Адмирал </a:t>
            </a:r>
            <a:r>
              <a:rPr lang="ru-RU" sz="1850" b="1" dirty="0" smtClean="0"/>
              <a:t>русского флота </a:t>
            </a:r>
            <a:r>
              <a:rPr lang="ru-RU" sz="1850" b="1" dirty="0" smtClean="0"/>
              <a:t>(</a:t>
            </a:r>
            <a:r>
              <a:rPr lang="ru-RU" sz="1850" dirty="0" smtClean="0"/>
              <a:t>Родился 14 ноября 1788 г</a:t>
            </a:r>
            <a:r>
              <a:rPr lang="ru-RU" sz="1850" dirty="0" smtClean="0"/>
              <a:t>.; умер</a:t>
            </a:r>
            <a:r>
              <a:rPr lang="ru-RU" sz="1850" dirty="0" smtClean="0"/>
              <a:t> 23 апреля 1851 г.</a:t>
            </a:r>
            <a:r>
              <a:rPr lang="ru-RU" sz="1850" b="1" dirty="0" smtClean="0"/>
              <a:t>). </a:t>
            </a:r>
            <a:r>
              <a:rPr lang="ru-RU" sz="1850" b="1" dirty="0" smtClean="0"/>
              <a:t>По окончании курса в морском корпусе служил в Англии волонтером. С 1813 по 1816 г. жил в </a:t>
            </a:r>
            <a:r>
              <a:rPr lang="ru-RU" sz="1850" b="1" dirty="0" err="1" smtClean="0"/>
              <a:t>Ситхе</a:t>
            </a:r>
            <a:r>
              <a:rPr lang="ru-RU" sz="1850" b="1" dirty="0" smtClean="0"/>
              <a:t>; более 2 лет (1819 - 1821) пробыл в ученой </a:t>
            </a:r>
            <a:r>
              <a:rPr lang="ru-RU" sz="1850" b="1" dirty="0" smtClean="0"/>
              <a:t>экспедиции Беллинсгаузена</a:t>
            </a:r>
            <a:r>
              <a:rPr lang="ru-RU" sz="1850" b="1" dirty="0" smtClean="0"/>
              <a:t> , во время которой составил прекрасное собрание моделей всех виденных им судов. В 1822 г., назначенный командиром "Крейсера", отправился в кругосветное путешествие, продолжавшееся три года. В 1827 - 1829 годах участвовал в нескольких морских битвах, в звании начальника штаба русской эскадры на Средиземном море. Управление его черноморским флотом (1832 - 1845) ознаменовано множеством улучшений, устройством адмиралтейства в Николаеве и др.</a:t>
            </a:r>
            <a:endParaRPr lang="ru-RU" sz="1850" b="1" dirty="0"/>
          </a:p>
        </p:txBody>
      </p:sp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816424" cy="5282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Беллинсгаузен </a:t>
            </a:r>
            <a:r>
              <a:rPr lang="ru-RU" b="1" dirty="0" err="1" smtClean="0"/>
              <a:t>Фаддей</a:t>
            </a:r>
            <a:r>
              <a:rPr lang="ru-RU" b="1" dirty="0" smtClean="0"/>
              <a:t> </a:t>
            </a:r>
            <a:r>
              <a:rPr lang="ru-RU" b="1" dirty="0" err="1" smtClean="0"/>
              <a:t>Фаддеевич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5112568" cy="547260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Беллинсгаузен </a:t>
            </a:r>
            <a:r>
              <a:rPr lang="ru-RU" dirty="0" err="1" smtClean="0"/>
              <a:t>Фаддей</a:t>
            </a:r>
            <a:r>
              <a:rPr lang="ru-RU" dirty="0" smtClean="0"/>
              <a:t> </a:t>
            </a:r>
            <a:r>
              <a:rPr lang="ru-RU" dirty="0" err="1" smtClean="0"/>
              <a:t>Фаддеевич</a:t>
            </a:r>
            <a:r>
              <a:rPr lang="ru-RU" dirty="0" smtClean="0"/>
              <a:t> (09(20).09.1778 - 13(25).01.1852), русский мореплаватель, адмирал.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Учился в Морском кадетском корпусе в Кронштадте. 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1803-1806 гг. </a:t>
            </a:r>
            <a:r>
              <a:rPr lang="ru-RU" dirty="0" smtClean="0"/>
              <a:t>участвовал в 1-м русском кругосветном плавании на корабле "Надежда" под командой И. Ф. Крузенштерна. </a:t>
            </a:r>
            <a:r>
              <a:rPr lang="ru-RU" dirty="0" smtClean="0"/>
              <a:t>По возвращении из экспедиции командовал различными кораблями на Балтийском и Чёрном морях. 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1819-1821 гг. </a:t>
            </a:r>
            <a:r>
              <a:rPr lang="ru-RU" dirty="0" smtClean="0"/>
              <a:t>возглавлял кругосветную экспедицию на шлюпах "Восток" (командир Беллинсгаузен) и "Мирный" (командир М. П. </a:t>
            </a:r>
            <a:r>
              <a:rPr lang="ru-RU" dirty="0" smtClean="0"/>
              <a:t>Лазарев), посланную в Антарктику с целью максимального проникновения к южной приполярной зоне и открытия неизвестных земель. 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1819 г. </a:t>
            </a:r>
            <a:r>
              <a:rPr lang="ru-RU" dirty="0" smtClean="0"/>
              <a:t>открыто несколько островов в антарктической части Атлантического океана.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1828-1829 гг. Беллинсгаузен участвовал в русско-турецкой войне. 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smtClean="0"/>
              <a:t>1839 г. </a:t>
            </a:r>
            <a:r>
              <a:rPr lang="ru-RU" dirty="0" smtClean="0"/>
              <a:t>военный губернатор Кронштадта. </a:t>
            </a:r>
          </a:p>
          <a:p>
            <a:endParaRPr lang="ru-RU" dirty="0"/>
          </a:p>
        </p:txBody>
      </p:sp>
      <p:pic>
        <p:nvPicPr>
          <p:cNvPr id="4" name="Рисунок 3" descr="0005-006-F.F.Bellinsgauzen-1778-1852-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24744"/>
            <a:ext cx="358658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858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900_agf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5457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ty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горы</Template>
  <TotalTime>31</TotalTime>
  <Words>138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City</vt:lpstr>
      <vt:lpstr>Антарктида. Открытие.</vt:lpstr>
      <vt:lpstr>Слайд 2</vt:lpstr>
      <vt:lpstr>Слайд 3</vt:lpstr>
      <vt:lpstr>Слайд 4</vt:lpstr>
      <vt:lpstr>Лазарев Михаил Петрович</vt:lpstr>
      <vt:lpstr>Беллинсгаузен Фаддей Фаддеевич </vt:lpstr>
      <vt:lpstr>Слайд 7</vt:lpstr>
      <vt:lpstr>Слайд 8</vt:lpstr>
      <vt:lpstr>Слайд 9</vt:lpstr>
      <vt:lpstr>Слайд 10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Антарктида. Открытие.</dc:title>
  <dc:creator>Изя99</dc:creator>
  <cp:lastModifiedBy>Изя99</cp:lastModifiedBy>
  <cp:revision>4</cp:revision>
  <dcterms:created xsi:type="dcterms:W3CDTF">2013-02-04T14:18:26Z</dcterms:created>
  <dcterms:modified xsi:type="dcterms:W3CDTF">2013-02-04T14:50:19Z</dcterms:modified>
</cp:coreProperties>
</file>