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55" y="1196752"/>
            <a:ext cx="91440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Текстовый </a:t>
            </a:r>
            <a:r>
              <a:rPr lang="ru-RU" dirty="0">
                <a:solidFill>
                  <a:srgbClr val="0000FF"/>
                </a:solidFill>
              </a:rPr>
              <a:t>и символьный </a:t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типы </a:t>
            </a:r>
            <a:r>
              <a:rPr lang="ru-RU" dirty="0" smtClean="0">
                <a:solidFill>
                  <a:srgbClr val="0000FF"/>
                </a:solidFill>
              </a:rPr>
              <a:t>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2564904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Паскаль</a:t>
            </a:r>
          </a:p>
          <a:p>
            <a:endParaRPr lang="ru-RU" dirty="0" smtClean="0"/>
          </a:p>
          <a:p>
            <a:pPr algn="r"/>
            <a:r>
              <a:rPr lang="ru-RU" sz="1800" dirty="0" smtClean="0"/>
              <a:t>Презентацию подготовила</a:t>
            </a:r>
          </a:p>
          <a:p>
            <a:pPr algn="r"/>
            <a:r>
              <a:rPr lang="ru-RU" sz="1800" dirty="0" smtClean="0"/>
              <a:t>Учитель информатики</a:t>
            </a:r>
          </a:p>
          <a:p>
            <a:pPr algn="r"/>
            <a:r>
              <a:rPr lang="ru-RU" sz="1800" dirty="0" smtClean="0"/>
              <a:t>Карева Татьяна Петровна</a:t>
            </a:r>
          </a:p>
          <a:p>
            <a:pPr algn="r"/>
            <a:r>
              <a:rPr lang="ru-RU" sz="1800" dirty="0" smtClean="0"/>
              <a:t>МБОУ Гимназия №6</a:t>
            </a:r>
          </a:p>
          <a:p>
            <a:pPr algn="r"/>
            <a:r>
              <a:rPr lang="ru-RU" sz="1800" dirty="0" smtClean="0"/>
              <a:t>Г. Междуреченска</a:t>
            </a:r>
          </a:p>
          <a:p>
            <a:pPr algn="r"/>
            <a:r>
              <a:rPr lang="ru-RU" sz="1800" dirty="0" smtClean="0"/>
              <a:t>Кемеровской области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5308" y="1268760"/>
            <a:ext cx="8964613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  </a:t>
            </a:r>
            <a:r>
              <a:rPr lang="ru-RU" dirty="0">
                <a:latin typeface="Times New Roman" pitchFamily="18" charset="0"/>
              </a:rPr>
              <a:t>Среди всевозможных значений строк есть пустая строка. Она изображается двумя апострофами (одинарными кавычками), между которыми ничего нет. Чтобы ввести этот символ в состав строки, надо повторить его дважды. Например, оператор</a:t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</a:rPr>
              <a:t>write</a:t>
            </a:r>
            <a:r>
              <a:rPr lang="ru-RU" dirty="0" smtClean="0">
                <a:latin typeface="Times New Roman" pitchFamily="18" charset="0"/>
              </a:rPr>
              <a:t> (</a:t>
            </a:r>
            <a:r>
              <a:rPr lang="ru-RU" dirty="0">
                <a:latin typeface="Times New Roman" pitchFamily="18" charset="0"/>
              </a:rPr>
              <a:t>'</a:t>
            </a:r>
            <a:r>
              <a:rPr lang="ru-RU" dirty="0" err="1">
                <a:latin typeface="Times New Roman" pitchFamily="18" charset="0"/>
              </a:rPr>
              <a:t>об''явление</a:t>
            </a:r>
            <a:r>
              <a:rPr lang="ru-RU" dirty="0">
                <a:latin typeface="Times New Roman" pitchFamily="18" charset="0"/>
              </a:rPr>
              <a:t>') </a:t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>  выведет на экран: </a:t>
            </a:r>
            <a:r>
              <a:rPr lang="ru-RU" dirty="0" err="1">
                <a:latin typeface="Times New Roman" pitchFamily="18" charset="0"/>
              </a:rPr>
              <a:t>об'явление</a:t>
            </a:r>
            <a:r>
              <a:rPr lang="ru-RU" dirty="0">
                <a:latin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>  Программисту доступны отдельные символы строковой переменной, для этого кроме имени переменной надо указать порядковый номер символа в строке. Например, если описана переменная X:STRING, то X[1] - это первый символ строки, X[2] - второй и т.д.</a:t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>  У X[0] особая роль - хранить длину строки. Значением X[0] является символ, код которого равен количеству символов в строке. Но для определения длины строковой переменной обычно используется функция</a:t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>  LENGTH(строковая переменная).</a:t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ru-RU" dirty="0">
                <a:latin typeface="Times New Roman" pitchFamily="18" charset="0"/>
              </a:rPr>
              <a:t> Например, если N:=LENGTH(x); - N присвоится значение равное числу символов в строке.</a:t>
            </a:r>
            <a:br>
              <a:rPr lang="ru-RU" dirty="0">
                <a:latin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12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7544" y="1412777"/>
            <a:ext cx="8424936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При описании строковой переменной мы можем ограничить длину строки, указав ее максимально возможный размер, тогда в строке будет храниться только указанное число символов.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r>
              <a:rPr lang="en-US" sz="2000" dirty="0" err="1">
                <a:latin typeface="Times New Roman" pitchFamily="18" charset="0"/>
              </a:rPr>
              <a:t>Var</a:t>
            </a:r>
            <a:r>
              <a:rPr lang="en-US" sz="2000" dirty="0">
                <a:latin typeface="Times New Roman" pitchFamily="18" charset="0"/>
              </a:rPr>
              <a:t>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</a:t>
            </a:r>
            <a:r>
              <a:rPr lang="en-US" sz="2000" dirty="0" err="1">
                <a:latin typeface="Times New Roman" pitchFamily="18" charset="0"/>
              </a:rPr>
              <a:t>a,b:string</a:t>
            </a:r>
            <a:r>
              <a:rPr lang="en-US" sz="2000" dirty="0">
                <a:latin typeface="Times New Roman" pitchFamily="18" charset="0"/>
              </a:rPr>
              <a:t>[4];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begin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write('</a:t>
            </a:r>
            <a:r>
              <a:rPr lang="ru-RU" sz="2000" dirty="0">
                <a:latin typeface="Times New Roman" pitchFamily="18" charset="0"/>
              </a:rPr>
              <a:t>введите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слово</a:t>
            </a:r>
            <a:r>
              <a:rPr lang="en-US" sz="2000" dirty="0">
                <a:latin typeface="Times New Roman" pitchFamily="18" charset="0"/>
              </a:rPr>
              <a:t>');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</a:t>
            </a:r>
            <a:r>
              <a:rPr lang="en-US" sz="2000" dirty="0" err="1">
                <a:latin typeface="Times New Roman" pitchFamily="18" charset="0"/>
              </a:rPr>
              <a:t>readln</a:t>
            </a:r>
            <a:r>
              <a:rPr lang="en-US" sz="2000" dirty="0">
                <a:latin typeface="Times New Roman" pitchFamily="18" charset="0"/>
              </a:rPr>
              <a:t>(a);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write(a);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</a:t>
            </a:r>
            <a:r>
              <a:rPr lang="en-US" sz="2000" dirty="0" err="1">
                <a:latin typeface="Times New Roman" pitchFamily="18" charset="0"/>
              </a:rPr>
              <a:t>readln</a:t>
            </a:r>
            <a:r>
              <a:rPr lang="en-US" sz="2000" dirty="0">
                <a:latin typeface="Times New Roman" pitchFamily="18" charset="0"/>
              </a:rPr>
              <a:t>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end.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</a:t>
            </a:r>
            <a:r>
              <a:rPr lang="ru-RU" sz="2000" dirty="0">
                <a:latin typeface="Times New Roman" pitchFamily="18" charset="0"/>
              </a:rPr>
              <a:t>Если при выполнении этой программы ввести слово КУКУРУЗА, то программа выведет КУКУ</a:t>
            </a:r>
            <a:r>
              <a:rPr lang="ru-RU" sz="2000" dirty="0" smtClean="0">
                <a:latin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507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9388" y="1268760"/>
            <a:ext cx="8785225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ЗАПОМНИТЕ</a:t>
            </a:r>
            <a:r>
              <a:rPr lang="ru-RU" sz="2000" b="1" dirty="0">
                <a:latin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</a:rPr>
              <a:t> Если при выполнении программы необходимо ввести значение для нескольких строковых переменных, для каждой из них должен быть указан свой оператор ввода READLN. Например</a:t>
            </a:r>
            <a:r>
              <a:rPr lang="en-US" sz="2000" dirty="0">
                <a:latin typeface="Times New Roman" pitchFamily="18" charset="0"/>
              </a:rPr>
              <a:t>,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 err="1">
                <a:latin typeface="Times New Roman" pitchFamily="18" charset="0"/>
              </a:rPr>
              <a:t>Var</a:t>
            </a:r>
            <a:r>
              <a:rPr lang="en-US" sz="2000" dirty="0">
                <a:latin typeface="Times New Roman" pitchFamily="18" charset="0"/>
              </a:rPr>
              <a:t>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</a:t>
            </a:r>
            <a:r>
              <a:rPr lang="en-US" sz="2000" dirty="0" err="1">
                <a:latin typeface="Times New Roman" pitchFamily="18" charset="0"/>
              </a:rPr>
              <a:t>a,b,c:string</a:t>
            </a:r>
            <a:r>
              <a:rPr lang="en-US" sz="2000" dirty="0">
                <a:latin typeface="Times New Roman" pitchFamily="18" charset="0"/>
              </a:rPr>
              <a:t>;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begin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</a:t>
            </a:r>
            <a:r>
              <a:rPr lang="en-US" sz="2000" dirty="0" err="1">
                <a:latin typeface="Times New Roman" pitchFamily="18" charset="0"/>
              </a:rPr>
              <a:t>readln</a:t>
            </a:r>
            <a:r>
              <a:rPr lang="en-US" sz="2000" dirty="0">
                <a:latin typeface="Times New Roman" pitchFamily="18" charset="0"/>
              </a:rPr>
              <a:t>(a);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</a:t>
            </a:r>
            <a:r>
              <a:rPr lang="en-US" sz="2000" dirty="0" err="1">
                <a:latin typeface="Times New Roman" pitchFamily="18" charset="0"/>
              </a:rPr>
              <a:t>readln</a:t>
            </a:r>
            <a:r>
              <a:rPr lang="en-US" sz="2000" dirty="0">
                <a:latin typeface="Times New Roman" pitchFamily="18" charset="0"/>
              </a:rPr>
              <a:t>(b);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</a:t>
            </a:r>
            <a:r>
              <a:rPr lang="en-US" sz="2000" dirty="0" err="1">
                <a:latin typeface="Times New Roman" pitchFamily="18" charset="0"/>
              </a:rPr>
              <a:t>readln</a:t>
            </a:r>
            <a:r>
              <a:rPr lang="en-US" sz="2000" dirty="0">
                <a:latin typeface="Times New Roman" pitchFamily="18" charset="0"/>
              </a:rPr>
              <a:t>(c);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write(</a:t>
            </a:r>
            <a:r>
              <a:rPr lang="en-US" sz="2000" dirty="0" err="1">
                <a:latin typeface="Times New Roman" pitchFamily="18" charset="0"/>
              </a:rPr>
              <a:t>a+b+c</a:t>
            </a:r>
            <a:r>
              <a:rPr lang="en-US" sz="2000" dirty="0">
                <a:latin typeface="Times New Roman" pitchFamily="18" charset="0"/>
              </a:rPr>
              <a:t>);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  </a:t>
            </a:r>
            <a:r>
              <a:rPr lang="en-US" sz="2000" dirty="0" err="1">
                <a:latin typeface="Times New Roman" pitchFamily="18" charset="0"/>
              </a:rPr>
              <a:t>readln</a:t>
            </a:r>
            <a:r>
              <a:rPr lang="en-US" sz="2000" dirty="0">
                <a:latin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end. 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Проверьте, что произойдет, если записать READLN(</a:t>
            </a:r>
            <a:r>
              <a:rPr lang="ru-RU" sz="2000" dirty="0" err="1">
                <a:latin typeface="Times New Roman" pitchFamily="18" charset="0"/>
              </a:rPr>
              <a:t>a,b,c</a:t>
            </a:r>
            <a:r>
              <a:rPr lang="ru-RU" sz="2000" dirty="0">
                <a:latin typeface="Times New Roman" pitchFamily="18" charset="0"/>
              </a:rPr>
              <a:t>); или READ(</a:t>
            </a:r>
            <a:r>
              <a:rPr lang="ru-RU" sz="2000" dirty="0" err="1">
                <a:latin typeface="Times New Roman" pitchFamily="18" charset="0"/>
              </a:rPr>
              <a:t>a,b,c</a:t>
            </a:r>
            <a:r>
              <a:rPr lang="ru-RU" sz="2000" dirty="0">
                <a:latin typeface="Times New Roman" pitchFamily="18" charset="0"/>
              </a:rPr>
              <a:t>).</a:t>
            </a:r>
            <a:br>
              <a:rPr lang="ru-RU" sz="2000" dirty="0">
                <a:latin typeface="Times New Roman" pitchFamily="18" charset="0"/>
              </a:rPr>
            </a:br>
            <a:endParaRPr lang="ru-RU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56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03238" y="1268760"/>
            <a:ext cx="8640762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Пример 1.</a:t>
            </a: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Составить программу определяющую, какая из двух фамилий длиннее. Фамилии имеют разную длину.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</a:rPr>
              <a:t>Var</a:t>
            </a:r>
            <a:r>
              <a:rPr lang="en-US" sz="2400" dirty="0">
                <a:latin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  </a:t>
            </a:r>
            <a:r>
              <a:rPr lang="en-US" sz="2400" dirty="0" err="1">
                <a:latin typeface="Times New Roman" pitchFamily="18" charset="0"/>
              </a:rPr>
              <a:t>a,b:string</a:t>
            </a:r>
            <a:r>
              <a:rPr lang="en-US" sz="2400" dirty="0">
                <a:latin typeface="Times New Roman" pitchFamily="18" charset="0"/>
              </a:rPr>
              <a:t>;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begin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  </a:t>
            </a:r>
            <a:r>
              <a:rPr lang="en-US" sz="2400" dirty="0" err="1">
                <a:latin typeface="Times New Roman" pitchFamily="18" charset="0"/>
              </a:rPr>
              <a:t>readln</a:t>
            </a:r>
            <a:r>
              <a:rPr lang="en-US" sz="2400" dirty="0">
                <a:latin typeface="Times New Roman" pitchFamily="18" charset="0"/>
              </a:rPr>
              <a:t>(a);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  </a:t>
            </a:r>
            <a:r>
              <a:rPr lang="en-US" sz="2400" dirty="0" err="1">
                <a:latin typeface="Times New Roman" pitchFamily="18" charset="0"/>
              </a:rPr>
              <a:t>readln</a:t>
            </a:r>
            <a:r>
              <a:rPr lang="en-US" sz="2400" dirty="0">
                <a:latin typeface="Times New Roman" pitchFamily="18" charset="0"/>
              </a:rPr>
              <a:t>(b);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  if length(a)&gt;length(b) then write(a) else write(b);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  </a:t>
            </a:r>
            <a:r>
              <a:rPr lang="en-US" sz="2400" dirty="0" err="1">
                <a:latin typeface="Times New Roman" pitchFamily="18" charset="0"/>
              </a:rPr>
              <a:t>readln</a:t>
            </a:r>
            <a:r>
              <a:rPr lang="en-US" sz="2400" dirty="0">
                <a:latin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end. </a:t>
            </a:r>
            <a:br>
              <a:rPr lang="en-US" sz="2400" dirty="0">
                <a:latin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997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50672" y="1340768"/>
            <a:ext cx="8569325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</a:rPr>
              <a:t>Пример 2.</a:t>
            </a: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Даны два слова. Составить программу определяющую верно ли, что первое слово начинается на ту же букву, которой оканчивается второе слово.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</a:rPr>
              <a:t>Var</a:t>
            </a:r>
            <a:r>
              <a:rPr lang="ru-RU" sz="2000" dirty="0">
                <a:latin typeface="Times New Roman" pitchFamily="18" charset="0"/>
              </a:rPr>
              <a:t>  </a:t>
            </a:r>
            <a:r>
              <a:rPr lang="ru-RU" sz="2000" dirty="0" err="1">
                <a:latin typeface="Times New Roman" pitchFamily="18" charset="0"/>
              </a:rPr>
              <a:t>x,y:byte</a:t>
            </a:r>
            <a:r>
              <a:rPr lang="ru-RU" sz="2000" dirty="0">
                <a:latin typeface="Times New Roman" pitchFamily="18" charset="0"/>
              </a:rPr>
              <a:t>;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    </a:t>
            </a:r>
            <a:r>
              <a:rPr lang="ru-RU" sz="2000" dirty="0" err="1">
                <a:latin typeface="Times New Roman" pitchFamily="18" charset="0"/>
              </a:rPr>
              <a:t>a,b:string</a:t>
            </a:r>
            <a:r>
              <a:rPr lang="ru-RU" sz="2000" dirty="0">
                <a:latin typeface="Times New Roman" pitchFamily="18" charset="0"/>
              </a:rPr>
              <a:t>;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</a:rPr>
              <a:t>begin</a:t>
            </a:r>
            <a:r>
              <a:rPr lang="ru-RU" sz="2000" dirty="0">
                <a:latin typeface="Times New Roman" pitchFamily="18" charset="0"/>
              </a:rPr>
              <a:t>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</a:t>
            </a:r>
            <a:r>
              <a:rPr lang="ru-RU" sz="2000" dirty="0" err="1">
                <a:latin typeface="Times New Roman" pitchFamily="18" charset="0"/>
              </a:rPr>
              <a:t>readln</a:t>
            </a:r>
            <a:r>
              <a:rPr lang="ru-RU" sz="2000" dirty="0">
                <a:latin typeface="Times New Roman" pitchFamily="18" charset="0"/>
              </a:rPr>
              <a:t>(a);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</a:t>
            </a:r>
            <a:r>
              <a:rPr lang="ru-RU" sz="2000" dirty="0" err="1">
                <a:latin typeface="Times New Roman" pitchFamily="18" charset="0"/>
              </a:rPr>
              <a:t>readln</a:t>
            </a:r>
            <a:r>
              <a:rPr lang="ru-RU" sz="2000" dirty="0">
                <a:latin typeface="Times New Roman" pitchFamily="18" charset="0"/>
              </a:rPr>
              <a:t>(b);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x:=length(b); {определяем длину слова b, чтобы узнать номер последнего символа}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</a:t>
            </a:r>
            <a:r>
              <a:rPr lang="ru-RU" sz="2000" dirty="0" err="1">
                <a:latin typeface="Times New Roman" pitchFamily="18" charset="0"/>
              </a:rPr>
              <a:t>if</a:t>
            </a:r>
            <a:r>
              <a:rPr lang="ru-RU" sz="2000" dirty="0">
                <a:latin typeface="Times New Roman" pitchFamily="18" charset="0"/>
              </a:rPr>
              <a:t> a[1]=b[x] </a:t>
            </a:r>
            <a:r>
              <a:rPr lang="ru-RU" sz="2000" dirty="0" err="1">
                <a:latin typeface="Times New Roman" pitchFamily="18" charset="0"/>
              </a:rPr>
              <a:t>then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write</a:t>
            </a:r>
            <a:r>
              <a:rPr lang="ru-RU" sz="2000" dirty="0">
                <a:latin typeface="Times New Roman" pitchFamily="18" charset="0"/>
              </a:rPr>
              <a:t>('верно') </a:t>
            </a:r>
            <a:r>
              <a:rPr lang="ru-RU" sz="2000" dirty="0" err="1">
                <a:latin typeface="Times New Roman" pitchFamily="18" charset="0"/>
              </a:rPr>
              <a:t>else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</a:rPr>
              <a:t>write</a:t>
            </a:r>
            <a:r>
              <a:rPr lang="ru-RU" sz="2000" dirty="0">
                <a:latin typeface="Times New Roman" pitchFamily="18" charset="0"/>
              </a:rPr>
              <a:t>('неверно');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</a:t>
            </a:r>
            <a:r>
              <a:rPr lang="ru-RU" sz="2000" dirty="0" err="1">
                <a:latin typeface="Times New Roman" pitchFamily="18" charset="0"/>
              </a:rPr>
              <a:t>readln</a:t>
            </a:r>
            <a:r>
              <a:rPr lang="ru-RU" sz="2000" dirty="0">
                <a:latin typeface="Times New Roman" pitchFamily="18" charset="0"/>
              </a:rPr>
              <a:t>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</a:rPr>
              <a:t>end</a:t>
            </a:r>
            <a:r>
              <a:rPr lang="ru-RU" sz="2000" dirty="0">
                <a:latin typeface="Times New Roman" pitchFamily="18" charset="0"/>
              </a:rPr>
              <a:t>. </a:t>
            </a:r>
            <a:br>
              <a:rPr lang="ru-RU" sz="2000" dirty="0">
                <a:latin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914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7525" y="1340768"/>
            <a:ext cx="8569325" cy="502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Тренировочные задания. </a:t>
            </a: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1. Дано название города. Определить, четно или не четно количество символов в нем.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2. Дано слово. Вывести на экран его третий символ и дважды его последний символ.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3. Дано слово. Верно ли, что оно начинается и оканчивается на одну и ту же букву?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4. Дано слово. Получить и вывести на экран буквосочетание, состоящее из его третьего и последнего символа.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5. Составить программу, которая запрашивает название футбольной команды и повторяет его на экране со словами: "Это чемпион!".</a:t>
            </a:r>
            <a:br>
              <a:rPr lang="ru-RU" sz="2400" dirty="0">
                <a:latin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975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23528" y="1556792"/>
            <a:ext cx="871378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Для работы со строковыми переменными в Паскале существует набор стандартных процедур и функций. Их применение упрощает решение задач. Хочу напомнить что результат выполнения функции должен быть запомнен в переменной соответствующего типа, если конечно она, функция, не является элементом выражения.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b="1" dirty="0">
                <a:latin typeface="Times New Roman" pitchFamily="18" charset="0"/>
              </a:rPr>
              <a:t>Функция копирования строки или ее части.</a:t>
            </a: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 S:=COPY(</a:t>
            </a:r>
            <a:r>
              <a:rPr lang="ru-RU" sz="2000" i="1" dirty="0">
                <a:latin typeface="Times New Roman" pitchFamily="18" charset="0"/>
              </a:rPr>
              <a:t>строка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i="1" dirty="0">
                <a:latin typeface="Times New Roman" pitchFamily="18" charset="0"/>
              </a:rPr>
              <a:t>позиция</a:t>
            </a:r>
            <a:r>
              <a:rPr lang="ru-RU" sz="2000" dirty="0">
                <a:latin typeface="Times New Roman" pitchFamily="18" charset="0"/>
              </a:rPr>
              <a:t>, N);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Функция копирования называется также "вырезкой". Результатом выполнения функции будет часть строки начиная с указанной позиции длиной N.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endParaRPr lang="ru-RU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717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55576" y="1268760"/>
            <a:ext cx="8569325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  </a:t>
            </a:r>
            <a:r>
              <a:rPr lang="ru-RU" sz="2400" dirty="0">
                <a:latin typeface="Times New Roman" pitchFamily="18" charset="0"/>
              </a:rPr>
              <a:t>Пример:	Дано предложение. Определить порядковый номер первой встреченной буквы 'к'. Если такой буквы нет, сообщить об этом.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</a:rPr>
              <a:t>Var</a:t>
            </a:r>
            <a:r>
              <a:rPr lang="en-US" sz="2400" dirty="0">
                <a:latin typeface="Times New Roman" pitchFamily="18" charset="0"/>
              </a:rPr>
              <a:t>  x: integer;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     a: string;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begin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  write('</a:t>
            </a:r>
            <a:r>
              <a:rPr lang="ru-RU" sz="2400" dirty="0">
                <a:latin typeface="Times New Roman" pitchFamily="18" charset="0"/>
              </a:rPr>
              <a:t>Введите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предложение</a:t>
            </a:r>
            <a:r>
              <a:rPr lang="en-US" sz="2400" dirty="0">
                <a:latin typeface="Times New Roman" pitchFamily="18" charset="0"/>
              </a:rPr>
              <a:t>');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  </a:t>
            </a:r>
            <a:r>
              <a:rPr lang="en-US" sz="2400" dirty="0" err="1">
                <a:latin typeface="Times New Roman" pitchFamily="18" charset="0"/>
              </a:rPr>
              <a:t>readln</a:t>
            </a:r>
            <a:r>
              <a:rPr lang="en-US" sz="2400" dirty="0">
                <a:latin typeface="Times New Roman" pitchFamily="18" charset="0"/>
              </a:rPr>
              <a:t>(a);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  x:=pos('</a:t>
            </a:r>
            <a:r>
              <a:rPr lang="ru-RU" sz="2400" dirty="0">
                <a:latin typeface="Times New Roman" pitchFamily="18" charset="0"/>
              </a:rPr>
              <a:t>к</a:t>
            </a:r>
            <a:r>
              <a:rPr lang="en-US" sz="2400" dirty="0">
                <a:latin typeface="Times New Roman" pitchFamily="18" charset="0"/>
              </a:rPr>
              <a:t>',a);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  if x=0 then </a:t>
            </a:r>
            <a:r>
              <a:rPr lang="en-US" sz="2400" dirty="0" err="1">
                <a:latin typeface="Times New Roman" pitchFamily="18" charset="0"/>
              </a:rPr>
              <a:t>writeln</a:t>
            </a:r>
            <a:r>
              <a:rPr lang="en-US" sz="2400" dirty="0">
                <a:latin typeface="Times New Roman" pitchFamily="18" charset="0"/>
              </a:rPr>
              <a:t>(' </a:t>
            </a:r>
            <a:r>
              <a:rPr lang="ru-RU" sz="2400" dirty="0">
                <a:latin typeface="Times New Roman" pitchFamily="18" charset="0"/>
              </a:rPr>
              <a:t>Такой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буквы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нет</a:t>
            </a:r>
            <a:r>
              <a:rPr lang="en-US" sz="2400" dirty="0">
                <a:latin typeface="Times New Roman" pitchFamily="18" charset="0"/>
              </a:rPr>
              <a:t>') else </a:t>
            </a:r>
            <a:r>
              <a:rPr lang="en-US" sz="2400" dirty="0" err="1">
                <a:latin typeface="Times New Roman" pitchFamily="18" charset="0"/>
              </a:rPr>
              <a:t>writeln</a:t>
            </a:r>
            <a:r>
              <a:rPr lang="en-US" sz="2400" dirty="0">
                <a:latin typeface="Times New Roman" pitchFamily="18" charset="0"/>
              </a:rPr>
              <a:t>(x);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  </a:t>
            </a:r>
            <a:r>
              <a:rPr lang="en-US" sz="2400" dirty="0" err="1">
                <a:latin typeface="Times New Roman" pitchFamily="18" charset="0"/>
              </a:rPr>
              <a:t>readln</a:t>
            </a:r>
            <a:r>
              <a:rPr lang="en-US" sz="2400" dirty="0">
                <a:latin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end.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</a:rPr>
            </a:br>
            <a:endParaRPr lang="ru-RU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33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28700" y="1196752"/>
            <a:ext cx="84963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</a:rPr>
              <a:t>Процедура удаления части строки</a:t>
            </a: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 DELETE(</a:t>
            </a:r>
            <a:r>
              <a:rPr lang="ru-RU" sz="2000" i="1" dirty="0">
                <a:latin typeface="Times New Roman" pitchFamily="18" charset="0"/>
              </a:rPr>
              <a:t>строка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i="1" dirty="0">
                <a:latin typeface="Times New Roman" pitchFamily="18" charset="0"/>
              </a:rPr>
              <a:t>начальный номер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i="1" dirty="0">
                <a:latin typeface="Times New Roman" pitchFamily="18" charset="0"/>
              </a:rPr>
              <a:t>количество символов</a:t>
            </a:r>
            <a:r>
              <a:rPr lang="ru-RU" sz="2000" dirty="0">
                <a:latin typeface="Times New Roman" pitchFamily="18" charset="0"/>
              </a:rPr>
              <a:t>)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 Удаляет из исходной строки указанное количество символов.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</a:rPr>
              <a:t>Пример :</a:t>
            </a:r>
            <a:r>
              <a:rPr lang="ru-RU" sz="2000" dirty="0">
                <a:latin typeface="Times New Roman" pitchFamily="18" charset="0"/>
              </a:rPr>
              <a:t>  Дано слово, состоящее из четного числа букв. Вывести на экран его первую половину.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</a:rPr>
              <a:t>Var</a:t>
            </a:r>
            <a:r>
              <a:rPr lang="ru-RU" sz="2000" dirty="0">
                <a:latin typeface="Times New Roman" pitchFamily="18" charset="0"/>
              </a:rPr>
              <a:t>  </a:t>
            </a:r>
            <a:r>
              <a:rPr lang="ru-RU" sz="2000" dirty="0" err="1">
                <a:latin typeface="Times New Roman" pitchFamily="18" charset="0"/>
              </a:rPr>
              <a:t>i,x:byte</a:t>
            </a:r>
            <a:r>
              <a:rPr lang="ru-RU" sz="2000" dirty="0">
                <a:latin typeface="Times New Roman" pitchFamily="18" charset="0"/>
              </a:rPr>
              <a:t>;   </a:t>
            </a:r>
            <a:r>
              <a:rPr lang="ru-RU" sz="2000" dirty="0" err="1">
                <a:latin typeface="Times New Roman" pitchFamily="18" charset="0"/>
              </a:rPr>
              <a:t>a,p:string</a:t>
            </a:r>
            <a:r>
              <a:rPr lang="ru-RU" sz="2000" dirty="0">
                <a:latin typeface="Times New Roman" pitchFamily="18" charset="0"/>
              </a:rPr>
              <a:t>;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</a:rPr>
              <a:t>begin</a:t>
            </a:r>
            <a:r>
              <a:rPr lang="ru-RU" sz="2000" dirty="0">
                <a:latin typeface="Times New Roman" pitchFamily="18" charset="0"/>
              </a:rPr>
              <a:t>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</a:t>
            </a:r>
            <a:r>
              <a:rPr lang="ru-RU" sz="2000" dirty="0" err="1">
                <a:latin typeface="Times New Roman" pitchFamily="18" charset="0"/>
              </a:rPr>
              <a:t>repeat</a:t>
            </a: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   </a:t>
            </a:r>
            <a:r>
              <a:rPr lang="ru-RU" sz="2000" dirty="0" err="1">
                <a:latin typeface="Times New Roman" pitchFamily="18" charset="0"/>
              </a:rPr>
              <a:t>write</a:t>
            </a:r>
            <a:r>
              <a:rPr lang="ru-RU" sz="2000" dirty="0">
                <a:latin typeface="Times New Roman" pitchFamily="18" charset="0"/>
              </a:rPr>
              <a:t>('Введите слово из четного числа букв');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   </a:t>
            </a:r>
            <a:r>
              <a:rPr lang="ru-RU" sz="2000" dirty="0" err="1">
                <a:latin typeface="Times New Roman" pitchFamily="18" charset="0"/>
              </a:rPr>
              <a:t>readln</a:t>
            </a:r>
            <a:r>
              <a:rPr lang="ru-RU" sz="2000" dirty="0">
                <a:latin typeface="Times New Roman" pitchFamily="18" charset="0"/>
              </a:rPr>
              <a:t>(a);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   x:=length(a);         {определяем длину слова}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</a:t>
            </a:r>
            <a:r>
              <a:rPr lang="ru-RU" sz="2000" dirty="0" err="1">
                <a:latin typeface="Times New Roman" pitchFamily="18" charset="0"/>
              </a:rPr>
              <a:t>until</a:t>
            </a:r>
            <a:r>
              <a:rPr lang="ru-RU" sz="2000" dirty="0">
                <a:latin typeface="Times New Roman" pitchFamily="18" charset="0"/>
              </a:rPr>
              <a:t> (x </a:t>
            </a:r>
            <a:r>
              <a:rPr lang="ru-RU" sz="2000" dirty="0" err="1">
                <a:latin typeface="Times New Roman" pitchFamily="18" charset="0"/>
              </a:rPr>
              <a:t>mod</a:t>
            </a:r>
            <a:r>
              <a:rPr lang="ru-RU" sz="2000" dirty="0">
                <a:latin typeface="Times New Roman" pitchFamily="18" charset="0"/>
              </a:rPr>
              <a:t> 2 = 0);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x:= x </a:t>
            </a:r>
            <a:r>
              <a:rPr lang="ru-RU" sz="2000" dirty="0" err="1">
                <a:latin typeface="Times New Roman" pitchFamily="18" charset="0"/>
              </a:rPr>
              <a:t>div</a:t>
            </a:r>
            <a:r>
              <a:rPr lang="ru-RU" sz="2000" dirty="0">
                <a:latin typeface="Times New Roman" pitchFamily="18" charset="0"/>
              </a:rPr>
              <a:t> 2;         {применяем целочисленное деление}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</a:t>
            </a:r>
            <a:r>
              <a:rPr lang="ru-RU" sz="2000" dirty="0" err="1">
                <a:latin typeface="Times New Roman" pitchFamily="18" charset="0"/>
              </a:rPr>
              <a:t>delete</a:t>
            </a:r>
            <a:r>
              <a:rPr lang="ru-RU" sz="2000" dirty="0">
                <a:latin typeface="Times New Roman" pitchFamily="18" charset="0"/>
              </a:rPr>
              <a:t>(a,x+1,x);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</a:t>
            </a:r>
            <a:r>
              <a:rPr lang="ru-RU" sz="2000" dirty="0" err="1">
                <a:latin typeface="Times New Roman" pitchFamily="18" charset="0"/>
              </a:rPr>
              <a:t>write</a:t>
            </a:r>
            <a:r>
              <a:rPr lang="ru-RU" sz="2000" dirty="0">
                <a:latin typeface="Times New Roman" pitchFamily="18" charset="0"/>
              </a:rPr>
              <a:t>(а);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</a:t>
            </a:r>
            <a:r>
              <a:rPr lang="ru-RU" sz="2000" dirty="0" err="1">
                <a:latin typeface="Times New Roman" pitchFamily="18" charset="0"/>
              </a:rPr>
              <a:t>readln</a:t>
            </a:r>
            <a:r>
              <a:rPr lang="ru-RU" sz="2000" dirty="0">
                <a:latin typeface="Times New Roman" pitchFamily="18" charset="0"/>
              </a:rPr>
              <a:t> 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</a:rPr>
              <a:t>end</a:t>
            </a:r>
            <a:r>
              <a:rPr lang="ru-RU" sz="2000" dirty="0">
                <a:latin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153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4" y="1327831"/>
            <a:ext cx="88931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</a:rPr>
              <a:t>Процедура вставки подстроки в строку</a:t>
            </a: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 INSERT(</a:t>
            </a:r>
            <a:r>
              <a:rPr lang="ru-RU" sz="2000" i="1" dirty="0">
                <a:latin typeface="Times New Roman" pitchFamily="18" charset="0"/>
              </a:rPr>
              <a:t>строка1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i="1" dirty="0">
                <a:latin typeface="Times New Roman" pitchFamily="18" charset="0"/>
              </a:rPr>
              <a:t>строка2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i="1" dirty="0">
                <a:latin typeface="Times New Roman" pitchFamily="18" charset="0"/>
              </a:rPr>
              <a:t>позиция</a:t>
            </a:r>
            <a:r>
              <a:rPr lang="ru-RU" sz="2000" dirty="0">
                <a:latin typeface="Times New Roman" pitchFamily="18" charset="0"/>
              </a:rPr>
              <a:t>);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 Строка1 вставляется в строку2 начиная с указанной позиции</a:t>
            </a:r>
            <a:r>
              <a:rPr lang="ru-RU" sz="2000" dirty="0" smtClean="0">
                <a:latin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3850" y="2636838"/>
            <a:ext cx="813593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Тренировочные задания. </a:t>
            </a:r>
            <a:br>
              <a:rPr lang="ru-RU" sz="2400" b="1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1. Дано предложение. Определить число вхождений в него некоторого символа.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2. Дано предложение. Заменить в нем все вхождения буквосочетания "ах" на "ух".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3. Дано слово. Проверить, является ли оно "перевертышем", т.е. читается одинаково как с начала, так и с конца.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4. Дано слово: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  a. удалить из него первую из букв "о", если такая буква есть;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   b. удалить из него последнюю из букв "т", если такая буква есть.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>5. Дано предложение. Удалить из него все буквы "с".</a:t>
            </a:r>
            <a:br>
              <a:rPr lang="ru-RU" sz="2000" dirty="0">
                <a:latin typeface="Times New Roman" pitchFamily="18" charset="0"/>
              </a:rPr>
            </a:br>
            <a:r>
              <a:rPr lang="ru-RU" sz="2000" dirty="0">
                <a:latin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</a:rPr>
            </a:br>
            <a:endParaRPr lang="ru-RU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36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98929" y="1340768"/>
            <a:ext cx="8569325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Вычислительные машины имеют дело не только с числами. Едва ли не больше времени они бывают заняты обработкой текста. В Паскале для этого есть специальный тип данных, который называется </a:t>
            </a:r>
            <a:r>
              <a:rPr lang="en-US" sz="2400" dirty="0"/>
              <a:t>CHAR</a:t>
            </a:r>
            <a:r>
              <a:rPr lang="ru-RU" sz="2400" dirty="0"/>
              <a:t> (от слова </a:t>
            </a:r>
            <a:r>
              <a:rPr lang="en-US" sz="2400" dirty="0"/>
              <a:t>character</a:t>
            </a:r>
            <a:r>
              <a:rPr lang="ru-RU" sz="2400" dirty="0"/>
              <a:t> – символ).</a:t>
            </a:r>
          </a:p>
          <a:p>
            <a:endParaRPr lang="ru-RU" sz="2400" dirty="0"/>
          </a:p>
          <a:p>
            <a:r>
              <a:rPr lang="ru-RU" sz="2400" b="1" dirty="0"/>
              <a:t>Тип </a:t>
            </a:r>
            <a:r>
              <a:rPr lang="en-US" sz="2400" b="1" dirty="0"/>
              <a:t>CHAR</a:t>
            </a:r>
            <a:r>
              <a:rPr lang="ru-RU" sz="2400" b="1" dirty="0"/>
              <a:t> (символьный или строковый или литерный).</a:t>
            </a:r>
          </a:p>
          <a:p>
            <a:endParaRPr lang="ru-RU" sz="2400" b="1" dirty="0"/>
          </a:p>
          <a:p>
            <a:r>
              <a:rPr lang="ru-RU" sz="2400" dirty="0"/>
              <a:t>Его значениями являются отдельные символы: буквы, цифры, знаки. Символьные константы заключаются в кавычки, например, ‘</a:t>
            </a:r>
            <a:r>
              <a:rPr lang="en-US" sz="2400" dirty="0"/>
              <a:t>A</a:t>
            </a:r>
            <a:r>
              <a:rPr lang="ru-RU" sz="2400" dirty="0"/>
              <a:t>’, ’</a:t>
            </a:r>
            <a:r>
              <a:rPr lang="en-US" sz="2400" dirty="0"/>
              <a:t>B</a:t>
            </a:r>
            <a:r>
              <a:rPr lang="ru-RU" sz="2400" dirty="0"/>
              <a:t>’, ’</a:t>
            </a:r>
            <a:r>
              <a:rPr lang="en-US" sz="2400" dirty="0"/>
              <a:t>C</a:t>
            </a:r>
            <a:r>
              <a:rPr lang="ru-RU" sz="2400" dirty="0"/>
              <a:t>’, ‘4’,‘7’, ‘ ‘(пробел).</a:t>
            </a:r>
          </a:p>
          <a:p>
            <a:endParaRPr lang="ru-RU" sz="2400" dirty="0"/>
          </a:p>
          <a:p>
            <a:r>
              <a:rPr lang="ru-RU" sz="2400" dirty="0"/>
              <a:t>Символьные переменные описываются предложением</a:t>
            </a:r>
            <a:endParaRPr lang="en-US" sz="2400" dirty="0"/>
          </a:p>
          <a:p>
            <a:r>
              <a:rPr lang="en-US" sz="2400" dirty="0" err="1"/>
              <a:t>Var</a:t>
            </a:r>
            <a:r>
              <a:rPr lang="ru-RU" sz="2400" dirty="0"/>
              <a:t> 	имя переменной: </a:t>
            </a:r>
            <a:r>
              <a:rPr lang="en-US" sz="2400" dirty="0"/>
              <a:t>char</a:t>
            </a:r>
            <a:r>
              <a:rPr lang="ru-RU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278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244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424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43608" y="1268760"/>
            <a:ext cx="8207375" cy="538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Символьные значения можно вводить и выводить, присваивать, сравнивать. Ниже приведен пример, где выполняются все эти действия.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b="1" dirty="0" err="1">
                <a:latin typeface="Times New Roman" pitchFamily="18" charset="0"/>
              </a:rPr>
              <a:t>Var</a:t>
            </a:r>
            <a:r>
              <a:rPr lang="ru-RU" sz="2400" b="1" dirty="0">
                <a:latin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</a:rPr>
              <a:t>x</a:t>
            </a:r>
            <a:r>
              <a:rPr lang="ru-RU" sz="2400" b="1" dirty="0">
                <a:latin typeface="Times New Roman" pitchFamily="18" charset="0"/>
              </a:rPr>
              <a:t>,</a:t>
            </a:r>
            <a:r>
              <a:rPr lang="en-US" sz="2400" b="1" dirty="0">
                <a:latin typeface="Times New Roman" pitchFamily="18" charset="0"/>
              </a:rPr>
              <a:t>y</a:t>
            </a:r>
            <a:r>
              <a:rPr lang="ru-RU" sz="2400" b="1" dirty="0">
                <a:latin typeface="Times New Roman" pitchFamily="18" charset="0"/>
              </a:rPr>
              <a:t>:</a:t>
            </a:r>
            <a:r>
              <a:rPr lang="en-US" sz="2400" b="1" dirty="0">
                <a:latin typeface="Times New Roman" pitchFamily="18" charset="0"/>
              </a:rPr>
              <a:t>char</a:t>
            </a:r>
            <a:r>
              <a:rPr lang="ru-RU" sz="2400" b="1" dirty="0">
                <a:latin typeface="Times New Roman" pitchFamily="18" charset="0"/>
              </a:rPr>
              <a:t>;</a:t>
            </a:r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Begin</a:t>
            </a:r>
          </a:p>
          <a:p>
            <a:r>
              <a:rPr lang="en-US" sz="2400" b="1" dirty="0">
                <a:latin typeface="Times New Roman" pitchFamily="18" charset="0"/>
              </a:rPr>
              <a:t>Write(‘</a:t>
            </a:r>
            <a:r>
              <a:rPr lang="ru-RU" sz="2400" b="1" dirty="0">
                <a:latin typeface="Times New Roman" pitchFamily="18" charset="0"/>
              </a:rPr>
              <a:t>Введите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</a:rPr>
              <a:t>символ</a:t>
            </a:r>
            <a:r>
              <a:rPr lang="en-US" sz="2400" b="1" dirty="0">
                <a:latin typeface="Times New Roman" pitchFamily="18" charset="0"/>
              </a:rPr>
              <a:t>‘);	</a:t>
            </a:r>
          </a:p>
          <a:p>
            <a:r>
              <a:rPr lang="en-US" sz="2400" b="1" dirty="0" err="1">
                <a:latin typeface="Times New Roman" pitchFamily="18" charset="0"/>
              </a:rPr>
              <a:t>Readln</a:t>
            </a:r>
            <a:r>
              <a:rPr lang="en-US" sz="2400" b="1" dirty="0">
                <a:latin typeface="Times New Roman" pitchFamily="18" charset="0"/>
              </a:rPr>
              <a:t>(x);</a:t>
            </a:r>
          </a:p>
          <a:p>
            <a:r>
              <a:rPr lang="en-US" sz="2400" b="1" dirty="0">
                <a:latin typeface="Times New Roman" pitchFamily="18" charset="0"/>
              </a:rPr>
              <a:t>Y:=’A’;</a:t>
            </a:r>
          </a:p>
          <a:p>
            <a:r>
              <a:rPr lang="en-US" sz="2400" b="1" dirty="0">
                <a:latin typeface="Times New Roman" pitchFamily="18" charset="0"/>
              </a:rPr>
              <a:t>If x&lt;y then write (‘X’) else write (‘y’);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</a:rPr>
              <a:t>{</a:t>
            </a:r>
            <a:r>
              <a:rPr lang="ru-RU" sz="2400" i="1" dirty="0">
                <a:latin typeface="Times New Roman" pitchFamily="18" charset="0"/>
              </a:rPr>
              <a:t>на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экран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буде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выдан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символ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хранящийся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</a:rPr>
              <a:t>в переменной Х или </a:t>
            </a:r>
            <a:r>
              <a:rPr lang="en-US" sz="2400" i="1" dirty="0">
                <a:latin typeface="Times New Roman" pitchFamily="18" charset="0"/>
              </a:rPr>
              <a:t>Y</a:t>
            </a:r>
            <a:r>
              <a:rPr lang="ru-RU" sz="2400" i="1" dirty="0">
                <a:latin typeface="Times New Roman" pitchFamily="18" charset="0"/>
              </a:rPr>
              <a:t> в зависимости от проверки условия}</a:t>
            </a:r>
            <a:endParaRPr lang="en-US" sz="2400" i="1" dirty="0">
              <a:latin typeface="Times New Roman" pitchFamily="18" charset="0"/>
            </a:endParaRPr>
          </a:p>
          <a:p>
            <a:r>
              <a:rPr lang="en-US" sz="2400" b="1" dirty="0" err="1">
                <a:latin typeface="Times New Roman" pitchFamily="18" charset="0"/>
              </a:rPr>
              <a:t>Readln</a:t>
            </a:r>
            <a:r>
              <a:rPr lang="ru-RU" sz="2400" b="1" dirty="0">
                <a:latin typeface="Times New Roman" pitchFamily="18" charset="0"/>
              </a:rPr>
              <a:t>;</a:t>
            </a:r>
          </a:p>
          <a:p>
            <a:r>
              <a:rPr lang="ru-RU" sz="2400" b="1" dirty="0">
                <a:latin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</a:rPr>
              <a:t>End</a:t>
            </a:r>
            <a:r>
              <a:rPr lang="ru-RU" sz="2400" b="1" dirty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ru-RU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7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5288" y="1412776"/>
            <a:ext cx="82804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Сравнивать символы можно благодаря тому, что в машинной памяти они хранятся в виде целых чисел (кодов символов). Из двух символов большим считается тот, код которого больше. Символы упорядочены следующим образом:</a:t>
            </a:r>
          </a:p>
          <a:p>
            <a:r>
              <a:rPr lang="ru-RU" sz="2400" dirty="0">
                <a:latin typeface="Times New Roman" pitchFamily="18" charset="0"/>
              </a:rPr>
              <a:t>‘</a:t>
            </a:r>
            <a:r>
              <a:rPr lang="en-US" sz="2400" dirty="0">
                <a:latin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</a:rPr>
              <a:t>’&lt;’</a:t>
            </a:r>
            <a:r>
              <a:rPr lang="en-US" sz="2400" dirty="0">
                <a:latin typeface="Times New Roman" pitchFamily="18" charset="0"/>
              </a:rPr>
              <a:t>B</a:t>
            </a:r>
            <a:r>
              <a:rPr lang="ru-RU" sz="2400" dirty="0">
                <a:latin typeface="Times New Roman" pitchFamily="18" charset="0"/>
              </a:rPr>
              <a:t>’&lt;…&lt;’</a:t>
            </a:r>
            <a:r>
              <a:rPr lang="en-US" sz="2400" dirty="0">
                <a:latin typeface="Times New Roman" pitchFamily="18" charset="0"/>
              </a:rPr>
              <a:t>Z</a:t>
            </a:r>
            <a:r>
              <a:rPr lang="ru-RU" sz="2400" dirty="0">
                <a:latin typeface="Times New Roman" pitchFamily="18" charset="0"/>
              </a:rPr>
              <a:t>’</a:t>
            </a:r>
          </a:p>
          <a:p>
            <a:r>
              <a:rPr lang="ru-RU" sz="2400" dirty="0">
                <a:latin typeface="Times New Roman" pitchFamily="18" charset="0"/>
              </a:rPr>
              <a:t>‘</a:t>
            </a:r>
            <a:r>
              <a:rPr lang="en-US" sz="2400" dirty="0">
                <a:latin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</a:rPr>
              <a:t>’&lt;’</a:t>
            </a:r>
            <a:r>
              <a:rPr lang="en-US" sz="2400" dirty="0">
                <a:latin typeface="Times New Roman" pitchFamily="18" charset="0"/>
              </a:rPr>
              <a:t>b</a:t>
            </a:r>
            <a:r>
              <a:rPr lang="ru-RU" sz="2400" dirty="0">
                <a:latin typeface="Times New Roman" pitchFamily="18" charset="0"/>
              </a:rPr>
              <a:t>’&lt;…&lt;’</a:t>
            </a:r>
            <a:r>
              <a:rPr lang="en-US" sz="2400" dirty="0">
                <a:latin typeface="Times New Roman" pitchFamily="18" charset="0"/>
              </a:rPr>
              <a:t>z</a:t>
            </a:r>
            <a:r>
              <a:rPr lang="ru-RU" sz="2400" dirty="0">
                <a:latin typeface="Times New Roman" pitchFamily="18" charset="0"/>
              </a:rPr>
              <a:t>’</a:t>
            </a:r>
          </a:p>
          <a:p>
            <a:r>
              <a:rPr lang="ru-RU" sz="2400" dirty="0">
                <a:latin typeface="Times New Roman" pitchFamily="18" charset="0"/>
              </a:rPr>
              <a:t>‘0’&lt;’1’&lt;…&lt;’9’</a:t>
            </a:r>
          </a:p>
          <a:p>
            <a:r>
              <a:rPr lang="ru-RU" sz="2400" dirty="0">
                <a:latin typeface="Times New Roman" pitchFamily="18" charset="0"/>
              </a:rPr>
              <a:t>‘а’&lt;’б’&lt;…&lt;’я’</a:t>
            </a:r>
          </a:p>
          <a:p>
            <a:r>
              <a:rPr lang="ru-RU" sz="2400" dirty="0">
                <a:latin typeface="Times New Roman" pitchFamily="18" charset="0"/>
              </a:rPr>
              <a:t>‘А’&lt;’Б’&lt;…&lt;’Я’</a:t>
            </a:r>
          </a:p>
          <a:p>
            <a:r>
              <a:rPr lang="ru-RU" sz="2400" dirty="0">
                <a:latin typeface="Times New Roman" pitchFamily="18" charset="0"/>
              </a:rPr>
              <a:t>Для символов допустимы все шесть операций сравнения: =, &lt;=,&gt;=,&lt;,&gt;,&lt;&gt;.</a:t>
            </a:r>
          </a:p>
        </p:txBody>
      </p:sp>
    </p:spTree>
    <p:extLst>
      <p:ext uri="{BB962C8B-B14F-4D97-AF65-F5344CB8AC3E}">
        <p14:creationId xmlns:p14="http://schemas.microsoft.com/office/powerpoint/2010/main" val="4985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1268760"/>
            <a:ext cx="8135938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600" dirty="0">
                <a:latin typeface="Times New Roman" pitchFamily="18" charset="0"/>
              </a:rPr>
              <a:t>Стандартные символьные функции.</a:t>
            </a:r>
          </a:p>
          <a:p>
            <a:endParaRPr lang="ru-RU" sz="2400" dirty="0">
              <a:latin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</a:rPr>
              <a:t>В Паскале имеются стандартные символьные функции: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CHR</a:t>
            </a:r>
            <a:r>
              <a:rPr lang="ru-RU" sz="2400" dirty="0">
                <a:latin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</a:rPr>
              <a:t>) – возвращает в программу символ с кодом </a:t>
            </a:r>
            <a:r>
              <a:rPr lang="en-US" sz="2400" dirty="0">
                <a:latin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</a:rPr>
              <a:t>,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ORD</a:t>
            </a:r>
            <a:r>
              <a:rPr lang="ru-RU" sz="2400" dirty="0">
                <a:latin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</a:rPr>
              <a:t>) – возвращает код символа </a:t>
            </a:r>
            <a:r>
              <a:rPr lang="en-US" sz="2400" dirty="0">
                <a:latin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</a:rPr>
              <a:t>,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PRED</a:t>
            </a:r>
            <a:r>
              <a:rPr lang="ru-RU" sz="2400" dirty="0">
                <a:latin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</a:rPr>
              <a:t>) –возвращает предыдущий символ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SUCC</a:t>
            </a:r>
            <a:r>
              <a:rPr lang="ru-RU" sz="2400" dirty="0">
                <a:latin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</a:rPr>
              <a:t>) – возвращает следующий символ</a:t>
            </a:r>
          </a:p>
          <a:p>
            <a:r>
              <a:rPr lang="ru-RU" sz="2400" dirty="0">
                <a:latin typeface="Times New Roman" pitchFamily="18" charset="0"/>
              </a:rPr>
              <a:t>ПРИМЕРЫ: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CHR</a:t>
            </a:r>
            <a:r>
              <a:rPr lang="ru-RU" sz="2400" dirty="0">
                <a:latin typeface="Times New Roman" pitchFamily="18" charset="0"/>
              </a:rPr>
              <a:t>(128) = Б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ORD</a:t>
            </a:r>
            <a:r>
              <a:rPr lang="ru-RU" sz="2400" dirty="0">
                <a:latin typeface="Times New Roman" pitchFamily="18" charset="0"/>
              </a:rPr>
              <a:t>(‘:’) = 58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PRED(‘</a:t>
            </a:r>
            <a:r>
              <a:rPr lang="ru-RU" sz="2400" dirty="0">
                <a:latin typeface="Times New Roman" pitchFamily="18" charset="0"/>
              </a:rPr>
              <a:t>Б</a:t>
            </a:r>
            <a:r>
              <a:rPr lang="en-US" sz="2400" dirty="0">
                <a:latin typeface="Times New Roman" pitchFamily="18" charset="0"/>
              </a:rPr>
              <a:t>’) = </a:t>
            </a:r>
            <a:r>
              <a:rPr lang="ru-RU" sz="2400" dirty="0">
                <a:latin typeface="Times New Roman" pitchFamily="18" charset="0"/>
              </a:rPr>
              <a:t>А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SUCC(‘</a:t>
            </a:r>
            <a:r>
              <a:rPr lang="ru-RU" sz="2400" dirty="0">
                <a:latin typeface="Times New Roman" pitchFamily="18" charset="0"/>
              </a:rPr>
              <a:t>Г</a:t>
            </a:r>
            <a:r>
              <a:rPr lang="en-US" sz="2400" dirty="0">
                <a:latin typeface="Times New Roman" pitchFamily="18" charset="0"/>
              </a:rPr>
              <a:t>’) =</a:t>
            </a:r>
            <a:r>
              <a:rPr lang="ru-RU" sz="2400" dirty="0">
                <a:latin typeface="Times New Roman" pitchFamily="18" charset="0"/>
              </a:rPr>
              <a:t>Д</a:t>
            </a:r>
          </a:p>
        </p:txBody>
      </p:sp>
    </p:spTree>
    <p:extLst>
      <p:ext uri="{BB962C8B-B14F-4D97-AF65-F5344CB8AC3E}">
        <p14:creationId xmlns:p14="http://schemas.microsoft.com/office/powerpoint/2010/main" val="12300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1340768"/>
            <a:ext cx="82073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</a:rPr>
              <a:t>Каждый символ имеет свой уникальный двоичный код. Коды всех символов сведены в таблицу. Первая половина таблицы стала международным стандартом, который называется </a:t>
            </a:r>
            <a:r>
              <a:rPr lang="en-US" sz="2800" dirty="0">
                <a:latin typeface="Times New Roman" pitchFamily="18" charset="0"/>
              </a:rPr>
              <a:t>ASCII</a:t>
            </a:r>
            <a:r>
              <a:rPr lang="ru-RU" sz="2800" dirty="0">
                <a:latin typeface="Times New Roman" pitchFamily="18" charset="0"/>
              </a:rPr>
              <a:t> – </a:t>
            </a:r>
            <a:r>
              <a:rPr lang="en-US" sz="2800" dirty="0">
                <a:latin typeface="Times New Roman" pitchFamily="18" charset="0"/>
              </a:rPr>
              <a:t>American Standard Code Information Interchange</a:t>
            </a:r>
            <a:r>
              <a:rPr lang="ru-RU" sz="2800" dirty="0">
                <a:latin typeface="Times New Roman" pitchFamily="18" charset="0"/>
              </a:rPr>
              <a:t> ( читается «</a:t>
            </a:r>
            <a:r>
              <a:rPr lang="ru-RU" sz="2800" dirty="0" err="1">
                <a:latin typeface="Times New Roman" pitchFamily="18" charset="0"/>
              </a:rPr>
              <a:t>аски</a:t>
            </a:r>
            <a:r>
              <a:rPr lang="ru-RU" sz="2800" dirty="0">
                <a:latin typeface="Times New Roman" pitchFamily="18" charset="0"/>
              </a:rPr>
              <a:t> код») в ней кроме прочего содержится латинский алфавит, вторая имеет разные варианты для разных языков. Кириллица (русский алфавит) имеет несколько стандартов. В Паскале используется стандарт КОИ-8.</a:t>
            </a:r>
          </a:p>
        </p:txBody>
      </p:sp>
    </p:spTree>
    <p:extLst>
      <p:ext uri="{BB962C8B-B14F-4D97-AF65-F5344CB8AC3E}">
        <p14:creationId xmlns:p14="http://schemas.microsoft.com/office/powerpoint/2010/main" val="9274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7896" y="1412776"/>
            <a:ext cx="78486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b="1" u="sng" dirty="0">
                <a:latin typeface="Times New Roman" pitchFamily="18" charset="0"/>
              </a:rPr>
              <a:t>ПРИМЕР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u="sng" dirty="0">
                <a:latin typeface="Times New Roman" pitchFamily="18" charset="0"/>
              </a:rPr>
              <a:t>использования переменной символьного типа.</a:t>
            </a:r>
          </a:p>
          <a:p>
            <a:r>
              <a:rPr lang="ru-RU" sz="2000" u="sng" dirty="0">
                <a:latin typeface="Times New Roman" pitchFamily="18" charset="0"/>
              </a:rPr>
              <a:t>Составить программу, по которой компьютер многократно вычисляет сумму А+В при различных значениях А и В. в конце каждого этапа появляется запрос о продолжении или прекращении вычислений: «Завершить программу?(Д/Н)».</a:t>
            </a:r>
          </a:p>
          <a:p>
            <a:endParaRPr lang="en-US" sz="2000" u="sng" dirty="0">
              <a:latin typeface="Times New Roman" pitchFamily="18" charset="0"/>
            </a:endParaRPr>
          </a:p>
          <a:p>
            <a:r>
              <a:rPr lang="en-US" b="1" dirty="0" err="1"/>
              <a:t>Var</a:t>
            </a:r>
            <a:r>
              <a:rPr lang="ru-RU" b="1" dirty="0"/>
              <a:t>	</a:t>
            </a:r>
            <a:r>
              <a:rPr lang="en-US" b="1" dirty="0"/>
              <a:t>A</a:t>
            </a:r>
            <a:r>
              <a:rPr lang="ru-RU" b="1" dirty="0"/>
              <a:t>,</a:t>
            </a:r>
            <a:r>
              <a:rPr lang="en-US" b="1" dirty="0"/>
              <a:t>B</a:t>
            </a:r>
            <a:r>
              <a:rPr lang="ru-RU" b="1" dirty="0"/>
              <a:t>:</a:t>
            </a:r>
            <a:r>
              <a:rPr lang="en-US" b="1" dirty="0"/>
              <a:t>real</a:t>
            </a:r>
            <a:r>
              <a:rPr lang="ru-RU" b="1" dirty="0"/>
              <a:t>; </a:t>
            </a:r>
            <a:r>
              <a:rPr lang="en-US" b="1" dirty="0"/>
              <a:t>C : char;  </a:t>
            </a:r>
          </a:p>
          <a:p>
            <a:r>
              <a:rPr lang="en-US" b="1" dirty="0"/>
              <a:t>Begin</a:t>
            </a:r>
          </a:p>
          <a:p>
            <a:r>
              <a:rPr lang="en-US" b="1" dirty="0"/>
              <a:t>repeat</a:t>
            </a:r>
          </a:p>
          <a:p>
            <a:r>
              <a:rPr lang="en-US" b="1" dirty="0"/>
              <a:t>Write(‘</a:t>
            </a:r>
            <a:r>
              <a:rPr lang="ru-RU" b="1" dirty="0"/>
              <a:t>Введите</a:t>
            </a:r>
            <a:r>
              <a:rPr lang="en-US" b="1" dirty="0"/>
              <a:t> </a:t>
            </a:r>
            <a:r>
              <a:rPr lang="ru-RU" b="1" dirty="0"/>
              <a:t>два</a:t>
            </a:r>
            <a:r>
              <a:rPr lang="en-US" b="1" dirty="0"/>
              <a:t> </a:t>
            </a:r>
            <a:r>
              <a:rPr lang="ru-RU" b="1" dirty="0"/>
              <a:t>числа</a:t>
            </a:r>
            <a:r>
              <a:rPr lang="en-US" b="1" dirty="0"/>
              <a:t>‘); </a:t>
            </a:r>
            <a:r>
              <a:rPr lang="en-US" b="1" dirty="0" err="1"/>
              <a:t>Readln</a:t>
            </a:r>
            <a:r>
              <a:rPr lang="en-US" b="1" dirty="0"/>
              <a:t>(</a:t>
            </a:r>
            <a:r>
              <a:rPr lang="en-US" b="1" dirty="0" err="1"/>
              <a:t>a,b</a:t>
            </a:r>
            <a:r>
              <a:rPr lang="en-US" b="1" dirty="0"/>
              <a:t>);	</a:t>
            </a:r>
          </a:p>
          <a:p>
            <a:r>
              <a:rPr lang="en-US" b="1" dirty="0" err="1"/>
              <a:t>Writeln</a:t>
            </a:r>
            <a:r>
              <a:rPr lang="ru-RU" b="1" dirty="0"/>
              <a:t>(</a:t>
            </a:r>
            <a:r>
              <a:rPr lang="en-US" b="1" dirty="0"/>
              <a:t>a</a:t>
            </a:r>
            <a:r>
              <a:rPr lang="ru-RU" b="1" dirty="0"/>
              <a:t>+</a:t>
            </a:r>
            <a:r>
              <a:rPr lang="en-US" b="1" dirty="0"/>
              <a:t>b</a:t>
            </a:r>
            <a:r>
              <a:rPr lang="ru-RU" b="1" dirty="0"/>
              <a:t>:0:2);</a:t>
            </a:r>
            <a:endParaRPr lang="en-US" b="1" dirty="0"/>
          </a:p>
          <a:p>
            <a:r>
              <a:rPr lang="en-US" b="1" dirty="0" err="1"/>
              <a:t>Writeln</a:t>
            </a:r>
            <a:r>
              <a:rPr lang="ru-RU" b="1" dirty="0"/>
              <a:t>(‘Завершить программу?(Д/Н)’);  </a:t>
            </a:r>
            <a:endParaRPr lang="en-US" b="1" dirty="0"/>
          </a:p>
          <a:p>
            <a:r>
              <a:rPr lang="en-US" b="1" dirty="0" err="1"/>
              <a:t>Readln</a:t>
            </a:r>
            <a:r>
              <a:rPr lang="ru-RU" b="1" dirty="0"/>
              <a:t>(с);</a:t>
            </a:r>
            <a:endParaRPr lang="en-US" b="1" dirty="0"/>
          </a:p>
          <a:p>
            <a:r>
              <a:rPr lang="en-US" b="1" dirty="0"/>
              <a:t>Until</a:t>
            </a:r>
            <a:r>
              <a:rPr lang="ru-RU" b="1" dirty="0"/>
              <a:t>   с=’Д’; </a:t>
            </a:r>
            <a:r>
              <a:rPr lang="ru-RU" i="1" dirty="0"/>
              <a:t>{программа завершит работу если будет введено Д}</a:t>
            </a:r>
            <a:endParaRPr lang="en-US" i="1" dirty="0"/>
          </a:p>
          <a:p>
            <a:r>
              <a:rPr lang="en-US" b="1" dirty="0" err="1"/>
              <a:t>Readln</a:t>
            </a:r>
            <a:endParaRPr lang="en-US" b="1" dirty="0"/>
          </a:p>
          <a:p>
            <a:r>
              <a:rPr lang="en-US" b="1" dirty="0"/>
              <a:t>End</a:t>
            </a:r>
            <a:r>
              <a:rPr lang="ru-RU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22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0465" y="1210072"/>
            <a:ext cx="84963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 dirty="0"/>
              <a:t>Тренировочные задания.</a:t>
            </a:r>
          </a:p>
          <a:p>
            <a:pPr algn="ctr"/>
            <a:endParaRPr lang="ru-RU" b="1" dirty="0"/>
          </a:p>
          <a:p>
            <a:r>
              <a:rPr lang="ru-RU" sz="2000" dirty="0"/>
              <a:t>1</a:t>
            </a:r>
            <a:r>
              <a:rPr lang="ru-RU" sz="2400" dirty="0">
                <a:latin typeface="Times New Roman" pitchFamily="18" charset="0"/>
              </a:rPr>
              <a:t>. Что вернет функция </a:t>
            </a:r>
            <a:r>
              <a:rPr lang="en-US" sz="2400" dirty="0">
                <a:latin typeface="Times New Roman" pitchFamily="18" charset="0"/>
              </a:rPr>
              <a:t>CHR</a:t>
            </a:r>
            <a:r>
              <a:rPr lang="ru-RU" sz="2400" dirty="0">
                <a:latin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</a:rPr>
              <a:t>ORD</a:t>
            </a:r>
            <a:r>
              <a:rPr lang="ru-RU" sz="2400" dirty="0">
                <a:latin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</a:rPr>
              <a:t>))?</a:t>
            </a:r>
          </a:p>
          <a:p>
            <a:r>
              <a:rPr lang="ru-RU" sz="2400" dirty="0">
                <a:latin typeface="Times New Roman" pitchFamily="18" charset="0"/>
              </a:rPr>
              <a:t>2. Определить значения следующих функций: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CHR(68)</a:t>
            </a:r>
          </a:p>
          <a:p>
            <a:r>
              <a:rPr lang="en-US" sz="2400" dirty="0">
                <a:latin typeface="Times New Roman" pitchFamily="18" charset="0"/>
              </a:rPr>
              <a:t>ORD(‘d’)</a:t>
            </a:r>
          </a:p>
          <a:p>
            <a:r>
              <a:rPr lang="en-US" sz="2400" dirty="0">
                <a:latin typeface="Times New Roman" pitchFamily="18" charset="0"/>
              </a:rPr>
              <a:t>PRED(1) </a:t>
            </a:r>
          </a:p>
          <a:p>
            <a:r>
              <a:rPr lang="en-US" sz="2400" dirty="0">
                <a:latin typeface="Times New Roman" pitchFamily="18" charset="0"/>
              </a:rPr>
              <a:t>SUCC(‘</a:t>
            </a:r>
            <a:r>
              <a:rPr lang="ru-RU" sz="2400" dirty="0">
                <a:latin typeface="Times New Roman" pitchFamily="18" charset="0"/>
              </a:rPr>
              <a:t>Я</a:t>
            </a:r>
            <a:r>
              <a:rPr lang="en-US" sz="2400" dirty="0">
                <a:latin typeface="Times New Roman" pitchFamily="18" charset="0"/>
              </a:rPr>
              <a:t>’)</a:t>
            </a:r>
            <a:endParaRPr lang="ru-RU" sz="2400" dirty="0">
              <a:latin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</a:rPr>
              <a:t>3. Составить программу, по которой компьютер находит произведение нечетных чисел, начиная с единицы, и до тех пор, пока на вопрос, задаваемый после каждого шага вычислений: «Продолжить вычисления? (Д/Н)», отвечают ‘Д’.</a:t>
            </a:r>
          </a:p>
        </p:txBody>
      </p:sp>
    </p:spTree>
    <p:extLst>
      <p:ext uri="{BB962C8B-B14F-4D97-AF65-F5344CB8AC3E}">
        <p14:creationId xmlns:p14="http://schemas.microsoft.com/office/powerpoint/2010/main" val="36920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7544" y="1098915"/>
            <a:ext cx="8893175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Для обработки более крупных текстовых единиц - строк введен тип данных, который называется STRING (строка).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  Значениями этого типа являются строки любых символов длиной до 255.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  Переменные строки должны быть описаны предложением: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    </a:t>
            </a:r>
            <a:r>
              <a:rPr lang="ru-RU" sz="2400" b="1" dirty="0">
                <a:latin typeface="Times New Roman" pitchFamily="18" charset="0"/>
              </a:rPr>
              <a:t>VAR имя: STRING</a:t>
            </a:r>
            <a:br>
              <a:rPr lang="ru-RU" sz="2400" b="1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  Строки можно присваивать, сравнивать, вводить, выводить и соединять. Соединение обозначается знаком "+". Вот примеры некоторых операций сравнения над строками: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  'стол'&lt;= 'столик '    </a:t>
            </a:r>
            <a:r>
              <a:rPr lang="ru-RU" sz="2400" dirty="0" err="1">
                <a:latin typeface="Times New Roman" pitchFamily="18" charset="0"/>
              </a:rPr>
              <a:t>true</a:t>
            </a: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  'ABC' &lt;'ADBA'         </a:t>
            </a:r>
            <a:r>
              <a:rPr lang="ru-RU" sz="2400" dirty="0" err="1">
                <a:latin typeface="Times New Roman" pitchFamily="18" charset="0"/>
              </a:rPr>
              <a:t>true</a:t>
            </a: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  '12' &lt;'2'             </a:t>
            </a:r>
            <a:r>
              <a:rPr lang="ru-RU" sz="2400" dirty="0" err="1">
                <a:latin typeface="Times New Roman" pitchFamily="18" charset="0"/>
              </a:rPr>
              <a:t>true</a:t>
            </a: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  'пар'+ 'о' +'воз'     'паровоз'</a:t>
            </a:r>
            <a:br>
              <a:rPr lang="ru-RU" sz="2400" dirty="0">
                <a:latin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3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40617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TS102406170</Template>
  <TotalTime>14</TotalTime>
  <Words>615</Words>
  <Application>Microsoft Office PowerPoint</Application>
  <PresentationFormat>Экран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TS102406170</vt:lpstr>
      <vt:lpstr>Текстовый и символьный  типы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шаблон</dc:title>
  <dc:creator>1</dc:creator>
  <cp:lastModifiedBy>1</cp:lastModifiedBy>
  <cp:revision>3</cp:revision>
  <dcterms:created xsi:type="dcterms:W3CDTF">2013-02-05T11:00:13Z</dcterms:created>
  <dcterms:modified xsi:type="dcterms:W3CDTF">2013-02-20T06:45:50Z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TC024061709991</vt:lpwstr>
  </property>
</Properties>
</file>