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70" r:id="rId2"/>
    <p:sldId id="271" r:id="rId3"/>
    <p:sldId id="257" r:id="rId4"/>
    <p:sldId id="268" r:id="rId5"/>
    <p:sldId id="272" r:id="rId6"/>
    <p:sldId id="279" r:id="rId7"/>
    <p:sldId id="280" r:id="rId8"/>
    <p:sldId id="281" r:id="rId9"/>
    <p:sldId id="273" r:id="rId10"/>
    <p:sldId id="274" r:id="rId11"/>
    <p:sldId id="282" r:id="rId12"/>
    <p:sldId id="283" r:id="rId13"/>
    <p:sldId id="284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A0000"/>
    <a:srgbClr val="DFDA00"/>
    <a:srgbClr val="580000"/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913" autoAdjust="0"/>
  </p:normalViewPr>
  <p:slideViewPr>
    <p:cSldViewPr>
      <p:cViewPr>
        <p:scale>
          <a:sx n="77" d="100"/>
          <a:sy n="77" d="100"/>
        </p:scale>
        <p:origin x="-1278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3" d="100"/>
        <a:sy n="63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8BBB3F7-F0B6-4001-9DEA-5CF1E63F1785}" type="datetimeFigureOut">
              <a:rPr lang="ru-RU"/>
              <a:pPr>
                <a:defRPr/>
              </a:pPr>
              <a:t>16.03.2013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1335684-74E6-4AF6-B6D5-68A32D1111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DC3E22-7242-40DD-AAD0-A80DEC48498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3286124"/>
            <a:ext cx="7772400" cy="1470025"/>
          </a:xfrm>
        </p:spPr>
        <p:txBody>
          <a:bodyPr/>
          <a:lstStyle>
            <a:lvl1pPr>
              <a:defRPr b="1" cap="none" spc="0">
                <a:ln w="50800"/>
                <a:solidFill>
                  <a:schemeClr val="tx2">
                    <a:lumMod val="75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5214950"/>
            <a:ext cx="6400800" cy="110965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4DCB7-2BE1-4DE2-AF2C-5CDE2D2C29A3}" type="datetime1">
              <a:rPr lang="ru-RU"/>
              <a:pPr>
                <a:defRPr/>
              </a:pPr>
              <a:t>16.03.2013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CDD0D-5ABF-4240-9420-ABE4F4BC86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62A76-CF13-47E4-98BA-5BB0BEBAB7B1}" type="datetime1">
              <a:rPr lang="ru-RU"/>
              <a:pPr>
                <a:defRPr/>
              </a:pPr>
              <a:t>16.03.2013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14C03-809E-4468-AF4F-EDA7C1ED85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8E292-793F-42AF-B493-ED305277DA46}" type="datetime1">
              <a:rPr lang="ru-RU"/>
              <a:pPr>
                <a:defRPr/>
              </a:pPr>
              <a:t>16.03.2013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47C79-E02D-452F-BDF7-F9107619B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6C22C-A90A-46B9-8A54-483794247859}" type="datetime1">
              <a:rPr lang="ru-RU" altLang="en-US"/>
              <a:pPr>
                <a:defRPr/>
              </a:pPr>
              <a:t>16.03.2013</a:t>
            </a:fld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6E632-0E32-4CB7-98EF-7B0C8C94385B}" type="datetime1">
              <a:rPr lang="ru-RU"/>
              <a:pPr>
                <a:defRPr/>
              </a:pPr>
              <a:t>16.03.2013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517AF-E3D8-4A2D-9C8F-DB557C9B9E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6D787-97DE-42D7-92C2-39C9EEF8E4F8}" type="datetime1">
              <a:rPr lang="ru-RU"/>
              <a:pPr>
                <a:defRPr/>
              </a:pPr>
              <a:t>16.03.2013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03CBF-20F3-4618-845C-7D2C54CD76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36F30-AC3E-44FB-8B0F-ABDADE15CDA3}" type="datetime1">
              <a:rPr lang="ru-RU"/>
              <a:pPr>
                <a:defRPr/>
              </a:pPr>
              <a:t>16.03.2013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26C1B-683F-418D-9F0E-A3F681F3D9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88CB8-ED2E-44F8-8958-5247F3F59929}" type="datetime1">
              <a:rPr lang="ru-RU"/>
              <a:pPr>
                <a:defRPr/>
              </a:pPr>
              <a:t>16.03.2013</a:t>
            </a:fld>
            <a:endParaRPr 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4E6E5-2F78-4F28-B269-332EC584D1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3A745-BBAB-45D6-8409-E7D60FAC0F9A}" type="datetime1">
              <a:rPr lang="ru-RU"/>
              <a:pPr>
                <a:defRPr/>
              </a:pPr>
              <a:t>16.03.2013</a:t>
            </a:fld>
            <a:endParaRPr lang="en-US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9FE63-FB9B-4AE8-8A69-763F0EC7C5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ADE70-450D-47C7-B689-3CE824A4C184}" type="datetime1">
              <a:rPr lang="ru-RU"/>
              <a:pPr>
                <a:defRPr/>
              </a:pPr>
              <a:t>16.03.2013</a:t>
            </a:fld>
            <a:endParaRPr lang="en-US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65408-F77B-4266-9142-E4FB3486E8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841DD-C6AA-4762-BB5C-1195C404051D}" type="datetime1">
              <a:rPr lang="ru-RU"/>
              <a:pPr>
                <a:defRPr/>
              </a:pPr>
              <a:t>16.03.2013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9A257-A771-49F8-93D6-C60F4CAB42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B04-296D-43C7-8420-01A860C22B9A}" type="datetime1">
              <a:rPr lang="ru-RU"/>
              <a:pPr>
                <a:defRPr/>
              </a:pPr>
              <a:t>16.03.2013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CD9D0-30CC-40CC-8897-CA23D6BE81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1523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491B62-C3DD-4B72-A8B8-2B19084A9B30}" type="datetime1">
              <a:rPr lang="ru-RU"/>
              <a:pPr>
                <a:defRPr/>
              </a:pPr>
              <a:t>16.03.2013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6A292A1-91C3-4A79-9E8C-5F43A698E6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4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ln w="50800"/>
          <a:solidFill>
            <a:srgbClr val="17375E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7375E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7375E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7375E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7375E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17375E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17375E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17375E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17375E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17375E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17375E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17375E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17375E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17375E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nevnik.ru/" TargetMode="External"/><Relationship Id="rId2" Type="http://schemas.openxmlformats.org/officeDocument/2006/relationships/hyperlink" Target="http://files.dnevnik.ru/file.aspx?user=372034&amp;file=14527892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delay-s-nami.ru/?p=225" TargetMode="External"/><Relationship Id="rId2" Type="http://schemas.openxmlformats.org/officeDocument/2006/relationships/hyperlink" Target="http://www.nsportal.ru/ermolaeva-irina-alekseevna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idx="1"/>
          </p:nvPr>
        </p:nvSpPr>
        <p:spPr>
          <a:xfrm>
            <a:off x="571500" y="1571625"/>
            <a:ext cx="8229600" cy="430212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>
                <a:cs typeface="Arial" charset="0"/>
              </a:rPr>
              <a:t>Развитие человека было бы невозможно без обмена информацией.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>
                <a:cs typeface="Arial" charset="0"/>
              </a:rPr>
              <a:t>С давних времен люди из поколения в поколение передавали свои знания, извещали об опасности или передавали важную и срочную информацию, обменивались сведениями.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00125"/>
            <a:ext cx="4171950" cy="4459288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400" smtClean="0"/>
              <a:t>2. Сколько секунд потребуется модему, передающему сообщения со скоростью 28 800 бит/с, чтобы передать 100 страниц текста в 30 строк по 60 символов каждая, при условии, что каждый символ кодируется 1 байтом?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>
          <a:xfrm>
            <a:off x="357188" y="214313"/>
            <a:ext cx="8229600" cy="785812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Задача 2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357688" y="1000125"/>
            <a:ext cx="478631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ru-RU" sz="2400" kern="0" dirty="0">
                <a:latin typeface="+mn-lt"/>
                <a:cs typeface="+mn-cs"/>
              </a:rPr>
              <a:t>2. Скорость передачи данных через ADSL-соединение равна 128000 бит/с. Передача текстового файла через это соединение заняла 1 минуту. Определите, сколько символов содержал переданный текст, если известно, что он был представлен в 16-битной кодировке </a:t>
            </a:r>
            <a:r>
              <a:rPr lang="ru-RU" sz="2400" kern="0" dirty="0" err="1">
                <a:latin typeface="+mn-lt"/>
                <a:cs typeface="+mn-cs"/>
              </a:rPr>
              <a:t>Unicode</a:t>
            </a:r>
            <a:r>
              <a:rPr lang="ru-RU" sz="2400" kern="0" dirty="0">
                <a:latin typeface="+mn-lt"/>
                <a:cs typeface="+mn-cs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615238" cy="9906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Итог урока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295400"/>
            <a:ext cx="8305800" cy="1371600"/>
          </a:xfrm>
        </p:spPr>
        <p:txBody>
          <a:bodyPr/>
          <a:lstStyle/>
          <a:p>
            <a:pPr marL="441325" eaLnBrk="1" hangingPunct="1"/>
            <a:r>
              <a:rPr lang="ru-RU" sz="2000" smtClean="0"/>
              <a:t>Основной характеристикой каналов передачи информации является их пропускная способность (скорость передачи информации). Пропускная способность канала равна количеству информации, которое может передаваться по нему в единицу времени.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38200" y="2667000"/>
            <a:ext cx="800100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44500" indent="-444500">
              <a:buFont typeface="Arial" pitchFamily="34" charset="0"/>
              <a:buChar char="•"/>
              <a:tabLst>
                <a:tab pos="271463" algn="l"/>
              </a:tabLst>
              <a:defRPr/>
            </a:pPr>
            <a:r>
              <a:rPr lang="ru-RU" sz="2000" dirty="0">
                <a:solidFill>
                  <a:srgbClr val="17375E"/>
                </a:solidFill>
                <a:latin typeface="Calibri"/>
                <a:cs typeface="+mn-cs"/>
              </a:rPr>
              <a:t>Пропускная способность канала равна количеству информации, которое может передаваться по нему в единицу времени.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62000" y="5029200"/>
            <a:ext cx="7848600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44500" indent="-444500"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srgbClr val="17375E"/>
                </a:solidFill>
                <a:latin typeface="+mn-lt"/>
                <a:cs typeface="+mn-cs"/>
              </a:rPr>
              <a:t>Обычно пропускная способность измеряется в битах в секунду (бит/с) и кратных единицах Кбит/с и Мбит/с. Однако иногда в качестве единицы используется байт в секунду (байт/с) и кратные ему единицы Кбайт/с и Мбайт/с.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38200" y="3429000"/>
            <a:ext cx="7848600" cy="16319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17375E"/>
                </a:solidFill>
                <a:latin typeface="Calibri"/>
                <a:cs typeface="+mn-cs"/>
              </a:rPr>
              <a:t>I = </a:t>
            </a:r>
            <a:r>
              <a:rPr lang="ru-RU" sz="2000" b="1" dirty="0" err="1">
                <a:solidFill>
                  <a:srgbClr val="17375E"/>
                </a:solidFill>
                <a:latin typeface="Calibri"/>
                <a:cs typeface="+mn-cs"/>
              </a:rPr>
              <a:t>v</a:t>
            </a:r>
            <a:r>
              <a:rPr lang="ru-RU" sz="2000" b="1" dirty="0">
                <a:solidFill>
                  <a:srgbClr val="17375E"/>
                </a:solidFill>
                <a:latin typeface="Calibri"/>
                <a:cs typeface="+mn-cs"/>
              </a:rPr>
              <a:t>*</a:t>
            </a:r>
            <a:r>
              <a:rPr lang="ru-RU" sz="2000" b="1" dirty="0" err="1">
                <a:solidFill>
                  <a:srgbClr val="17375E"/>
                </a:solidFill>
                <a:latin typeface="Calibri"/>
                <a:cs typeface="+mn-cs"/>
              </a:rPr>
              <a:t>t</a:t>
            </a:r>
            <a:r>
              <a:rPr lang="ru-RU" sz="2000" b="1" dirty="0">
                <a:solidFill>
                  <a:srgbClr val="17375E"/>
                </a:solidFill>
                <a:latin typeface="Calibri"/>
                <a:cs typeface="+mn-cs"/>
              </a:rPr>
              <a:t>, где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17375E"/>
                </a:solidFill>
                <a:latin typeface="Calibri"/>
                <a:cs typeface="+mn-cs"/>
              </a:rPr>
              <a:t>I – количество передаваемой информации;</a:t>
            </a:r>
          </a:p>
          <a:p>
            <a:pPr algn="ctr">
              <a:defRPr/>
            </a:pPr>
            <a:r>
              <a:rPr lang="ru-RU" sz="2000" b="1" dirty="0" err="1">
                <a:solidFill>
                  <a:srgbClr val="17375E"/>
                </a:solidFill>
                <a:latin typeface="Calibri"/>
                <a:cs typeface="+mn-cs"/>
              </a:rPr>
              <a:t>v</a:t>
            </a:r>
            <a:r>
              <a:rPr lang="ru-RU" sz="2000" b="1" dirty="0">
                <a:solidFill>
                  <a:srgbClr val="17375E"/>
                </a:solidFill>
                <a:latin typeface="Calibri"/>
                <a:cs typeface="+mn-cs"/>
              </a:rPr>
              <a:t> – пропускная способность канала    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17375E"/>
                </a:solidFill>
                <a:latin typeface="Calibri"/>
                <a:cs typeface="+mn-cs"/>
              </a:rPr>
              <a:t>      (скорость передачи информации);</a:t>
            </a:r>
          </a:p>
          <a:p>
            <a:pPr algn="ctr">
              <a:defRPr/>
            </a:pPr>
            <a:r>
              <a:rPr lang="ru-RU" sz="2000" b="1" dirty="0" err="1">
                <a:solidFill>
                  <a:srgbClr val="17375E"/>
                </a:solidFill>
                <a:latin typeface="Calibri"/>
                <a:cs typeface="+mn-cs"/>
              </a:rPr>
              <a:t>t</a:t>
            </a:r>
            <a:r>
              <a:rPr lang="ru-RU" sz="2000" b="1" dirty="0">
                <a:solidFill>
                  <a:srgbClr val="17375E"/>
                </a:solidFill>
                <a:latin typeface="Calibri"/>
                <a:cs typeface="+mn-cs"/>
              </a:rPr>
              <a:t> – время передачи информации.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609600" y="1905000"/>
            <a:ext cx="8229600" cy="2971800"/>
          </a:xfrm>
        </p:spPr>
        <p:txBody>
          <a:bodyPr/>
          <a:lstStyle/>
          <a:p>
            <a:pPr eaLnBrk="1" hangingPunct="1"/>
            <a:r>
              <a:rPr lang="ru-RU" smtClean="0"/>
              <a:t>Решение задач: </a:t>
            </a:r>
            <a:r>
              <a:rPr lang="en-US" smtClean="0">
                <a:hlinkClick r:id="rId2"/>
              </a:rPr>
              <a:t>http://files.dnevnik.ru/file.aspx?user=372034&amp;file=14527892</a:t>
            </a:r>
            <a:endParaRPr lang="ru-RU" smtClean="0"/>
          </a:p>
          <a:p>
            <a:pPr eaLnBrk="1" hangingPunct="1"/>
            <a:r>
              <a:rPr lang="ru-RU" smtClean="0"/>
              <a:t>Выполнить в тетради или загрузить в </a:t>
            </a:r>
            <a:r>
              <a:rPr lang="en-US" smtClean="0">
                <a:hlinkClick r:id="rId3"/>
              </a:rPr>
              <a:t>www.dnevnik.ru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Информационные ресурсы</a:t>
            </a:r>
            <a:endParaRPr lang="ru-RU" dirty="0"/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>
              <a:hlinkClick r:id="rId2"/>
            </a:endParaRPr>
          </a:p>
          <a:p>
            <a:pPr eaLnBrk="1" hangingPunct="1"/>
            <a:r>
              <a:rPr lang="en-US" smtClean="0">
                <a:hlinkClick r:id="rId2"/>
              </a:rPr>
              <a:t>http://www.5byte.ru/9/0033.php</a:t>
            </a:r>
            <a:endParaRPr lang="ru-RU" smtClean="0">
              <a:hlinkClick r:id="rId2"/>
            </a:endParaRPr>
          </a:p>
          <a:p>
            <a:pPr eaLnBrk="1" hangingPunct="1"/>
            <a:r>
              <a:rPr lang="en-US" smtClean="0">
                <a:hlinkClick r:id="rId2"/>
              </a:rPr>
              <a:t>http://www.klyaksa.net/</a:t>
            </a:r>
            <a:endParaRPr lang="ru-RU" smtClean="0">
              <a:hlinkClick r:id="rId2"/>
            </a:endParaRPr>
          </a:p>
          <a:p>
            <a:pPr eaLnBrk="1" hangingPunct="1"/>
            <a:r>
              <a:rPr lang="en-US" smtClean="0">
                <a:hlinkClick r:id="rId2"/>
              </a:rPr>
              <a:t>http://www.nsportal.ru/ermolaeva-irina-alekseevna</a:t>
            </a:r>
            <a:endParaRPr lang="ru-RU" smtClean="0"/>
          </a:p>
          <a:p>
            <a:pPr eaLnBrk="1" hangingPunct="1"/>
            <a:r>
              <a:rPr lang="en-US" smtClean="0">
                <a:hlinkClick r:id="rId3"/>
              </a:rPr>
              <a:t>http://delay-s-nami.ru/?p=225</a:t>
            </a:r>
            <a:endParaRPr lang="ru-RU" smtClean="0"/>
          </a:p>
          <a:p>
            <a:pPr eaLnBrk="1" hangingPunct="1"/>
            <a:endParaRPr lang="en-US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9" descr="Рисунок4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4876800"/>
            <a:ext cx="3276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457200"/>
            <a:ext cx="2819400" cy="471488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ru-RU" sz="1600" smtClean="0">
                <a:solidFill>
                  <a:schemeClr val="tx1"/>
                </a:solidFill>
                <a:cs typeface="Arial" charset="0"/>
              </a:rPr>
              <a:t>Франция, 1792 г.,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600" smtClean="0">
                <a:solidFill>
                  <a:schemeClr val="tx1"/>
                </a:solidFill>
                <a:cs typeface="Arial" charset="0"/>
              </a:rPr>
              <a:t>Клод Шапп 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600" smtClean="0">
                <a:solidFill>
                  <a:schemeClr val="tx1"/>
                </a:solidFill>
                <a:cs typeface="Arial" charset="0"/>
              </a:rPr>
              <a:t>«</a:t>
            </a:r>
            <a:r>
              <a:rPr lang="ru-RU" sz="1600" b="1" i="1" smtClean="0">
                <a:solidFill>
                  <a:schemeClr val="tx1"/>
                </a:solidFill>
                <a:cs typeface="Arial" charset="0"/>
              </a:rPr>
              <a:t>Оптический телеграф</a:t>
            </a:r>
            <a:r>
              <a:rPr lang="ru-RU" sz="1600" smtClean="0">
                <a:solidFill>
                  <a:schemeClr val="tx1"/>
                </a:solidFill>
                <a:cs typeface="Arial" charset="0"/>
              </a:rPr>
              <a:t>». 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600" smtClean="0">
              <a:solidFill>
                <a:schemeClr val="tx1"/>
              </a:solidFill>
              <a:cs typeface="Arial" charset="0"/>
            </a:endParaRPr>
          </a:p>
        </p:txBody>
      </p:sp>
      <p:pic>
        <p:nvPicPr>
          <p:cNvPr id="25604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81000" y="1295400"/>
            <a:ext cx="1943100" cy="259080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13" descr="450px-Samuel_Mors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4600" y="2743200"/>
            <a:ext cx="18192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126" name="Прямоугольник 7"/>
          <p:cNvSpPr>
            <a:spLocks noChangeArrowheads="1"/>
          </p:cNvSpPr>
          <p:nvPr/>
        </p:nvSpPr>
        <p:spPr bwMode="auto">
          <a:xfrm>
            <a:off x="2057400" y="1828800"/>
            <a:ext cx="2743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latin typeface="Calibri" pitchFamily="34" charset="0"/>
              </a:rPr>
              <a:t>США, 1837 г.,</a:t>
            </a:r>
          </a:p>
          <a:p>
            <a:pPr algn="ctr"/>
            <a:r>
              <a:rPr lang="ru-RU" sz="1600">
                <a:latin typeface="Calibri" pitchFamily="34" charset="0"/>
              </a:rPr>
              <a:t>Сэмюэль Морзе</a:t>
            </a:r>
          </a:p>
          <a:p>
            <a:pPr algn="ctr"/>
            <a:r>
              <a:rPr lang="ru-RU" sz="1600" b="1" i="1">
                <a:latin typeface="Calibri" pitchFamily="34" charset="0"/>
              </a:rPr>
              <a:t>«Телеграф».</a:t>
            </a:r>
          </a:p>
        </p:txBody>
      </p:sp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9600" y="914400"/>
            <a:ext cx="1905000" cy="283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128" name="Прямоугольник 11"/>
          <p:cNvSpPr>
            <a:spLocks noChangeArrowheads="1"/>
          </p:cNvSpPr>
          <p:nvPr/>
        </p:nvSpPr>
        <p:spPr bwMode="auto">
          <a:xfrm>
            <a:off x="4267200" y="152400"/>
            <a:ext cx="2209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latin typeface="Calibri" pitchFamily="34" charset="0"/>
              </a:rPr>
              <a:t>Россия, начало </a:t>
            </a:r>
            <a:r>
              <a:rPr lang="en-US" sz="1600">
                <a:latin typeface="Calibri" pitchFamily="34" charset="0"/>
              </a:rPr>
              <a:t>XIX</a:t>
            </a:r>
            <a:r>
              <a:rPr lang="ru-RU" sz="1600">
                <a:latin typeface="Calibri" pitchFamily="34" charset="0"/>
              </a:rPr>
              <a:t> в. </a:t>
            </a:r>
          </a:p>
          <a:p>
            <a:pPr algn="ctr"/>
            <a:r>
              <a:rPr lang="ru-RU" sz="1600" b="1" i="1">
                <a:latin typeface="Calibri" pitchFamily="34" charset="0"/>
              </a:rPr>
              <a:t>«Пожарная каланча в Костроме»</a:t>
            </a:r>
            <a:endParaRPr lang="ru-RU" sz="1600">
              <a:latin typeface="Calibri" pitchFamily="34" charset="0"/>
            </a:endParaRPr>
          </a:p>
        </p:txBody>
      </p:sp>
      <p:pic>
        <p:nvPicPr>
          <p:cNvPr id="14" name="Picture 7" descr="333px-Telex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29400" y="4724400"/>
            <a:ext cx="2100263" cy="1941513"/>
          </a:xfrm>
          <a:prstGeom prst="rect">
            <a:avLst/>
          </a:prstGeo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130" name="Прямоугольник 15"/>
          <p:cNvSpPr>
            <a:spLocks noChangeArrowheads="1"/>
          </p:cNvSpPr>
          <p:nvPr/>
        </p:nvSpPr>
        <p:spPr bwMode="auto">
          <a:xfrm>
            <a:off x="6324600" y="3886200"/>
            <a:ext cx="2514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latin typeface="Calibri" pitchFamily="34" charset="0"/>
              </a:rPr>
              <a:t>Франция, конец </a:t>
            </a:r>
            <a:r>
              <a:rPr lang="en-US" sz="1600">
                <a:latin typeface="Calibri" pitchFamily="34" charset="0"/>
              </a:rPr>
              <a:t>XIX</a:t>
            </a:r>
            <a:r>
              <a:rPr lang="ru-RU" sz="1600">
                <a:latin typeface="Calibri" pitchFamily="34" charset="0"/>
              </a:rPr>
              <a:t> в.,</a:t>
            </a:r>
          </a:p>
          <a:p>
            <a:pPr algn="ctr"/>
            <a:r>
              <a:rPr lang="ru-RU" sz="1600">
                <a:latin typeface="Calibri" pitchFamily="34" charset="0"/>
              </a:rPr>
              <a:t>Морис Бодо </a:t>
            </a:r>
          </a:p>
          <a:p>
            <a:pPr algn="ctr"/>
            <a:r>
              <a:rPr lang="ru-RU" sz="1600" b="1" i="1">
                <a:latin typeface="Calibri" pitchFamily="34" charset="0"/>
              </a:rPr>
              <a:t>«Телеграфный аппарат»</a:t>
            </a:r>
            <a:endParaRPr lang="ru-RU" sz="1600">
              <a:latin typeface="Calibri" pitchFamily="34" charset="0"/>
            </a:endParaRPr>
          </a:p>
        </p:txBody>
      </p:sp>
      <p:pic>
        <p:nvPicPr>
          <p:cNvPr id="17" name="Picture 8" descr="466px-Popov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05600" y="1524000"/>
            <a:ext cx="1751013" cy="2300288"/>
          </a:xfrm>
          <a:prstGeom prst="rect">
            <a:avLst/>
          </a:prstGeo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132" name="Прямоугольник 17"/>
          <p:cNvSpPr>
            <a:spLocks noChangeArrowheads="1"/>
          </p:cNvSpPr>
          <p:nvPr/>
        </p:nvSpPr>
        <p:spPr bwMode="auto">
          <a:xfrm>
            <a:off x="6400800" y="457200"/>
            <a:ext cx="2286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latin typeface="Calibri" pitchFamily="34" charset="0"/>
              </a:rPr>
              <a:t>Россия,7 мая 1895 г.,</a:t>
            </a:r>
          </a:p>
          <a:p>
            <a:pPr algn="ctr"/>
            <a:r>
              <a:rPr lang="ru-RU" sz="1600">
                <a:latin typeface="Calibri" pitchFamily="34" charset="0"/>
              </a:rPr>
              <a:t>А.С Попов</a:t>
            </a:r>
          </a:p>
          <a:p>
            <a:pPr algn="ctr"/>
            <a:r>
              <a:rPr lang="ru-RU" sz="1600" b="1" i="1">
                <a:latin typeface="Calibri" pitchFamily="34" charset="0"/>
              </a:rPr>
              <a:t>«Первый радиоприемник»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28600"/>
            <a:ext cx="4724400" cy="990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</p:pic>
      <p:pic>
        <p:nvPicPr>
          <p:cNvPr id="1027" name="Picture 3" descr="2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0" y="1447800"/>
            <a:ext cx="4724400" cy="685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</p:pic>
      <p:pic>
        <p:nvPicPr>
          <p:cNvPr id="1029" name="Picture 5" descr="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67250" y="3886200"/>
            <a:ext cx="4476750" cy="1219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" y="4876800"/>
            <a:ext cx="3505200" cy="1066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53000" y="5562600"/>
            <a:ext cx="3238500" cy="10858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</p:pic>
      <p:pic>
        <p:nvPicPr>
          <p:cNvPr id="1032" name="Picture 8" descr="D:\ВРЕМЕННАЯ ПАПКА\9класс\Открытый урок\Рисунок3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8600" y="2286000"/>
            <a:ext cx="43434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1066800"/>
            <a:ext cx="8763000" cy="1470025"/>
          </a:xfrm>
        </p:spPr>
        <p:txBody>
          <a:bodyPr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8A0000"/>
                </a:solidFill>
                <a:effectLst>
                  <a:glow rad="101600">
                    <a:srgbClr val="FBC9CD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Arial" pitchFamily="34" charset="0"/>
                <a:ea typeface="+mn-ea"/>
                <a:cs typeface="Arial" pitchFamily="34" charset="0"/>
              </a:rPr>
              <a:t>Передача </a:t>
            </a:r>
            <a:r>
              <a:rPr lang="ru-RU" sz="4000" dirty="0" smtClean="0">
                <a:solidFill>
                  <a:srgbClr val="8A0000"/>
                </a:solidFill>
                <a:effectLst>
                  <a:glow rad="101600">
                    <a:srgbClr val="FBC9CD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Arial" pitchFamily="34" charset="0"/>
                <a:ea typeface="+mn-ea"/>
                <a:cs typeface="Arial" pitchFamily="34" charset="0"/>
              </a:rPr>
              <a:t>информации</a:t>
            </a:r>
            <a:endParaRPr lang="ru-RU" sz="4000" dirty="0">
              <a:solidFill>
                <a:srgbClr val="8A0000"/>
              </a:solidFill>
              <a:effectLst>
                <a:glow rad="101600">
                  <a:srgbClr val="FBC9CD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58000" dir="5400000" sy="-100000" algn="bl" rotWithShape="0"/>
              </a:effectLst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2286000"/>
            <a:ext cx="6400800" cy="500050"/>
          </a:xfrm>
          <a:noFill/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Компьютерные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телекоммуникации</a:t>
            </a:r>
          </a:p>
          <a:p>
            <a:pPr eaLnBrk="1" hangingPunct="1"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класс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295400" y="304800"/>
            <a:ext cx="66294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МБОУ СОШ №18 имени Э.Д.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Потапова</a:t>
            </a:r>
          </a:p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г.Мичуринск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715000" y="3657600"/>
            <a:ext cx="32766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>
              <a:spcBef>
                <a:spcPts val="0"/>
              </a:spcBef>
              <a:buFont typeface="Arial" charset="0"/>
              <a:buNone/>
              <a:defRPr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Учитель информатики </a:t>
            </a:r>
          </a:p>
          <a:p>
            <a:pPr algn="ctr">
              <a:spcBef>
                <a:spcPts val="0"/>
              </a:spcBef>
              <a:buFont typeface="Arial" charset="0"/>
              <a:buNone/>
              <a:defRPr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Зацепина Е.М.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8675688" y="73025"/>
            <a:ext cx="395287" cy="368300"/>
          </a:xfrm>
          <a:prstGeom prst="rect">
            <a:avLst/>
          </a:prstGeom>
          <a:solidFill>
            <a:srgbClr val="FF9966"/>
          </a:solidFill>
          <a:ln w="57150">
            <a:solidFill>
              <a:srgbClr val="FFFF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ru-RU" sz="2000" b="1">
                <a:solidFill>
                  <a:schemeClr val="bg1"/>
                </a:solidFill>
                <a:latin typeface="Calibri" pitchFamily="34" charset="0"/>
                <a:sym typeface="Webdings" pitchFamily="18" charset="2"/>
              </a:rPr>
              <a:t></a:t>
            </a:r>
          </a:p>
        </p:txBody>
      </p:sp>
      <p:sp>
        <p:nvSpPr>
          <p:cNvPr id="8195" name="Text Box 6"/>
          <p:cNvSpPr txBox="1">
            <a:spLocks noChangeArrowheads="1"/>
          </p:cNvSpPr>
          <p:nvPr/>
        </p:nvSpPr>
        <p:spPr bwMode="auto">
          <a:xfrm>
            <a:off x="160338" y="55563"/>
            <a:ext cx="8407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006699"/>
                </a:solidFill>
                <a:latin typeface="Calibri" pitchFamily="34" charset="0"/>
              </a:rPr>
              <a:t>ПЕРЕДАЧА  ИНФОРМАЦИИ</a:t>
            </a:r>
          </a:p>
        </p:txBody>
      </p:sp>
      <p:sp>
        <p:nvSpPr>
          <p:cNvPr id="8196" name="Rectangle 15"/>
          <p:cNvSpPr>
            <a:spLocks noChangeArrowheads="1"/>
          </p:cNvSpPr>
          <p:nvPr/>
        </p:nvSpPr>
        <p:spPr bwMode="auto">
          <a:xfrm>
            <a:off x="0" y="549275"/>
            <a:ext cx="9144000" cy="5759450"/>
          </a:xfrm>
          <a:prstGeom prst="rect">
            <a:avLst/>
          </a:prstGeom>
          <a:solidFill>
            <a:srgbClr val="00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197" name="Text Box 24"/>
          <p:cNvSpPr txBox="1">
            <a:spLocks noChangeArrowheads="1"/>
          </p:cNvSpPr>
          <p:nvPr/>
        </p:nvSpPr>
        <p:spPr bwMode="auto">
          <a:xfrm>
            <a:off x="1368425" y="3652838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198" name="Rectangle 42"/>
          <p:cNvSpPr>
            <a:spLocks noChangeArrowheads="1"/>
          </p:cNvSpPr>
          <p:nvPr/>
        </p:nvSpPr>
        <p:spPr bwMode="auto">
          <a:xfrm>
            <a:off x="287338" y="714375"/>
            <a:ext cx="8605837" cy="865188"/>
          </a:xfrm>
          <a:prstGeom prst="rect">
            <a:avLst/>
          </a:prstGeom>
          <a:solidFill>
            <a:srgbClr val="FFFFCC"/>
          </a:solidFill>
          <a:ln w="9525">
            <a:solidFill>
              <a:srgbClr val="FF66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199" name="Text Box 43"/>
          <p:cNvSpPr txBox="1">
            <a:spLocks noChangeArrowheads="1"/>
          </p:cNvSpPr>
          <p:nvPr/>
        </p:nvSpPr>
        <p:spPr bwMode="auto">
          <a:xfrm>
            <a:off x="358775" y="811213"/>
            <a:ext cx="8426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1200">
                <a:latin typeface="Calibri" pitchFamily="34" charset="0"/>
              </a:rPr>
              <a:t>       </a:t>
            </a:r>
            <a:r>
              <a:rPr lang="ru-RU" b="1">
                <a:solidFill>
                  <a:srgbClr val="FF6699"/>
                </a:solidFill>
                <a:latin typeface="Calibri" pitchFamily="34" charset="0"/>
              </a:rPr>
              <a:t>ПЕРЕДАЧА ИНФОРМАЦИИ</a:t>
            </a:r>
            <a:r>
              <a:rPr lang="ru-RU">
                <a:latin typeface="Calibri" pitchFamily="34" charset="0"/>
              </a:rPr>
              <a:t> происходит между источником и  приемником  по  информационным   каналам  связи.</a:t>
            </a:r>
            <a:endParaRPr lang="ru-RU" i="1">
              <a:latin typeface="Century Gothic" pitchFamily="34" charset="0"/>
            </a:endParaRPr>
          </a:p>
        </p:txBody>
      </p:sp>
      <p:sp>
        <p:nvSpPr>
          <p:cNvPr id="8200" name="Rectangle 50"/>
          <p:cNvSpPr>
            <a:spLocks noChangeArrowheads="1"/>
          </p:cNvSpPr>
          <p:nvPr/>
        </p:nvSpPr>
        <p:spPr bwMode="auto">
          <a:xfrm>
            <a:off x="287338" y="1879600"/>
            <a:ext cx="2663825" cy="45561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Calibri" pitchFamily="34" charset="0"/>
              </a:rPr>
              <a:t>Источник  информации</a:t>
            </a:r>
          </a:p>
        </p:txBody>
      </p:sp>
      <p:sp>
        <p:nvSpPr>
          <p:cNvPr id="8201" name="Rectangle 51"/>
          <p:cNvSpPr>
            <a:spLocks noChangeArrowheads="1"/>
          </p:cNvSpPr>
          <p:nvPr/>
        </p:nvSpPr>
        <p:spPr bwMode="auto">
          <a:xfrm>
            <a:off x="6084888" y="1879600"/>
            <a:ext cx="2808287" cy="45561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Calibri" pitchFamily="34" charset="0"/>
              </a:rPr>
              <a:t>Приемник  информации</a:t>
            </a:r>
          </a:p>
        </p:txBody>
      </p:sp>
      <p:sp>
        <p:nvSpPr>
          <p:cNvPr id="8202" name="Rectangle 52"/>
          <p:cNvSpPr>
            <a:spLocks noChangeArrowheads="1"/>
          </p:cNvSpPr>
          <p:nvPr/>
        </p:nvSpPr>
        <p:spPr bwMode="auto">
          <a:xfrm>
            <a:off x="3600450" y="1879600"/>
            <a:ext cx="1835150" cy="45561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Calibri" pitchFamily="34" charset="0"/>
              </a:rPr>
              <a:t>Канал  связи</a:t>
            </a:r>
          </a:p>
        </p:txBody>
      </p:sp>
      <p:sp>
        <p:nvSpPr>
          <p:cNvPr id="8203" name="Line 53"/>
          <p:cNvSpPr>
            <a:spLocks noChangeShapeType="1"/>
          </p:cNvSpPr>
          <p:nvPr/>
        </p:nvSpPr>
        <p:spPr bwMode="auto">
          <a:xfrm>
            <a:off x="2951163" y="2106613"/>
            <a:ext cx="6492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8204" name="Line 54"/>
          <p:cNvSpPr>
            <a:spLocks noChangeShapeType="1"/>
          </p:cNvSpPr>
          <p:nvPr/>
        </p:nvSpPr>
        <p:spPr bwMode="auto">
          <a:xfrm>
            <a:off x="5435600" y="2106613"/>
            <a:ext cx="6492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8205" name="Text Box 55"/>
          <p:cNvSpPr txBox="1">
            <a:spLocks noChangeArrowheads="1"/>
          </p:cNvSpPr>
          <p:nvPr/>
        </p:nvSpPr>
        <p:spPr bwMode="auto">
          <a:xfrm>
            <a:off x="287338" y="2525713"/>
            <a:ext cx="2376487" cy="8318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1200">
                <a:latin typeface="Calibri" pitchFamily="34" charset="0"/>
              </a:rPr>
              <a:t>       </a:t>
            </a:r>
            <a:r>
              <a:rPr lang="ru-RU" sz="1200">
                <a:latin typeface="Calibri" pitchFamily="34" charset="0"/>
              </a:rPr>
              <a:t>Источник информации – это объект (субъект), который передает  информацию  приемнику</a:t>
            </a:r>
            <a:endParaRPr lang="ru-RU" sz="1200" i="1">
              <a:latin typeface="Century Gothic" pitchFamily="34" charset="0"/>
            </a:endParaRPr>
          </a:p>
        </p:txBody>
      </p:sp>
      <p:sp>
        <p:nvSpPr>
          <p:cNvPr id="8206" name="Text Box 56"/>
          <p:cNvSpPr txBox="1">
            <a:spLocks noChangeArrowheads="1"/>
          </p:cNvSpPr>
          <p:nvPr/>
        </p:nvSpPr>
        <p:spPr bwMode="auto">
          <a:xfrm>
            <a:off x="6480175" y="2514600"/>
            <a:ext cx="2376488" cy="8334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1200">
                <a:latin typeface="Calibri" pitchFamily="34" charset="0"/>
              </a:rPr>
              <a:t>       </a:t>
            </a:r>
            <a:r>
              <a:rPr lang="ru-RU" sz="1200">
                <a:latin typeface="Calibri" pitchFamily="34" charset="0"/>
              </a:rPr>
              <a:t>Приемник информации – это объект (субъект), который принимает  информацию  от  источника</a:t>
            </a:r>
            <a:endParaRPr lang="ru-RU" sz="1200" i="1">
              <a:latin typeface="Century Gothic" pitchFamily="34" charset="0"/>
            </a:endParaRPr>
          </a:p>
        </p:txBody>
      </p:sp>
      <p:sp>
        <p:nvSpPr>
          <p:cNvPr id="8207" name="Text Box 57"/>
          <p:cNvSpPr txBox="1">
            <a:spLocks noChangeArrowheads="1"/>
          </p:cNvSpPr>
          <p:nvPr/>
        </p:nvSpPr>
        <p:spPr bwMode="auto">
          <a:xfrm>
            <a:off x="2879725" y="2514600"/>
            <a:ext cx="3384550" cy="8334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1200">
                <a:latin typeface="Calibri" pitchFamily="34" charset="0"/>
              </a:rPr>
              <a:t>       </a:t>
            </a:r>
            <a:r>
              <a:rPr lang="ru-RU" sz="1200">
                <a:latin typeface="Calibri" pitchFamily="34" charset="0"/>
              </a:rPr>
              <a:t>Канал связи – это среда, способ или техническое средство, позволяющее передать информацию  от  источника  к  приемнику</a:t>
            </a:r>
            <a:endParaRPr lang="ru-RU" sz="1200" i="1">
              <a:latin typeface="Century Gothic" pitchFamily="34" charset="0"/>
            </a:endParaRPr>
          </a:p>
        </p:txBody>
      </p:sp>
      <p:sp>
        <p:nvSpPr>
          <p:cNvPr id="8208" name="Text Box 59"/>
          <p:cNvSpPr txBox="1">
            <a:spLocks noChangeArrowheads="1"/>
          </p:cNvSpPr>
          <p:nvPr/>
        </p:nvSpPr>
        <p:spPr bwMode="auto">
          <a:xfrm>
            <a:off x="1368425" y="54752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209" name="Rectangle 60"/>
          <p:cNvSpPr>
            <a:spLocks noChangeArrowheads="1"/>
          </p:cNvSpPr>
          <p:nvPr/>
        </p:nvSpPr>
        <p:spPr bwMode="auto">
          <a:xfrm>
            <a:off x="250825" y="4398963"/>
            <a:ext cx="1619250" cy="863600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Calibri" pitchFamily="34" charset="0"/>
              </a:rPr>
              <a:t>Источник </a:t>
            </a:r>
          </a:p>
          <a:p>
            <a:pPr algn="ctr"/>
            <a:r>
              <a:rPr lang="ru-RU">
                <a:latin typeface="Calibri" pitchFamily="34" charset="0"/>
              </a:rPr>
              <a:t>информации</a:t>
            </a:r>
          </a:p>
        </p:txBody>
      </p:sp>
      <p:sp>
        <p:nvSpPr>
          <p:cNvPr id="8210" name="Rectangle 61"/>
          <p:cNvSpPr>
            <a:spLocks noChangeArrowheads="1"/>
          </p:cNvSpPr>
          <p:nvPr/>
        </p:nvSpPr>
        <p:spPr bwMode="auto">
          <a:xfrm>
            <a:off x="7307263" y="4398963"/>
            <a:ext cx="1619250" cy="863600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Calibri" pitchFamily="34" charset="0"/>
              </a:rPr>
              <a:t>Приемник</a:t>
            </a:r>
          </a:p>
          <a:p>
            <a:pPr algn="ctr"/>
            <a:r>
              <a:rPr lang="ru-RU">
                <a:latin typeface="Calibri" pitchFamily="34" charset="0"/>
              </a:rPr>
              <a:t>информации</a:t>
            </a:r>
          </a:p>
        </p:txBody>
      </p:sp>
      <p:sp>
        <p:nvSpPr>
          <p:cNvPr id="8211" name="Line 62"/>
          <p:cNvSpPr>
            <a:spLocks noChangeShapeType="1"/>
          </p:cNvSpPr>
          <p:nvPr/>
        </p:nvSpPr>
        <p:spPr bwMode="auto">
          <a:xfrm>
            <a:off x="1871663" y="4794250"/>
            <a:ext cx="3587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8212" name="Line 63"/>
          <p:cNvSpPr>
            <a:spLocks noChangeShapeType="1"/>
          </p:cNvSpPr>
          <p:nvPr/>
        </p:nvSpPr>
        <p:spPr bwMode="auto">
          <a:xfrm>
            <a:off x="6946900" y="4794250"/>
            <a:ext cx="3587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pic>
        <p:nvPicPr>
          <p:cNvPr id="8213" name="Picture 64" descr="1l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51163" y="4541838"/>
            <a:ext cx="3049587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14" name="Rectangle 65"/>
          <p:cNvSpPr>
            <a:spLocks noChangeArrowheads="1"/>
          </p:cNvSpPr>
          <p:nvPr/>
        </p:nvSpPr>
        <p:spPr bwMode="auto">
          <a:xfrm>
            <a:off x="250825" y="5440363"/>
            <a:ext cx="8677275" cy="3968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Calibri" pitchFamily="34" charset="0"/>
              </a:rPr>
              <a:t>Защита  от  шума  </a:t>
            </a:r>
            <a:r>
              <a:rPr lang="ru-RU" sz="1400">
                <a:latin typeface="Calibri" pitchFamily="34" charset="0"/>
              </a:rPr>
              <a:t>(технические  способы  защиты  каналов связи + избыточный код)</a:t>
            </a:r>
          </a:p>
        </p:txBody>
      </p:sp>
      <p:sp>
        <p:nvSpPr>
          <p:cNvPr id="8215" name="Line 66"/>
          <p:cNvSpPr>
            <a:spLocks noChangeShapeType="1"/>
          </p:cNvSpPr>
          <p:nvPr/>
        </p:nvSpPr>
        <p:spPr bwMode="auto">
          <a:xfrm flipV="1">
            <a:off x="2698750" y="5081588"/>
            <a:ext cx="0" cy="35877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8216" name="Line 67"/>
          <p:cNvSpPr>
            <a:spLocks noChangeShapeType="1"/>
          </p:cNvSpPr>
          <p:nvPr/>
        </p:nvSpPr>
        <p:spPr bwMode="auto">
          <a:xfrm flipV="1">
            <a:off x="6407150" y="5081588"/>
            <a:ext cx="0" cy="35877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8217" name="Line 68"/>
          <p:cNvSpPr>
            <a:spLocks noChangeShapeType="1"/>
          </p:cNvSpPr>
          <p:nvPr/>
        </p:nvSpPr>
        <p:spPr bwMode="auto">
          <a:xfrm flipV="1">
            <a:off x="3886200" y="4868863"/>
            <a:ext cx="0" cy="5715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8218" name="Rectangle 69"/>
          <p:cNvSpPr>
            <a:spLocks noChangeArrowheads="1"/>
          </p:cNvSpPr>
          <p:nvPr/>
        </p:nvSpPr>
        <p:spPr bwMode="auto">
          <a:xfrm>
            <a:off x="3419475" y="3749675"/>
            <a:ext cx="2124075" cy="3238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Calibri" pitchFamily="34" charset="0"/>
              </a:rPr>
              <a:t>Шум  (помехи)</a:t>
            </a:r>
          </a:p>
        </p:txBody>
      </p:sp>
      <p:sp>
        <p:nvSpPr>
          <p:cNvPr id="8219" name="Line 70"/>
          <p:cNvSpPr>
            <a:spLocks noChangeShapeType="1"/>
          </p:cNvSpPr>
          <p:nvPr/>
        </p:nvSpPr>
        <p:spPr bwMode="auto">
          <a:xfrm>
            <a:off x="4535488" y="4073525"/>
            <a:ext cx="0" cy="468313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8220" name="Line 71"/>
          <p:cNvSpPr>
            <a:spLocks noChangeShapeType="1"/>
          </p:cNvSpPr>
          <p:nvPr/>
        </p:nvSpPr>
        <p:spPr bwMode="auto">
          <a:xfrm>
            <a:off x="4822825" y="4073525"/>
            <a:ext cx="0" cy="468313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8221" name="Line 72"/>
          <p:cNvSpPr>
            <a:spLocks noChangeShapeType="1"/>
          </p:cNvSpPr>
          <p:nvPr/>
        </p:nvSpPr>
        <p:spPr bwMode="auto">
          <a:xfrm>
            <a:off x="4211638" y="4073525"/>
            <a:ext cx="0" cy="468313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8222" name="Line 73"/>
          <p:cNvSpPr>
            <a:spLocks noChangeShapeType="1"/>
          </p:cNvSpPr>
          <p:nvPr/>
        </p:nvSpPr>
        <p:spPr bwMode="auto">
          <a:xfrm>
            <a:off x="3886200" y="4073525"/>
            <a:ext cx="0" cy="468313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8223" name="Line 74"/>
          <p:cNvSpPr>
            <a:spLocks noChangeShapeType="1"/>
          </p:cNvSpPr>
          <p:nvPr/>
        </p:nvSpPr>
        <p:spPr bwMode="auto">
          <a:xfrm>
            <a:off x="5111750" y="4073525"/>
            <a:ext cx="0" cy="468313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8224" name="Rectangle 75"/>
          <p:cNvSpPr>
            <a:spLocks noChangeArrowheads="1"/>
          </p:cNvSpPr>
          <p:nvPr/>
        </p:nvSpPr>
        <p:spPr bwMode="auto">
          <a:xfrm>
            <a:off x="5830888" y="3749675"/>
            <a:ext cx="3097212" cy="4683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>
                <a:latin typeface="Calibri" pitchFamily="34" charset="0"/>
              </a:rPr>
              <a:t>ДКДУ – декодирующее  устройство</a:t>
            </a:r>
          </a:p>
        </p:txBody>
      </p:sp>
      <p:sp>
        <p:nvSpPr>
          <p:cNvPr id="8225" name="Rectangle 76"/>
          <p:cNvSpPr>
            <a:spLocks noChangeArrowheads="1"/>
          </p:cNvSpPr>
          <p:nvPr/>
        </p:nvSpPr>
        <p:spPr bwMode="auto">
          <a:xfrm>
            <a:off x="250825" y="3749675"/>
            <a:ext cx="2843213" cy="4683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>
                <a:latin typeface="Calibri" pitchFamily="34" charset="0"/>
              </a:rPr>
              <a:t>КДУ – кодирующее устройство</a:t>
            </a:r>
          </a:p>
        </p:txBody>
      </p:sp>
      <p:sp>
        <p:nvSpPr>
          <p:cNvPr id="8226" name="Line 77"/>
          <p:cNvSpPr>
            <a:spLocks noChangeShapeType="1"/>
          </p:cNvSpPr>
          <p:nvPr/>
        </p:nvSpPr>
        <p:spPr bwMode="auto">
          <a:xfrm>
            <a:off x="2663825" y="4217988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27" name="Line 78"/>
          <p:cNvSpPr>
            <a:spLocks noChangeShapeType="1"/>
          </p:cNvSpPr>
          <p:nvPr/>
        </p:nvSpPr>
        <p:spPr bwMode="auto">
          <a:xfrm>
            <a:off x="6408738" y="4217988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28" name="Rectangle 79"/>
          <p:cNvSpPr>
            <a:spLocks noChangeArrowheads="1"/>
          </p:cNvSpPr>
          <p:nvPr/>
        </p:nvSpPr>
        <p:spPr bwMode="auto">
          <a:xfrm>
            <a:off x="2230438" y="4541838"/>
            <a:ext cx="863600" cy="539750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latin typeface="Calibri" pitchFamily="34" charset="0"/>
              </a:rPr>
              <a:t>КДУ</a:t>
            </a:r>
          </a:p>
        </p:txBody>
      </p:sp>
      <p:sp>
        <p:nvSpPr>
          <p:cNvPr id="8229" name="Rectangle 80"/>
          <p:cNvSpPr>
            <a:spLocks noChangeArrowheads="1"/>
          </p:cNvSpPr>
          <p:nvPr/>
        </p:nvSpPr>
        <p:spPr bwMode="auto">
          <a:xfrm>
            <a:off x="5830888" y="4541838"/>
            <a:ext cx="1116012" cy="539750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latin typeface="Calibri" pitchFamily="34" charset="0"/>
              </a:rPr>
              <a:t>ДКДУ</a:t>
            </a:r>
          </a:p>
        </p:txBody>
      </p:sp>
      <p:sp>
        <p:nvSpPr>
          <p:cNvPr id="8230" name="Rectangle 81"/>
          <p:cNvSpPr>
            <a:spLocks noChangeArrowheads="1"/>
          </p:cNvSpPr>
          <p:nvPr/>
        </p:nvSpPr>
        <p:spPr bwMode="auto">
          <a:xfrm>
            <a:off x="4284663" y="4652963"/>
            <a:ext cx="1295400" cy="2873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>
                <a:latin typeface="Calibri" pitchFamily="34" charset="0"/>
              </a:rPr>
              <a:t>Канал связи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1143000" y="304800"/>
            <a:ext cx="689927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ru-RU" sz="4400" b="1" dirty="0">
                <a:ln w="50800"/>
                <a:solidFill>
                  <a:srgbClr val="17375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ПЕРЕДАЧА ИНФОРМАЦИИ</a:t>
            </a:r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1143000" y="1371600"/>
            <a:ext cx="7162800" cy="477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en-US" sz="2800" b="1" dirty="0">
                <a:solidFill>
                  <a:srgbClr val="8A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I</a:t>
            </a:r>
            <a:r>
              <a:rPr lang="ru-RU" sz="2800" b="1" dirty="0">
                <a:solidFill>
                  <a:srgbClr val="8A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= </a:t>
            </a:r>
            <a:r>
              <a:rPr lang="en-US" sz="2800" b="1" dirty="0">
                <a:solidFill>
                  <a:srgbClr val="8A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v</a:t>
            </a:r>
            <a:r>
              <a:rPr lang="ru-RU" sz="2800" b="1" dirty="0">
                <a:solidFill>
                  <a:srgbClr val="8A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*</a:t>
            </a:r>
            <a:r>
              <a:rPr lang="en-US" sz="2800" b="1" dirty="0">
                <a:solidFill>
                  <a:srgbClr val="8A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t</a:t>
            </a:r>
            <a:r>
              <a:rPr lang="ru-RU" sz="2400" b="1" dirty="0">
                <a:solidFill>
                  <a:srgbClr val="000080"/>
                </a:solidFill>
                <a:cs typeface="Times New Roman" pitchFamily="18" charset="0"/>
              </a:rPr>
              <a:t>, где</a:t>
            </a:r>
            <a:endParaRPr lang="ru-RU" sz="2400" dirty="0"/>
          </a:p>
          <a:p>
            <a:pPr eaLnBrk="0" hangingPunct="0">
              <a:defRPr/>
            </a:pPr>
            <a:r>
              <a:rPr lang="en-US" sz="2800" b="1" dirty="0">
                <a:solidFill>
                  <a:srgbClr val="8A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I</a:t>
            </a:r>
            <a:r>
              <a:rPr lang="ru-RU" sz="2400" b="1" dirty="0">
                <a:solidFill>
                  <a:srgbClr val="8A0000"/>
                </a:solidFill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000080"/>
                </a:solidFill>
                <a:cs typeface="Times New Roman" pitchFamily="18" charset="0"/>
              </a:rPr>
              <a:t>– количество передаваемой информации;</a:t>
            </a:r>
            <a:endParaRPr lang="ru-RU" sz="2400" dirty="0"/>
          </a:p>
          <a:p>
            <a:pPr eaLnBrk="0" hangingPunct="0">
              <a:defRPr/>
            </a:pPr>
            <a:r>
              <a:rPr lang="en-US" sz="2800" b="1" dirty="0">
                <a:solidFill>
                  <a:srgbClr val="8A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v</a:t>
            </a:r>
            <a:r>
              <a:rPr lang="ru-RU" sz="2400" b="1" dirty="0">
                <a:solidFill>
                  <a:srgbClr val="000080"/>
                </a:solidFill>
                <a:cs typeface="Times New Roman" pitchFamily="18" charset="0"/>
              </a:rPr>
              <a:t> – пропускная способность канала    </a:t>
            </a:r>
          </a:p>
          <a:p>
            <a:pPr eaLnBrk="0" hangingPunct="0">
              <a:defRPr/>
            </a:pPr>
            <a:r>
              <a:rPr lang="ru-RU" sz="2400" b="1" dirty="0">
                <a:solidFill>
                  <a:srgbClr val="000080"/>
                </a:solidFill>
                <a:cs typeface="Times New Roman" pitchFamily="18" charset="0"/>
              </a:rPr>
              <a:t>      (скорость передачи информации);</a:t>
            </a:r>
            <a:endParaRPr lang="ru-RU" sz="2400" dirty="0"/>
          </a:p>
          <a:p>
            <a:pPr eaLnBrk="0" hangingPunct="0">
              <a:defRPr/>
            </a:pPr>
            <a:r>
              <a:rPr lang="en-US" sz="2800" b="1" dirty="0">
                <a:solidFill>
                  <a:srgbClr val="8A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t</a:t>
            </a:r>
            <a:r>
              <a:rPr lang="ru-RU" sz="2400" b="1" dirty="0">
                <a:solidFill>
                  <a:srgbClr val="000080"/>
                </a:solidFill>
                <a:cs typeface="Times New Roman" pitchFamily="18" charset="0"/>
              </a:rPr>
              <a:t> – время передачи информации.</a:t>
            </a:r>
          </a:p>
          <a:p>
            <a:pPr eaLnBrk="0" hangingPunct="0">
              <a:defRPr/>
            </a:pPr>
            <a:endParaRPr lang="ru-RU" sz="2400" b="1" dirty="0">
              <a:solidFill>
                <a:srgbClr val="000080"/>
              </a:solidFill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sz="2400" b="1" dirty="0">
                <a:cs typeface="Times New Roman" pitchFamily="18" charset="0"/>
              </a:rPr>
              <a:t>Соотношения между единицами пропускной способности канала передачи информации:</a:t>
            </a:r>
            <a:endParaRPr lang="ru-RU" sz="2400" dirty="0"/>
          </a:p>
          <a:p>
            <a:pPr algn="ctr" eaLnBrk="0" hangingPunct="0">
              <a:defRPr/>
            </a:pPr>
            <a:r>
              <a:rPr lang="ru-RU" sz="2400" dirty="0">
                <a:cs typeface="Times New Roman" pitchFamily="18" charset="0"/>
              </a:rPr>
              <a:t>1 байт/с = 2</a:t>
            </a:r>
            <a:r>
              <a:rPr lang="ru-RU" sz="2400" baseline="30000" dirty="0">
                <a:cs typeface="Times New Roman" pitchFamily="18" charset="0"/>
              </a:rPr>
              <a:t>3 </a:t>
            </a:r>
            <a:r>
              <a:rPr lang="ru-RU" sz="2400" dirty="0">
                <a:cs typeface="Times New Roman" pitchFamily="18" charset="0"/>
              </a:rPr>
              <a:t>бит/с = 8 бит/с</a:t>
            </a:r>
            <a:endParaRPr lang="ru-RU" sz="2400" dirty="0"/>
          </a:p>
          <a:p>
            <a:pPr algn="ctr" eaLnBrk="0" hangingPunct="0">
              <a:defRPr/>
            </a:pPr>
            <a:r>
              <a:rPr lang="ru-RU" sz="2400" dirty="0">
                <a:cs typeface="Times New Roman" pitchFamily="18" charset="0"/>
              </a:rPr>
              <a:t>1 Кбит/с = 2</a:t>
            </a:r>
            <a:r>
              <a:rPr lang="ru-RU" sz="2400" baseline="30000" dirty="0">
                <a:cs typeface="Times New Roman" pitchFamily="18" charset="0"/>
              </a:rPr>
              <a:t>10 </a:t>
            </a:r>
            <a:r>
              <a:rPr lang="ru-RU" sz="2400" dirty="0">
                <a:cs typeface="Times New Roman" pitchFamily="18" charset="0"/>
              </a:rPr>
              <a:t>бит/с = 1024 бит/с</a:t>
            </a:r>
            <a:br>
              <a:rPr lang="ru-RU" sz="2400" dirty="0">
                <a:cs typeface="Times New Roman" pitchFamily="18" charset="0"/>
              </a:rPr>
            </a:br>
            <a:r>
              <a:rPr lang="ru-RU" sz="2400" dirty="0">
                <a:cs typeface="Times New Roman" pitchFamily="18" charset="0"/>
              </a:rPr>
              <a:t>1 Мбит/с = 2</a:t>
            </a:r>
            <a:r>
              <a:rPr lang="ru-RU" sz="2400" baseline="30000" dirty="0">
                <a:cs typeface="Times New Roman" pitchFamily="18" charset="0"/>
              </a:rPr>
              <a:t>10 </a:t>
            </a:r>
            <a:r>
              <a:rPr lang="ru-RU" sz="2400" dirty="0">
                <a:cs typeface="Times New Roman" pitchFamily="18" charset="0"/>
              </a:rPr>
              <a:t>Кбит/с = 1024 Кбит/с</a:t>
            </a:r>
            <a:endParaRPr lang="ru-RU" sz="2400" dirty="0"/>
          </a:p>
          <a:p>
            <a:pPr algn="ctr" eaLnBrk="0" hangingPunct="0">
              <a:defRPr/>
            </a:pPr>
            <a:r>
              <a:rPr lang="ru-RU" sz="2400" dirty="0">
                <a:cs typeface="Times New Roman" pitchFamily="18" charset="0"/>
              </a:rPr>
              <a:t>1 Гбит/с = 2</a:t>
            </a:r>
            <a:r>
              <a:rPr lang="ru-RU" sz="2400" baseline="30000" dirty="0">
                <a:cs typeface="Times New Roman" pitchFamily="18" charset="0"/>
              </a:rPr>
              <a:t>10 </a:t>
            </a:r>
            <a:r>
              <a:rPr lang="ru-RU" sz="2400" dirty="0">
                <a:cs typeface="Times New Roman" pitchFamily="18" charset="0"/>
              </a:rPr>
              <a:t>Мбит/с = 1024 Мбит/с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03400" y="304800"/>
            <a:ext cx="5173663" cy="769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ru-RU" sz="4400" b="1" dirty="0">
                <a:ln w="50800"/>
                <a:solidFill>
                  <a:srgbClr val="17375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РЕШЕНИЕ ЗАДАЧ</a:t>
            </a:r>
          </a:p>
        </p:txBody>
      </p:sp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457200" y="1219200"/>
            <a:ext cx="8382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tabLst>
                <a:tab pos="228600" algn="l"/>
              </a:tabLst>
              <a:defRPr/>
            </a:pPr>
            <a:r>
              <a:rPr lang="ru-RU" sz="2800" dirty="0">
                <a:solidFill>
                  <a:srgbClr val="17375E"/>
                </a:solidFill>
                <a:latin typeface="+mn-lt"/>
                <a:cs typeface="+mn-cs"/>
              </a:rPr>
              <a:t>Какое количество байтов будет передаваться за 1 секунду по каналу передачи информации с пропускной способностью 100 Мбит/с?</a:t>
            </a:r>
          </a:p>
        </p:txBody>
      </p:sp>
      <p:sp>
        <p:nvSpPr>
          <p:cNvPr id="10244" name="Прямоугольник 3"/>
          <p:cNvSpPr>
            <a:spLocks noChangeArrowheads="1"/>
          </p:cNvSpPr>
          <p:nvPr/>
        </p:nvSpPr>
        <p:spPr bwMode="auto">
          <a:xfrm>
            <a:off x="1219200" y="5486400"/>
            <a:ext cx="76962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/>
              <a:t>I</a:t>
            </a:r>
            <a:r>
              <a:rPr lang="ru-RU" sz="2800"/>
              <a:t> = </a:t>
            </a:r>
            <a:r>
              <a:rPr lang="en-US" sz="2800"/>
              <a:t>v</a:t>
            </a:r>
            <a:r>
              <a:rPr lang="ru-RU" sz="2800"/>
              <a:t>*</a:t>
            </a:r>
            <a:r>
              <a:rPr lang="en-US" sz="2800"/>
              <a:t>t</a:t>
            </a:r>
            <a:r>
              <a:rPr lang="ru-RU" sz="2800"/>
              <a:t> = 100*1024*1024*1/8 = 13 107</a:t>
            </a:r>
            <a:r>
              <a:rPr lang="en-US" sz="2800"/>
              <a:t> </a:t>
            </a:r>
            <a:r>
              <a:rPr lang="ru-RU" sz="2800"/>
              <a:t>200 байт </a:t>
            </a:r>
          </a:p>
          <a:p>
            <a:pPr algn="ctr"/>
            <a:r>
              <a:rPr lang="ru-RU" sz="2800" b="1"/>
              <a:t>Ответ:</a:t>
            </a:r>
            <a:r>
              <a:rPr lang="ru-RU" sz="2800"/>
              <a:t> 12,5 Мбайт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19200" y="5410200"/>
            <a:ext cx="7696200" cy="1066800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246" name="Прямоугольник 5"/>
          <p:cNvSpPr>
            <a:spLocks noChangeArrowheads="1"/>
          </p:cNvSpPr>
          <p:nvPr/>
        </p:nvSpPr>
        <p:spPr bwMode="auto">
          <a:xfrm>
            <a:off x="533400" y="2590800"/>
            <a:ext cx="22860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tabLst>
                <a:tab pos="228600" algn="l"/>
              </a:tabLst>
            </a:pPr>
            <a:r>
              <a:rPr lang="ru-RU" sz="2800" b="1">
                <a:solidFill>
                  <a:srgbClr val="17375E"/>
                </a:solidFill>
                <a:latin typeface="Calibri" pitchFamily="34" charset="0"/>
              </a:rPr>
              <a:t>Дано:</a:t>
            </a:r>
          </a:p>
          <a:p>
            <a:pPr eaLnBrk="0" hangingPunct="0">
              <a:tabLst>
                <a:tab pos="228600" algn="l"/>
              </a:tabLst>
            </a:pPr>
            <a:r>
              <a:rPr lang="en-US" sz="2800" b="1">
                <a:solidFill>
                  <a:srgbClr val="17375E"/>
                </a:solidFill>
                <a:latin typeface="Calibri" pitchFamily="34" charset="0"/>
              </a:rPr>
              <a:t>v</a:t>
            </a:r>
            <a:r>
              <a:rPr lang="ru-RU" sz="2800" b="1">
                <a:solidFill>
                  <a:srgbClr val="17375E"/>
                </a:solidFill>
                <a:latin typeface="Calibri" pitchFamily="34" charset="0"/>
              </a:rPr>
              <a:t> = 100 Мбит/с</a:t>
            </a:r>
          </a:p>
          <a:p>
            <a:pPr eaLnBrk="0" hangingPunct="0">
              <a:tabLst>
                <a:tab pos="228600" algn="l"/>
              </a:tabLst>
            </a:pPr>
            <a:r>
              <a:rPr lang="en-US" sz="2800" b="1">
                <a:solidFill>
                  <a:srgbClr val="17375E"/>
                </a:solidFill>
                <a:latin typeface="Calibri" pitchFamily="34" charset="0"/>
              </a:rPr>
              <a:t>t </a:t>
            </a:r>
            <a:r>
              <a:rPr lang="ru-RU" sz="2800" b="1">
                <a:solidFill>
                  <a:srgbClr val="17375E"/>
                </a:solidFill>
                <a:latin typeface="Calibri" pitchFamily="34" charset="0"/>
              </a:rPr>
              <a:t>= 1 с</a:t>
            </a:r>
          </a:p>
          <a:p>
            <a:pPr eaLnBrk="0" hangingPunct="0">
              <a:tabLst>
                <a:tab pos="228600" algn="l"/>
              </a:tabLst>
            </a:pPr>
            <a:r>
              <a:rPr lang="en-US" sz="2800" b="1">
                <a:solidFill>
                  <a:srgbClr val="17375E"/>
                </a:solidFill>
                <a:latin typeface="Calibri" pitchFamily="34" charset="0"/>
              </a:rPr>
              <a:t>I</a:t>
            </a:r>
            <a:r>
              <a:rPr lang="ru-RU" sz="2800" b="1">
                <a:solidFill>
                  <a:srgbClr val="17375E"/>
                </a:solidFill>
                <a:latin typeface="Calibri" pitchFamily="34" charset="0"/>
              </a:rPr>
              <a:t> -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3400" y="1295400"/>
            <a:ext cx="8229600" cy="13843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800" dirty="0">
                <a:solidFill>
                  <a:srgbClr val="17375E"/>
                </a:solidFill>
                <a:latin typeface="+mn-lt"/>
                <a:cs typeface="+mn-cs"/>
              </a:rPr>
              <a:t>Скорость передачи данных составляет 56 000 бит/</a:t>
            </a:r>
            <a:r>
              <a:rPr lang="ru-RU" sz="2800" dirty="0" err="1">
                <a:solidFill>
                  <a:srgbClr val="17375E"/>
                </a:solidFill>
                <a:latin typeface="+mn-lt"/>
                <a:cs typeface="+mn-cs"/>
              </a:rPr>
              <a:t>c</a:t>
            </a:r>
            <a:r>
              <a:rPr lang="ru-RU" sz="2800" dirty="0">
                <a:solidFill>
                  <a:srgbClr val="17375E"/>
                </a:solidFill>
                <a:latin typeface="+mn-lt"/>
                <a:cs typeface="+mn-cs"/>
              </a:rPr>
              <a:t>. Необходимо передать файл размером 280 000 байт. Определите время передачи файла в секундах.</a:t>
            </a:r>
          </a:p>
        </p:txBody>
      </p:sp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685800" y="2819400"/>
            <a:ext cx="27432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tabLst>
                <a:tab pos="228600" algn="l"/>
              </a:tabLst>
              <a:defRPr/>
            </a:pPr>
            <a:r>
              <a:rPr lang="ru-RU" sz="2800" dirty="0">
                <a:solidFill>
                  <a:srgbClr val="17375E"/>
                </a:solidFill>
                <a:latin typeface="+mn-lt"/>
                <a:cs typeface="+mn-cs"/>
              </a:rPr>
              <a:t>Дано:</a:t>
            </a:r>
          </a:p>
          <a:p>
            <a:pPr eaLnBrk="0" hangingPunct="0">
              <a:tabLst>
                <a:tab pos="228600" algn="l"/>
              </a:tabLst>
              <a:defRPr/>
            </a:pPr>
            <a:r>
              <a:rPr lang="en-US" sz="2800" dirty="0">
                <a:solidFill>
                  <a:srgbClr val="17375E"/>
                </a:solidFill>
                <a:latin typeface="+mn-lt"/>
                <a:cs typeface="+mn-cs"/>
              </a:rPr>
              <a:t>v = 56 000 </a:t>
            </a:r>
            <a:r>
              <a:rPr lang="ru-RU" sz="2800" dirty="0">
                <a:solidFill>
                  <a:srgbClr val="17375E"/>
                </a:solidFill>
                <a:latin typeface="+mn-lt"/>
                <a:cs typeface="+mn-cs"/>
              </a:rPr>
              <a:t>бит</a:t>
            </a:r>
            <a:r>
              <a:rPr lang="en-US" sz="2800" dirty="0">
                <a:solidFill>
                  <a:srgbClr val="17375E"/>
                </a:solidFill>
                <a:latin typeface="+mn-lt"/>
                <a:cs typeface="+mn-cs"/>
              </a:rPr>
              <a:t>/c</a:t>
            </a:r>
            <a:endParaRPr lang="ru-RU" sz="2800" dirty="0">
              <a:solidFill>
                <a:srgbClr val="17375E"/>
              </a:solidFill>
              <a:latin typeface="+mn-lt"/>
              <a:cs typeface="+mn-cs"/>
            </a:endParaRPr>
          </a:p>
          <a:p>
            <a:pPr eaLnBrk="0" hangingPunct="0">
              <a:tabLst>
                <a:tab pos="228600" algn="l"/>
              </a:tabLst>
              <a:defRPr/>
            </a:pPr>
            <a:r>
              <a:rPr lang="en-US" sz="2800" dirty="0">
                <a:solidFill>
                  <a:srgbClr val="17375E"/>
                </a:solidFill>
                <a:latin typeface="+mn-lt"/>
                <a:cs typeface="+mn-cs"/>
              </a:rPr>
              <a:t>I = 280 000 </a:t>
            </a:r>
            <a:r>
              <a:rPr lang="ru-RU" sz="2800" dirty="0">
                <a:solidFill>
                  <a:srgbClr val="17375E"/>
                </a:solidFill>
                <a:latin typeface="+mn-lt"/>
                <a:cs typeface="+mn-cs"/>
              </a:rPr>
              <a:t>байт</a:t>
            </a:r>
          </a:p>
          <a:p>
            <a:pPr eaLnBrk="0" hangingPunct="0">
              <a:tabLst>
                <a:tab pos="228600" algn="l"/>
              </a:tabLst>
              <a:defRPr/>
            </a:pPr>
            <a:r>
              <a:rPr lang="en-US" sz="2800" dirty="0">
                <a:solidFill>
                  <a:srgbClr val="17375E"/>
                </a:solidFill>
                <a:latin typeface="+mn-lt"/>
                <a:cs typeface="+mn-cs"/>
              </a:rPr>
              <a:t>t - ?</a:t>
            </a:r>
            <a:endParaRPr lang="ru-RU" sz="2800" dirty="0">
              <a:solidFill>
                <a:srgbClr val="17375E"/>
              </a:solidFill>
              <a:latin typeface="+mn-lt"/>
              <a:cs typeface="+mn-cs"/>
            </a:endParaRPr>
          </a:p>
        </p:txBody>
      </p:sp>
      <p:sp>
        <p:nvSpPr>
          <p:cNvPr id="11268" name="Прямоугольник 3"/>
          <p:cNvSpPr>
            <a:spLocks noChangeArrowheads="1"/>
          </p:cNvSpPr>
          <p:nvPr/>
        </p:nvSpPr>
        <p:spPr bwMode="auto">
          <a:xfrm>
            <a:off x="2362200" y="5486400"/>
            <a:ext cx="64008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tabLst>
                <a:tab pos="228600" algn="l"/>
              </a:tabLst>
            </a:pPr>
            <a:r>
              <a:rPr lang="en-US" sz="2800">
                <a:solidFill>
                  <a:srgbClr val="17375E"/>
                </a:solidFill>
                <a:latin typeface="Calibri" pitchFamily="34" charset="0"/>
              </a:rPr>
              <a:t>I = v*t; t = I/v = 280 000 * 8 / 56 000 = 40 c</a:t>
            </a:r>
            <a:endParaRPr lang="ru-RU" sz="2800">
              <a:solidFill>
                <a:srgbClr val="17375E"/>
              </a:solidFill>
              <a:latin typeface="Calibri" pitchFamily="34" charset="0"/>
            </a:endParaRPr>
          </a:p>
          <a:p>
            <a:pPr eaLnBrk="0" hangingPunct="0">
              <a:tabLst>
                <a:tab pos="228600" algn="l"/>
              </a:tabLst>
            </a:pPr>
            <a:r>
              <a:rPr lang="ru-RU" sz="2800" b="1">
                <a:solidFill>
                  <a:srgbClr val="17375E"/>
                </a:solidFill>
                <a:latin typeface="Calibri" pitchFamily="34" charset="0"/>
              </a:rPr>
              <a:t>Ответ: 40 секунд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803400" y="304800"/>
            <a:ext cx="5173663" cy="769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ru-RU" sz="4400" b="1" dirty="0">
                <a:ln w="50800"/>
                <a:solidFill>
                  <a:srgbClr val="17375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РЕШЕНИЕ ЗАДАЧ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19200" y="5410200"/>
            <a:ext cx="7696200" cy="1066800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500063" y="142875"/>
            <a:ext cx="8229600" cy="785813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Задача 1</a:t>
            </a:r>
          </a:p>
        </p:txBody>
      </p:sp>
      <p:sp>
        <p:nvSpPr>
          <p:cNvPr id="1229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4800" y="928688"/>
            <a:ext cx="4267200" cy="2971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2400" smtClean="0"/>
              <a:t>1. Скорость передачи данных через ADSL-соединение равна 1024000 бит/c. Передача файла через данное соединение заняла 5 секунд. Определите размер файла в килобайтах. 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419600" y="914400"/>
            <a:ext cx="4491038" cy="347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ru-RU" sz="2400" kern="0" dirty="0">
                <a:latin typeface="+mn-lt"/>
                <a:cs typeface="+mn-cs"/>
              </a:rPr>
              <a:t>1. Скорость передачи данных через ADSL соединение равна 256 000 бит/</a:t>
            </a:r>
            <a:r>
              <a:rPr lang="ru-RU" sz="2400" kern="0" dirty="0" err="1">
                <a:latin typeface="+mn-lt"/>
                <a:cs typeface="+mn-cs"/>
              </a:rPr>
              <a:t>c</a:t>
            </a:r>
            <a:r>
              <a:rPr lang="ru-RU" sz="2400" kern="0" dirty="0">
                <a:latin typeface="+mn-lt"/>
                <a:cs typeface="+mn-cs"/>
              </a:rPr>
              <a:t>. Передача файла через данное соединение заняла 16 секунд.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ru-RU" sz="2400" kern="0" dirty="0">
                <a:latin typeface="+mn-lt"/>
                <a:cs typeface="+mn-cs"/>
              </a:rPr>
              <a:t>  Определите размер файла в Кбайт.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endParaRPr lang="ru-RU" sz="2400" kern="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5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Тема5</Template>
  <TotalTime>90</TotalTime>
  <Words>625</Words>
  <PresentationFormat>Экран (4:3)</PresentationFormat>
  <Paragraphs>97</Paragraphs>
  <Slides>13</Slides>
  <Notes>1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Wingdings</vt:lpstr>
      <vt:lpstr>Webdings</vt:lpstr>
      <vt:lpstr>Century Gothic</vt:lpstr>
      <vt:lpstr>Times New Roman</vt:lpstr>
      <vt:lpstr>Тема5</vt:lpstr>
      <vt:lpstr>Слайд 1</vt:lpstr>
      <vt:lpstr>Слайд 2</vt:lpstr>
      <vt:lpstr>Слайд 3</vt:lpstr>
      <vt:lpstr>Передача информации</vt:lpstr>
      <vt:lpstr>Слайд 5</vt:lpstr>
      <vt:lpstr>Слайд 6</vt:lpstr>
      <vt:lpstr>Слайд 7</vt:lpstr>
      <vt:lpstr>Слайд 8</vt:lpstr>
      <vt:lpstr>Задача 1</vt:lpstr>
      <vt:lpstr>Задача 2</vt:lpstr>
      <vt:lpstr>Итог урока</vt:lpstr>
      <vt:lpstr>Домашнее задание</vt:lpstr>
      <vt:lpstr>Информационные ресурсы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6</cp:revision>
  <dcterms:created xsi:type="dcterms:W3CDTF">2013-02-27T09:26:35Z</dcterms:created>
  <dcterms:modified xsi:type="dcterms:W3CDTF">2013-03-16T12:39:19Z</dcterms:modified>
</cp:coreProperties>
</file>