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44" r:id="rId3"/>
    <p:sldMasterId id="2147483756" r:id="rId4"/>
  </p:sldMasterIdLst>
  <p:sldIdLst>
    <p:sldId id="256" r:id="rId5"/>
    <p:sldId id="280" r:id="rId6"/>
    <p:sldId id="281" r:id="rId7"/>
    <p:sldId id="282" r:id="rId8"/>
    <p:sldId id="270" r:id="rId9"/>
    <p:sldId id="260" r:id="rId10"/>
    <p:sldId id="271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2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2009/10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эндокр.</c:v>
                </c:pt>
                <c:pt idx="1">
                  <c:v>нервн.</c:v>
                </c:pt>
                <c:pt idx="2">
                  <c:v>глаз</c:v>
                </c:pt>
                <c:pt idx="3">
                  <c:v>кровооб.</c:v>
                </c:pt>
                <c:pt idx="4">
                  <c:v>дыхан.</c:v>
                </c:pt>
                <c:pt idx="5">
                  <c:v>пищев.</c:v>
                </c:pt>
                <c:pt idx="6">
                  <c:v>бол.кожи</c:v>
                </c:pt>
                <c:pt idx="7">
                  <c:v>кост.мыш.</c:v>
                </c:pt>
                <c:pt idx="8">
                  <c:v>мочев.</c:v>
                </c:pt>
                <c:pt idx="9">
                  <c:v>вр.аном.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110</c:v>
                </c:pt>
                <c:pt idx="1">
                  <c:v>22</c:v>
                </c:pt>
                <c:pt idx="2">
                  <c:v>159</c:v>
                </c:pt>
                <c:pt idx="3">
                  <c:v>135</c:v>
                </c:pt>
                <c:pt idx="4">
                  <c:v>487</c:v>
                </c:pt>
                <c:pt idx="5">
                  <c:v>94</c:v>
                </c:pt>
                <c:pt idx="6">
                  <c:v>47</c:v>
                </c:pt>
                <c:pt idx="7">
                  <c:v>136</c:v>
                </c:pt>
                <c:pt idx="8">
                  <c:v>43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2010/11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эндокр.</c:v>
                </c:pt>
                <c:pt idx="1">
                  <c:v>нервн.</c:v>
                </c:pt>
                <c:pt idx="2">
                  <c:v>глаз</c:v>
                </c:pt>
                <c:pt idx="3">
                  <c:v>кровооб.</c:v>
                </c:pt>
                <c:pt idx="4">
                  <c:v>дыхан.</c:v>
                </c:pt>
                <c:pt idx="5">
                  <c:v>пищев.</c:v>
                </c:pt>
                <c:pt idx="6">
                  <c:v>бол.кожи</c:v>
                </c:pt>
                <c:pt idx="7">
                  <c:v>кост.мыш.</c:v>
                </c:pt>
                <c:pt idx="8">
                  <c:v>мочев.</c:v>
                </c:pt>
                <c:pt idx="9">
                  <c:v>вр.аном.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108</c:v>
                </c:pt>
                <c:pt idx="1">
                  <c:v>18</c:v>
                </c:pt>
                <c:pt idx="2">
                  <c:v>165</c:v>
                </c:pt>
                <c:pt idx="3">
                  <c:v>139</c:v>
                </c:pt>
                <c:pt idx="4">
                  <c:v>421</c:v>
                </c:pt>
                <c:pt idx="5">
                  <c:v>85</c:v>
                </c:pt>
                <c:pt idx="6">
                  <c:v>38</c:v>
                </c:pt>
                <c:pt idx="7">
                  <c:v>127</c:v>
                </c:pt>
                <c:pt idx="8">
                  <c:v>54</c:v>
                </c:pt>
                <c:pt idx="9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2011/12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эндокр.</c:v>
                </c:pt>
                <c:pt idx="1">
                  <c:v>нервн.</c:v>
                </c:pt>
                <c:pt idx="2">
                  <c:v>глаз</c:v>
                </c:pt>
                <c:pt idx="3">
                  <c:v>кровооб.</c:v>
                </c:pt>
                <c:pt idx="4">
                  <c:v>дыхан.</c:v>
                </c:pt>
                <c:pt idx="5">
                  <c:v>пищев.</c:v>
                </c:pt>
                <c:pt idx="6">
                  <c:v>бол.кожи</c:v>
                </c:pt>
                <c:pt idx="7">
                  <c:v>кост.мыш.</c:v>
                </c:pt>
                <c:pt idx="8">
                  <c:v>мочев.</c:v>
                </c:pt>
                <c:pt idx="9">
                  <c:v>вр.аном.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99</c:v>
                </c:pt>
                <c:pt idx="1">
                  <c:v>21</c:v>
                </c:pt>
                <c:pt idx="2">
                  <c:v>178</c:v>
                </c:pt>
                <c:pt idx="3">
                  <c:v>141</c:v>
                </c:pt>
                <c:pt idx="4">
                  <c:v>630</c:v>
                </c:pt>
                <c:pt idx="5">
                  <c:v>99</c:v>
                </c:pt>
                <c:pt idx="6">
                  <c:v>33</c:v>
                </c:pt>
                <c:pt idx="7">
                  <c:v>120</c:v>
                </c:pt>
                <c:pt idx="8">
                  <c:v>45</c:v>
                </c:pt>
                <c:pt idx="9">
                  <c:v>23</c:v>
                </c:pt>
              </c:numCache>
            </c:numRef>
          </c:val>
        </c:ser>
        <c:shape val="box"/>
        <c:axId val="55117696"/>
        <c:axId val="55119232"/>
        <c:axId val="0"/>
      </c:bar3DChart>
      <c:catAx>
        <c:axId val="55117696"/>
        <c:scaling>
          <c:orientation val="minMax"/>
        </c:scaling>
        <c:axPos val="b"/>
        <c:tickLblPos val="nextTo"/>
        <c:crossAx val="55119232"/>
        <c:crosses val="autoZero"/>
        <c:auto val="1"/>
        <c:lblAlgn val="ctr"/>
        <c:lblOffset val="100"/>
      </c:catAx>
      <c:valAx>
        <c:axId val="55119232"/>
        <c:scaling>
          <c:orientation val="minMax"/>
        </c:scaling>
        <c:axPos val="l"/>
        <c:majorGridlines/>
        <c:numFmt formatCode="General" sourceLinked="1"/>
        <c:tickLblPos val="nextTo"/>
        <c:crossAx val="55117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9409D9-BFC3-42F3-851E-6BA3FA6A994B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7341B6-90BD-484B-A309-9F92EFD46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Здоровьесберегающие технологии</a:t>
            </a:r>
            <a:br>
              <a:rPr lang="ru-RU" dirty="0" smtClean="0"/>
            </a:br>
            <a:r>
              <a:rPr lang="ru-RU" dirty="0" smtClean="0"/>
              <a:t> на уроках 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Здоровье - это не все, но все без здоровья - ничто.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СОКРАТ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/>
              <a:t> </a:t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i="1" dirty="0" smtClean="0"/>
              <a:t>Задача  школы – сохранить и укрепить здоровье своих воспитанников.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sz="2400" dirty="0" smtClean="0"/>
              <a:t>Взрослые всегда несут ответственность за то, что происходит с детьми, находящимися под их опекой т. к. в школе дети проводят большую часть своего времени.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dirty="0" smtClean="0"/>
              <a:t>Определенное воздействие на здоровье ученика оказывает учебный </a:t>
            </a:r>
            <a:r>
              <a:rPr lang="ru-RU" sz="2400" dirty="0" err="1" smtClean="0"/>
              <a:t>прцесс</a:t>
            </a:r>
            <a:r>
              <a:rPr lang="ru-RU" sz="2400" dirty="0" smtClean="0"/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dirty="0" smtClean="0"/>
              <a:t>Современная медицина занимается не здоровьем а болезнями.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2474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Рост заболеваний у школьников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Здоровьесберегающие технологии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мер по охране и укреплению здоровья учащихся, учитывающая важнейшие характеристики образовательной среды и условия жизни ребенка, воздействующие на здоровье.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Реализация  </a:t>
            </a:r>
            <a:r>
              <a:rPr lang="ru-RU" sz="3600" b="1" dirty="0" err="1" smtClean="0">
                <a:cs typeface="Times New Roman" pitchFamily="18" charset="0"/>
              </a:rPr>
              <a:t>здоровьесберегающих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ru-RU" sz="3600" b="1" dirty="0" err="1" smtClean="0">
                <a:cs typeface="Times New Roman" pitchFamily="18" charset="0"/>
              </a:rPr>
              <a:t>технологиий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ru-RU" sz="3600" b="1" dirty="0" smtClean="0"/>
              <a:t>на уроках информатики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cs typeface="Arial" pitchFamily="34" charset="0"/>
              </a:rPr>
              <a:t>Соблюдение техники безопасности при работе с техникой;</a:t>
            </a:r>
          </a:p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  <a:hlinkClick r:id="" action="ppaction://noaction"/>
              </a:rPr>
              <a:t>Контроль за соблюдением временных норм работы с компьютером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; 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  <a:hlinkClick r:id="" action="ppaction://noaction"/>
              </a:rPr>
              <a:t>Систематическая организация «минуток здоровья»; </a:t>
            </a:r>
            <a:endParaRPr lang="ru-RU" sz="2400" dirty="0" smtClean="0">
              <a:solidFill>
                <a:schemeClr val="accent6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lvl="0"/>
            <a:r>
              <a:rPr lang="ru-RU" sz="2400" dirty="0" smtClean="0">
                <a:cs typeface="Arial" pitchFamily="34" charset="0"/>
              </a:rPr>
              <a:t>Соблюдение температурного режима в классе и режима проветривания на переменах;</a:t>
            </a:r>
          </a:p>
          <a:p>
            <a:pPr lvl="0"/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smtClean="0"/>
              <a:t>Изменение структуры урока в зависимости от вида и темы урока;</a:t>
            </a:r>
            <a:endParaRPr lang="ru-RU" sz="2400" dirty="0" smtClean="0">
              <a:cs typeface="Arial" pitchFamily="34" charset="0"/>
            </a:endParaRPr>
          </a:p>
          <a:p>
            <a:pPr lvl="0"/>
            <a:r>
              <a:rPr lang="ru-RU" sz="2400" dirty="0" smtClean="0">
                <a:cs typeface="Arial" pitchFamily="34" charset="0"/>
              </a:rPr>
              <a:t>Практические работы и учебно-познавательная деятельность.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Здоровьесберегающие</a:t>
            </a:r>
            <a:r>
              <a:rPr lang="ru-RU" sz="32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технологии на уроках информатики направлены: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+mj-lt"/>
              </a:rPr>
              <a:t>на становление и сохранение физического здоровья учащихся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+mj-lt"/>
              </a:rPr>
              <a:t>на становление и сохранение социального здоровья учащихся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+mj-lt"/>
              </a:rPr>
              <a:t>на становление и сохранение духовного и нравственного здоровья учащихся</a:t>
            </a:r>
          </a:p>
          <a:p>
            <a:pPr>
              <a:buNone/>
            </a:pPr>
            <a:endParaRPr lang="ru-RU" sz="3200" dirty="0">
              <a:latin typeface="+mj-lt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1764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Arial" pitchFamily="34" charset="0"/>
                <a:cs typeface="Arial" pitchFamily="34" charset="0"/>
              </a:rPr>
              <a:t>Будьте здоровы, берегите себя и наших школьников!!!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</TotalTime>
  <Words>184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1_Поток</vt:lpstr>
      <vt:lpstr>Трек</vt:lpstr>
      <vt:lpstr>Солнцестояние</vt:lpstr>
      <vt:lpstr>Апекс</vt:lpstr>
      <vt:lpstr>Здоровьесберегающие технологии  на уроках информатики</vt:lpstr>
      <vt:lpstr>Здоровье - это не все, но все без здоровья - ничто.</vt:lpstr>
      <vt:lpstr>   Задача  школы – сохранить и укрепить здоровье своих воспитанников. </vt:lpstr>
      <vt:lpstr>Рост заболеваний у школьников</vt:lpstr>
      <vt:lpstr>Здоровьесберегающие технологии </vt:lpstr>
      <vt:lpstr>Реализация  здоровьесберегающих технологиий на уроках информатики</vt:lpstr>
      <vt:lpstr> Здоровьесберегающие технологии на уроках информатики направлены: </vt:lpstr>
      <vt:lpstr>Будьте здоровы, берегите себя и наших школьников!!!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на уроках информатики</dc:title>
  <dc:creator>хайбуллаева</dc:creator>
  <cp:lastModifiedBy>Володя</cp:lastModifiedBy>
  <cp:revision>43</cp:revision>
  <dcterms:created xsi:type="dcterms:W3CDTF">2001-12-31T23:31:50Z</dcterms:created>
  <dcterms:modified xsi:type="dcterms:W3CDTF">2013-03-27T18:01:38Z</dcterms:modified>
</cp:coreProperties>
</file>