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6" r:id="rId17"/>
    <p:sldId id="277" r:id="rId18"/>
    <p:sldId id="280" r:id="rId19"/>
    <p:sldId id="28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DD3A-502D-4CD2-B039-7C6978495491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25F7-66DD-4461-A36D-4F6FDD498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EA3E0-C491-4497-B425-63C911098E85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BD9C-CD8C-4464-A3BF-16D785B93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5572D-853C-4E77-B9FC-54A8D9487FA0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DBDFE-5AB0-46E7-91B5-5047295A5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7304C-436D-4F21-92FA-29A465B5D48B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C303-63B0-44B3-AC8E-F529E84A6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C4E9-B260-4AD8-8BB8-F4E146F4592D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055C5-C6C9-4D82-8301-BEC8BC8EE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7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4325-3B77-4B4A-BB83-8B331C5B08F2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60DA-80D4-40E3-B31B-3EBA62235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F1218-973C-43CA-A417-979CDA9F2C9C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ED06F-2F58-40E2-9FD2-2D7DCF0D8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3BA38-45E4-437D-B1D2-B0017DFBBECA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3376-59A9-4C5A-B0F2-21D04A922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CE5F8-6F08-48FD-B2C2-011140209E75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0C7B-C381-459A-BE06-E56507B45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55B1-E55E-4C79-B58F-489015031950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6047C-03CA-4932-A56A-FE433C838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7937-E57F-422D-9077-75260829E531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D5DDB-F29C-47E1-A087-08E52B198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38D08D-0E94-4D1A-827A-3838FF87B8C0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0247DA-05F5-46F4-A79D-5364112FF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 advTm="7000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9789"/>
            <a:ext cx="7772400" cy="275903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0070C0"/>
                </a:solidFill>
              </a:rPr>
              <a:t>Здоровый образ жизни.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325" y="3789363"/>
            <a:ext cx="2571750" cy="86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 smtClean="0"/>
              <a:t>Выполнил студент группы 1тех1: Капустин Дмитрий</a:t>
            </a:r>
          </a:p>
        </p:txBody>
      </p:sp>
      <p:pic>
        <p:nvPicPr>
          <p:cNvPr id="6" name="Рисунок 5" descr="589d9c60315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3714750"/>
            <a:ext cx="4500562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дзаголовок 2"/>
          <p:cNvSpPr>
            <a:spLocks/>
          </p:cNvSpPr>
          <p:nvPr/>
        </p:nvSpPr>
        <p:spPr bwMode="auto">
          <a:xfrm>
            <a:off x="6156325" y="5084763"/>
            <a:ext cx="25923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200">
                <a:latin typeface="Times New Roman" pitchFamily="18" charset="0"/>
              </a:rPr>
              <a:t>Преподаватель: Кукарин Сергей Валентинович</a:t>
            </a:r>
          </a:p>
        </p:txBody>
      </p:sp>
      <p:sp>
        <p:nvSpPr>
          <p:cNvPr id="5" name="Подзаголовок 2"/>
          <p:cNvSpPr>
            <a:spLocks/>
          </p:cNvSpPr>
          <p:nvPr/>
        </p:nvSpPr>
        <p:spPr bwMode="auto">
          <a:xfrm>
            <a:off x="755650" y="333375"/>
            <a:ext cx="7632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200">
                <a:latin typeface="Times New Roman" pitchFamily="18" charset="0"/>
              </a:rPr>
              <a:t>ГБОУ СПО «Самарский торгово-экономический колледж»</a:t>
            </a:r>
          </a:p>
        </p:txBody>
      </p:sp>
    </p:spTree>
  </p:cSld>
  <p:clrMapOvr>
    <a:masterClrMapping/>
  </p:clrMapOvr>
  <p:transition spd="med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Физическая активность.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8" y="1285875"/>
            <a:ext cx="4614862" cy="4857750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000000"/>
                </a:solidFill>
              </a:rPr>
              <a:t>"Физическая активность - ключевой компонент сохранения здоровья, и нам нужно приложить все усилия, чтобы не высиживать или вылеживать свои болезни, а самостоятельно их предупреждать с помощью приятной зарядки", - утверждает специалист в области исследования рака профессор Кен Фокс.</a:t>
            </a:r>
            <a:endParaRPr lang="ru-RU" dirty="0"/>
          </a:p>
        </p:txBody>
      </p:sp>
      <p:pic>
        <p:nvPicPr>
          <p:cNvPr id="12292" name="Picture 5" descr="Фитнес упражнения на тренажерах позволяют нам быть здоровыми и красивы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285875"/>
            <a:ext cx="27574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%CB%E5%F2%ED%E8%E9%20%EB%E0%E3%E5%F0%FC%20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500438"/>
            <a:ext cx="33924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83025" y="274638"/>
            <a:ext cx="1377950" cy="1143000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3929063"/>
            <a:ext cx="4114800" cy="2768600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000000"/>
                </a:solidFill>
              </a:rPr>
              <a:t>    и попробуйте что - </a:t>
            </a:r>
            <a:r>
              <a:rPr lang="ru-RU" dirty="0" err="1" smtClean="0">
                <a:solidFill>
                  <a:srgbClr val="000000"/>
                </a:solidFill>
              </a:rPr>
              <a:t>нибудь</a:t>
            </a:r>
            <a:r>
              <a:rPr lang="ru-RU" dirty="0" smtClean="0">
                <a:solidFill>
                  <a:srgbClr val="000000"/>
                </a:solidFill>
              </a:rPr>
              <a:t> другое. Можно заниматься ходьбой, бегом, аэробикой, йогой - неважно, что именно вы делаете, лишь бы занимались спортом </a:t>
            </a:r>
            <a:r>
              <a:rPr lang="ru-RU" i="1" u="sng" dirty="0" smtClean="0">
                <a:solidFill>
                  <a:srgbClr val="000000"/>
                </a:solidFill>
              </a:rPr>
              <a:t>ежедневно.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13316" name="Picture 4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357188"/>
            <a:ext cx="48260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1264295080-8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5775" y="3643313"/>
            <a:ext cx="4848225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rgbClr val="00B050"/>
                </a:solidFill>
              </a:rPr>
              <a:t>Отказ от вредных привычек.</a:t>
            </a:r>
            <a:endParaRPr lang="ru-RU" u="sng" dirty="0">
              <a:solidFill>
                <a:srgbClr val="00B05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500438"/>
            <a:ext cx="6900863" cy="26257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smtClean="0"/>
              <a:t>складываться стихийно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 быть побочным продуктом направленного воспитания и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перерастать в устойчивые черты характера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Приобретать черты автоматизма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быть социально обусловленными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1285875"/>
            <a:ext cx="7215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FF0000"/>
                </a:solidFill>
                <a:latin typeface="Franklin Gothic Book" pitchFamily="34" charset="0"/>
              </a:rPr>
              <a:t>Вредные  привычки</a:t>
            </a:r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2400">
                <a:latin typeface="Franklin Gothic Book" pitchFamily="34" charset="0"/>
              </a:rPr>
              <a:t>- это  сложившиеся  способы деструктивного (саморазрушающего) поведения, осуществление     которого    в    определённых ситуациях   приобретает   характер   потребности.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3071813"/>
            <a:ext cx="4786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u="sng">
                <a:solidFill>
                  <a:srgbClr val="0070C0"/>
                </a:solidFill>
                <a:latin typeface="Franklin Gothic Book" pitchFamily="34" charset="0"/>
              </a:rPr>
              <a:t>Вредные привычки могут:</a:t>
            </a:r>
          </a:p>
        </p:txBody>
      </p:sp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Что   лежит   в   основе   процессов  формирования вредных  привычек?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072437" cy="2500313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i="1" dirty="0" smtClean="0">
                <a:solidFill>
                  <a:srgbClr val="0070C0"/>
                </a:solidFill>
              </a:rPr>
              <a:t>  Феномен </a:t>
            </a:r>
            <a:r>
              <a:rPr lang="ru-RU" sz="3000" i="1" dirty="0" err="1" smtClean="0">
                <a:solidFill>
                  <a:srgbClr val="0070C0"/>
                </a:solidFill>
              </a:rPr>
              <a:t>адикции</a:t>
            </a:r>
            <a:r>
              <a:rPr lang="ru-RU" sz="3000" dirty="0" smtClean="0">
                <a:solidFill>
                  <a:srgbClr val="0070C0"/>
                </a:solidFill>
              </a:rPr>
              <a:t> </a:t>
            </a:r>
            <a:r>
              <a:rPr lang="ru-RU" sz="3000" dirty="0" smtClean="0"/>
              <a:t>(пагубного пристрастия к чему-либо).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dirty="0" smtClean="0"/>
              <a:t>   Человек стремится благодаря использованию тех или иных средств (веществ) заместить естественные для конкретных социальных ситуаций чувства и эмоции, избежать стресса.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714750"/>
            <a:ext cx="30321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3714750"/>
            <a:ext cx="2530475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" descr="C:\Documents and Settings\Администратор\Рабочий стол\ИНФОРМАТИКА\документы\город конкурс\самостоятельные\физкультура , СОЧ\БергерПГ\Информационные ресурсы\Картинки\Курящий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3714750"/>
            <a:ext cx="25717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3"/>
            <a:ext cx="7772400" cy="107157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Воздействие табака на организм.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1643063"/>
            <a:ext cx="6643687" cy="50006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инсульты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рак губ, полости рта, горла и гортани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повышается риск сердечного приступа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рак  лёгких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рак печени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язва и рак желудка, поджелудочной железы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Бесплодие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гангрена, вызванная закупоркой сосудов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Действие курения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на органы дыхания.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43300" cy="4525963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При курении табачный дым про</a:t>
            </a:r>
            <a:r>
              <a:rPr lang="en-US" dirty="0" smtClean="0"/>
              <a:t>-</a:t>
            </a:r>
            <a:r>
              <a:rPr lang="ru-RU" dirty="0" err="1" smtClean="0"/>
              <a:t>никает</a:t>
            </a:r>
            <a:r>
              <a:rPr lang="ru-RU" dirty="0" smtClean="0"/>
              <a:t> в ротовую полость, </a:t>
            </a:r>
            <a:r>
              <a:rPr lang="ru-RU" dirty="0" err="1" smtClean="0"/>
              <a:t>дыхатель</a:t>
            </a:r>
            <a:r>
              <a:rPr lang="en-US" dirty="0" smtClean="0"/>
              <a:t>-</a:t>
            </a:r>
            <a:r>
              <a:rPr lang="ru-RU" dirty="0" err="1" smtClean="0"/>
              <a:t>ные</a:t>
            </a:r>
            <a:r>
              <a:rPr lang="ru-RU" dirty="0" smtClean="0"/>
              <a:t> пути, вызывают раздражение </a:t>
            </a:r>
            <a:r>
              <a:rPr lang="ru-RU" dirty="0" err="1" smtClean="0"/>
              <a:t>сли</a:t>
            </a:r>
            <a:r>
              <a:rPr lang="en-US" dirty="0" smtClean="0"/>
              <a:t>-</a:t>
            </a:r>
            <a:r>
              <a:rPr lang="ru-RU" dirty="0" err="1" smtClean="0"/>
              <a:t>зистых</a:t>
            </a:r>
            <a:r>
              <a:rPr lang="ru-RU" dirty="0" smtClean="0"/>
              <a:t> оболочек и оседает на пленке лёгочных пузырьков.</a:t>
            </a:r>
            <a:endParaRPr lang="ru-RU" dirty="0"/>
          </a:p>
        </p:txBody>
      </p:sp>
      <p:pic>
        <p:nvPicPr>
          <p:cNvPr id="17412" name="Picture 4" descr="C:\Documents and Settings\User\Рабочий стол\Чихадзинская, Кореева\ресурсы\Легкие здорового и курящего челове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1571625"/>
            <a:ext cx="35718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4" descr="Рисунок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4357688"/>
            <a:ext cx="24288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5112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Алкоголь и его отрицательное действие на организм.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500" y="1600200"/>
            <a:ext cx="46863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>
                <a:cs typeface="Times New Roman" pitchFamily="18" charset="0"/>
              </a:rPr>
              <a:t>Проблема употребления алкоголя очень актуальна в наши дни. Сейчас потребление спиртных напитков в мире характеризуется огромными цифрами</a:t>
            </a:r>
            <a:r>
              <a:rPr lang="ru-RU" smtClean="0"/>
              <a:t> </a:t>
            </a:r>
          </a:p>
          <a:p>
            <a:pPr>
              <a:buFont typeface="Wingdings 2" pitchFamily="18" charset="2"/>
              <a:buChar char=""/>
            </a:pPr>
            <a:endParaRPr lang="ru-RU" smtClean="0"/>
          </a:p>
        </p:txBody>
      </p:sp>
      <p:pic>
        <p:nvPicPr>
          <p:cNvPr id="18436" name="Picture 7" descr="200807311657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785938"/>
            <a:ext cx="38100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" descr="C:\Documents and Settings\Администратор\Мои документы\Мои рисунки\-IMAGES-\NICE\FOOD\PG1FO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714875"/>
            <a:ext cx="25685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357718" cy="642942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 smtClean="0">
                <a:cs typeface="Times New Roman" pitchFamily="18" charset="0"/>
              </a:rPr>
              <a:t>При систематическом употреблении алкоголя развивается опасная болезнь – алкоголизм. Алкоголизм опасен для здоровья человека, но он излечим, как и многие другие болезни. 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9459" name="Picture 5" descr="J034348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4149725"/>
            <a:ext cx="1836737" cy="1306513"/>
          </a:xfrm>
        </p:spPr>
      </p:pic>
      <p:pic>
        <p:nvPicPr>
          <p:cNvPr id="19460" name="Рисунок 4" descr="1025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0063"/>
            <a:ext cx="38338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43998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НАРКОТИК – от греческого «</a:t>
            </a:r>
            <a:r>
              <a:rPr lang="en-US" dirty="0" err="1" smtClean="0"/>
              <a:t>narkoo</a:t>
            </a:r>
            <a:r>
              <a:rPr lang="ru-RU" dirty="0" smtClean="0"/>
              <a:t>», что означает оцепенеть, сделаться нечувствительным.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3" name="Picture 6" descr="J021524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5463" y="2736850"/>
            <a:ext cx="2617787" cy="2849563"/>
          </a:xfrm>
        </p:spPr>
      </p:pic>
      <p:pic>
        <p:nvPicPr>
          <p:cNvPr id="20484" name="Рисунок 4" descr="60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550" y="2643188"/>
            <a:ext cx="47005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48749">
            <a:off x="338007" y="260136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spd="med" advTm="2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58138" cy="2000264"/>
          </a:xfrm>
        </p:spPr>
        <p:txBody>
          <a:bodyPr>
            <a:normAutofit fontScale="90000"/>
          </a:bodyPr>
          <a:lstStyle/>
          <a:p>
            <a:pPr marL="36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FF0000"/>
                </a:solidFill>
              </a:rPr>
              <a:t>Здоровье</a:t>
            </a:r>
            <a:r>
              <a:rPr lang="ru-RU" sz="2400" dirty="0" smtClean="0"/>
              <a:t> - это состояние полного физического, душевного и социального благополучия, сопровождаемое фактическим отсутствием болезней и индивидуально </a:t>
            </a:r>
            <a:r>
              <a:rPr lang="ru-RU" sz="2400" dirty="0" err="1" smtClean="0"/>
              <a:t>фрустирующих</a:t>
            </a:r>
            <a:r>
              <a:rPr lang="ru-RU" sz="2400" dirty="0" smtClean="0"/>
              <a:t> (выводящих из состояния внутреннего спокойствия) недостатков.</a:t>
            </a:r>
            <a:endParaRPr lang="ru-RU" sz="2400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28688" y="5286375"/>
            <a:ext cx="6400800" cy="7683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000" i="1" smtClean="0">
                <a:solidFill>
                  <a:srgbClr val="00B050"/>
                </a:solidFill>
              </a:rPr>
              <a:t>Быть здоровым</a:t>
            </a:r>
            <a:r>
              <a:rPr lang="ru-RU" sz="2000" smtClean="0">
                <a:solidFill>
                  <a:srgbClr val="00B050"/>
                </a:solidFill>
              </a:rPr>
              <a:t> - </a:t>
            </a:r>
            <a:r>
              <a:rPr lang="ru-RU" sz="1600" smtClean="0"/>
              <a:t>значит не иметь проблем с самочувствием, быть физически и духовно полноценным человеком. </a:t>
            </a:r>
          </a:p>
          <a:p>
            <a:pPr>
              <a:buFont typeface="Wingdings 2" pitchFamily="18" charset="2"/>
              <a:buChar char=""/>
            </a:pPr>
            <a:endParaRPr lang="ru-RU" sz="1600" smtClean="0"/>
          </a:p>
        </p:txBody>
      </p:sp>
      <p:pic>
        <p:nvPicPr>
          <p:cNvPr id="4100" name="Picture 9" descr="J02320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928938"/>
            <a:ext cx="18732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J01501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2786063"/>
            <a:ext cx="2849562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86742" cy="92869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Что способствует сохранению и укреплению здоровья: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124200"/>
            <a:ext cx="6858000" cy="3733800"/>
          </a:xfrm>
        </p:spPr>
        <p:txBody>
          <a:bodyPr>
            <a:normAutofit/>
          </a:bodyPr>
          <a:lstStyle/>
          <a:p>
            <a:pPr marL="3600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Правильное питание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Закаливание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Соблюдение режима труда и отдыха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Психическая и эмоциональная устойчивость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Личная гигиена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Оптимальный уровень двигательной активности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Безопасное поведение дома, на улице, на работе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Отказ от </a:t>
            </a: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саморазрушающего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поведения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Здоровое сексуальное поведение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600" dirty="0"/>
          </a:p>
        </p:txBody>
      </p:sp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smtClean="0">
                <a:latin typeface="Comic Sans MS" pitchFamily="66" charset="0"/>
              </a:rPr>
              <a:t>Важнейшим элементом здорового образа жизни является рациональное питание</a:t>
            </a:r>
            <a:br>
              <a:rPr lang="ru-RU" b="1" smtClean="0">
                <a:latin typeface="Comic Sans MS" pitchFamily="66" charset="0"/>
              </a:rPr>
            </a:br>
            <a:r>
              <a:rPr lang="ru-RU" smtClean="0">
                <a:latin typeface="Comic Sans MS" pitchFamily="66" charset="0"/>
              </a:rPr>
              <a:t>«Если бы люди ели только тогда, когда они очень голодны, и если бы питались простой чистой и здоровой пищей, то они и не знали бы болезней и им легче было бы управлять своей душой и телом», - так говорил Л.Н. Толстой</a:t>
            </a:r>
            <a:endParaRPr lang="ru-RU" smtClean="0"/>
          </a:p>
        </p:txBody>
      </p:sp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Правильное питание</a:t>
            </a:r>
            <a:r>
              <a:rPr lang="tt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3500437" cy="1285875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Строгое соблюдение ритма приема пищи</a:t>
            </a:r>
            <a:r>
              <a:rPr lang="ru-RU" sz="2400" dirty="0" smtClean="0"/>
              <a:t>.</a:t>
            </a:r>
          </a:p>
        </p:txBody>
      </p:sp>
      <p:pic>
        <p:nvPicPr>
          <p:cNvPr id="7172" name="Picture 5" descr="J03455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071563"/>
            <a:ext cx="27146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786063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>
                <a:latin typeface="Franklin Gothic Book" pitchFamily="34" charset="0"/>
              </a:rPr>
              <a:t> Отучаться насыщаться пищей до предела.</a:t>
            </a:r>
          </a:p>
        </p:txBody>
      </p:sp>
      <p:pic>
        <p:nvPicPr>
          <p:cNvPr id="7174" name="Picture 9" descr="J03448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285875"/>
            <a:ext cx="2513013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4214813"/>
            <a:ext cx="37147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>
                <a:latin typeface="Franklin Gothic Book" pitchFamily="34" charset="0"/>
              </a:rPr>
              <a:t> Пищу надо есть с вниманием и удовольствием, не спеша прожевывать и почувствовать вкус.</a:t>
            </a:r>
            <a:r>
              <a:rPr lang="ru-RU">
                <a:latin typeface="Franklin Gothic Book" pitchFamily="34" charset="0"/>
              </a:rPr>
              <a:t/>
            </a:r>
            <a:br>
              <a:rPr lang="ru-RU">
                <a:latin typeface="Franklin Gothic Book" pitchFamily="34" charset="0"/>
              </a:rPr>
            </a:br>
            <a:endParaRPr lang="ru-RU">
              <a:latin typeface="Franklin Gothic Book" pitchFamily="34" charset="0"/>
            </a:endParaRPr>
          </a:p>
        </p:txBody>
      </p:sp>
      <p:pic>
        <p:nvPicPr>
          <p:cNvPr id="7176" name="Picture 5" descr="J03448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3786188"/>
            <a:ext cx="3021013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Употреблять в пищу сырые растительные продукты.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043238" cy="4525963"/>
          </a:xfrm>
        </p:spPr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"/>
              <a:defRPr/>
            </a:pPr>
            <a:r>
              <a:rPr lang="ru-RU" dirty="0" smtClean="0">
                <a:cs typeface="Times New Roman" charset="0"/>
              </a:rPr>
              <a:t>Значение овощей в питании очень велико потому, что они являются ценным источником витаминов, углеводов, органических кислот, минеральных солей, различных вкусовых веществ, без которых пища становится безвкусной и малополезной.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8196" name="Picture 10" descr="J03448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4500563"/>
            <a:ext cx="2836863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2" descr="J034487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357313"/>
            <a:ext cx="18129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h1b9pmihhexntbxxpka8mpfbd2ubyyi3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1643063"/>
            <a:ext cx="350043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Закаливание.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1328737"/>
          </a:xfrm>
        </p:spPr>
        <p:txBody>
          <a:bodyPr/>
          <a:lstStyle/>
          <a:p>
            <a:r>
              <a:rPr lang="ru-RU" b="1" smtClean="0">
                <a:latin typeface="Comic Sans MS" pitchFamily="66" charset="0"/>
              </a:rPr>
              <a:t>Закаливание – </a:t>
            </a:r>
            <a:r>
              <a:rPr lang="ru-RU" smtClean="0">
                <a:cs typeface="Times New Roman" pitchFamily="18" charset="0"/>
              </a:rPr>
              <a:t>одна из форм укрепления здоровья человека</a:t>
            </a:r>
            <a:r>
              <a:rPr lang="ru-RU" smtClean="0">
                <a:latin typeface="Comic Sans MS" pitchFamily="66" charset="0"/>
              </a:rPr>
              <a:t>.</a:t>
            </a:r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2357438"/>
            <a:ext cx="378618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1000 лет назад великий врач  Древнего Востока Авиценна писал:</a:t>
            </a:r>
          </a:p>
          <a:p>
            <a:r>
              <a:rPr lang="ru-RU" sz="2000">
                <a:latin typeface="Franklin Gothic Book" pitchFamily="34" charset="0"/>
              </a:rPr>
              <a:t>С гимнастикой дружи,</a:t>
            </a:r>
          </a:p>
          <a:p>
            <a:r>
              <a:rPr lang="ru-RU" sz="2000">
                <a:latin typeface="Franklin Gothic Book" pitchFamily="34" charset="0"/>
              </a:rPr>
              <a:t>Всегда веселым будь,</a:t>
            </a:r>
          </a:p>
          <a:p>
            <a:r>
              <a:rPr lang="ru-RU" sz="2000">
                <a:latin typeface="Franklin Gothic Book" pitchFamily="34" charset="0"/>
              </a:rPr>
              <a:t>И проживешь 100 лет,</a:t>
            </a:r>
          </a:p>
          <a:p>
            <a:r>
              <a:rPr lang="ru-RU" sz="2000">
                <a:latin typeface="Franklin Gothic Book" pitchFamily="34" charset="0"/>
              </a:rPr>
              <a:t>А , может быть, и более.</a:t>
            </a:r>
          </a:p>
          <a:p>
            <a:r>
              <a:rPr lang="ru-RU" sz="2000">
                <a:latin typeface="Franklin Gothic Book" pitchFamily="34" charset="0"/>
              </a:rPr>
              <a:t>Микстуры, порошки –</a:t>
            </a:r>
          </a:p>
          <a:p>
            <a:r>
              <a:rPr lang="ru-RU" sz="2000">
                <a:latin typeface="Franklin Gothic Book" pitchFamily="34" charset="0"/>
              </a:rPr>
              <a:t>К здоровью ложный путь.</a:t>
            </a:r>
          </a:p>
          <a:p>
            <a:r>
              <a:rPr lang="ru-RU" sz="2000">
                <a:latin typeface="Franklin Gothic Book" pitchFamily="34" charset="0"/>
              </a:rPr>
              <a:t>Природою лечись – </a:t>
            </a:r>
          </a:p>
          <a:p>
            <a:r>
              <a:rPr lang="ru-RU" sz="2000">
                <a:latin typeface="Franklin Gothic Book" pitchFamily="34" charset="0"/>
              </a:rPr>
              <a:t>В саду и чистом поле.</a:t>
            </a:r>
          </a:p>
        </p:txBody>
      </p:sp>
      <p:pic>
        <p:nvPicPr>
          <p:cNvPr id="9221" name="Picture 8" descr="deti_i_spo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1785938"/>
            <a:ext cx="424815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 descr="58facd6f880763dbcdc09c2f74fac02c-hdx7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4786313"/>
            <a:ext cx="2433638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429125" y="5072063"/>
            <a:ext cx="200025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630738" y="5027613"/>
            <a:ext cx="1727200" cy="1187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Способов закаливания много.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1785938"/>
          </a:xfrm>
        </p:spPr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latin typeface="Comic Sans MS" pitchFamily="66" charset="0"/>
              </a:rPr>
              <a:t>Очень простой и эффективный способ закаливания – это хождение босиком. Дело в том, что подошвы наших ног – несколько необычный участок кожи нашего тела. Там расположены точки – проекции наших внутренних органов. Нажимая на них, можно снять боль, оказать лечебное воздействие на определенные органы</a:t>
            </a:r>
            <a:endParaRPr lang="ru-RU" dirty="0"/>
          </a:p>
        </p:txBody>
      </p:sp>
      <p:pic>
        <p:nvPicPr>
          <p:cNvPr id="10244" name="Picture 9" descr="J03449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35313"/>
            <a:ext cx="3598863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3" descr="J03496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83711">
            <a:off x="1192213" y="3092450"/>
            <a:ext cx="2057400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t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Вводные про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цедуры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3614738" cy="4697413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ru-RU" b="1" dirty="0" smtClean="0">
                <a:latin typeface="Comic Sans MS" pitchFamily="66" charset="0"/>
              </a:rPr>
              <a:t>Много радости приносит купание.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Через нервные окончания, которые расположены в коже, водные процедуры оказывают влияние на весь организм человека.</a:t>
            </a:r>
            <a:endParaRPr lang="ru-RU" dirty="0"/>
          </a:p>
        </p:txBody>
      </p:sp>
      <p:pic>
        <p:nvPicPr>
          <p:cNvPr id="11268" name="Picture 8" descr="C:\Documents and Settings\Администратор\Мои документы\Мои рисунки\-IMAGES-\NICE\LANDS\PG1LD0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1357313"/>
            <a:ext cx="2928937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632</Words>
  <Application>Microsoft Office PowerPoint</Application>
  <PresentationFormat>Экран (4:3)</PresentationFormat>
  <Paragraphs>70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Times New Roman</vt:lpstr>
      <vt:lpstr>Arial</vt:lpstr>
      <vt:lpstr>Wingdings 2</vt:lpstr>
      <vt:lpstr>Wingdings</vt:lpstr>
      <vt:lpstr>Wingdings 3</vt:lpstr>
      <vt:lpstr>Calibri</vt:lpstr>
      <vt:lpstr>Comic Sans MS</vt:lpstr>
      <vt:lpstr>Franklin Gothic Book</vt:lpstr>
      <vt:lpstr>Book Antiqua</vt:lpstr>
      <vt:lpstr>Апекс</vt:lpstr>
      <vt:lpstr>Здоровый образ жизни.</vt:lpstr>
      <vt:lpstr>Здоровье - это состояние полного физического, душевного и социального благополучия, сопровождаемое фактическим отсутствием болезней и индивидуально фрустирующих (выводящих из состояния внутреннего спокойствия) недостатков.</vt:lpstr>
      <vt:lpstr>Что способствует сохранению и укреплению здоровья:</vt:lpstr>
      <vt:lpstr>Слайд 4</vt:lpstr>
      <vt:lpstr>Правильное питание.</vt:lpstr>
      <vt:lpstr>Употреблять в пищу сырые растительные продукты.   </vt:lpstr>
      <vt:lpstr>Закаливание.</vt:lpstr>
      <vt:lpstr>Способов закаливания много.</vt:lpstr>
      <vt:lpstr>Вводные процедуры. </vt:lpstr>
      <vt:lpstr>Физическая активность.</vt:lpstr>
      <vt:lpstr>Слайд 11</vt:lpstr>
      <vt:lpstr>Отказ от вредных привычек.</vt:lpstr>
      <vt:lpstr>Что   лежит   в   основе   процессов  формирования вредных  привычек?  </vt:lpstr>
      <vt:lpstr>Воздействие табака на организм.</vt:lpstr>
      <vt:lpstr>Действие курения  на органы дыхания.</vt:lpstr>
      <vt:lpstr>Алкоголь и его отрицательное действие на организм.</vt:lpstr>
      <vt:lpstr>При систематическом употреблении алкоголя развивается опасная болезнь – алкоголизм. Алкоголизм опасен для здоровья человека, но он излечим, как и многие другие болезни.  </vt:lpstr>
      <vt:lpstr>НАРКОТИК – от греческого «narkoo», что означает оцепенеть, сделаться нечувствительным.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Студент</dc:creator>
  <cp:lastModifiedBy>Сергей</cp:lastModifiedBy>
  <cp:revision>12</cp:revision>
  <dcterms:created xsi:type="dcterms:W3CDTF">2013-03-06T08:31:28Z</dcterms:created>
  <dcterms:modified xsi:type="dcterms:W3CDTF">2013-03-17T11:11:44Z</dcterms:modified>
</cp:coreProperties>
</file>