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2" r:id="rId11"/>
    <p:sldId id="270" r:id="rId12"/>
    <p:sldId id="271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642918"/>
            <a:ext cx="692948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Приемы рефлексии учащихся при 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изчении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предметов 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естественно-научного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цикла.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5715016"/>
            <a:ext cx="24525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Смоленская М.В.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СОШ №137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Калининский район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86256"/>
            <a:ext cx="27146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3000364" y="4286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Природоведение 5 класс.</a:t>
            </a:r>
          </a:p>
          <a:p>
            <a:r>
              <a:rPr lang="ru-RU" dirty="0" smtClean="0"/>
              <a:t>          Тема</a:t>
            </a:r>
            <a:r>
              <a:rPr lang="en-US" dirty="0" smtClean="0"/>
              <a:t>:”</a:t>
            </a:r>
            <a:r>
              <a:rPr lang="ru-RU" dirty="0" smtClean="0"/>
              <a:t>Организмы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85984" y="128586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Дал название клетке</a:t>
            </a:r>
            <a:r>
              <a:rPr lang="en-US" dirty="0" smtClean="0"/>
              <a:t>:</a:t>
            </a: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Р.Гук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А.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Левингук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А. </a:t>
            </a:r>
            <a:r>
              <a:rPr lang="ru-RU" dirty="0" err="1" smtClean="0"/>
              <a:t>Кирхер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2) </a:t>
            </a:r>
            <a:r>
              <a:rPr lang="ru-RU" dirty="0" smtClean="0"/>
              <a:t> Цифрой 1 обозначен органоид, регулирующий все процессы в клетке</a:t>
            </a:r>
            <a:r>
              <a:rPr lang="en-US" dirty="0" smtClean="0"/>
              <a:t>:</a:t>
            </a:r>
            <a:endParaRPr lang="en-US" dirty="0" smtClean="0"/>
          </a:p>
          <a:p>
            <a:pPr marL="342900" indent="-342900"/>
            <a:r>
              <a:rPr lang="en-US" dirty="0" smtClean="0"/>
              <a:t>       </a:t>
            </a:r>
            <a:r>
              <a:rPr lang="ru-RU" dirty="0" smtClean="0"/>
              <a:t>Цитоплазма</a:t>
            </a:r>
            <a:endParaRPr lang="ru-RU" dirty="0" smtClean="0"/>
          </a:p>
          <a:p>
            <a:pPr marL="342900" indent="-342900"/>
            <a:r>
              <a:rPr lang="ru-RU" dirty="0" smtClean="0"/>
              <a:t>      </a:t>
            </a:r>
            <a:r>
              <a:rPr lang="ru-RU" dirty="0" smtClean="0"/>
              <a:t> Вакуоль</a:t>
            </a:r>
            <a:endParaRPr lang="ru-RU" dirty="0" smtClean="0"/>
          </a:p>
          <a:p>
            <a:pPr marL="342900" indent="-342900"/>
            <a:r>
              <a:rPr lang="ru-RU" dirty="0" smtClean="0"/>
              <a:t>       </a:t>
            </a:r>
            <a:r>
              <a:rPr lang="ru-RU" dirty="0" smtClean="0"/>
              <a:t>Ядро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3) </a:t>
            </a:r>
            <a:r>
              <a:rPr lang="ru-RU" dirty="0" smtClean="0"/>
              <a:t>Цифрой 2 обозначен органоид</a:t>
            </a:r>
            <a:r>
              <a:rPr lang="en-US" dirty="0" smtClean="0"/>
              <a:t>:</a:t>
            </a:r>
            <a:endParaRPr lang="ru-RU" dirty="0" smtClean="0"/>
          </a:p>
          <a:p>
            <a:pPr marL="342900" indent="-342900"/>
            <a:r>
              <a:rPr lang="ru-RU" dirty="0" smtClean="0"/>
              <a:t>       </a:t>
            </a:r>
            <a:r>
              <a:rPr lang="ru-RU" dirty="0" smtClean="0"/>
              <a:t>Цитоплазма</a:t>
            </a:r>
            <a:endParaRPr lang="ru-RU" dirty="0" smtClean="0"/>
          </a:p>
          <a:p>
            <a:pPr marL="342900" indent="-342900"/>
            <a:r>
              <a:rPr lang="ru-RU" dirty="0" smtClean="0"/>
              <a:t>       </a:t>
            </a:r>
            <a:r>
              <a:rPr lang="ru-RU" dirty="0" smtClean="0"/>
              <a:t>Вакуоль</a:t>
            </a:r>
            <a:endParaRPr lang="ru-RU" dirty="0" smtClean="0"/>
          </a:p>
          <a:p>
            <a:pPr marL="342900" indent="-342900"/>
            <a:r>
              <a:rPr lang="ru-RU" dirty="0" smtClean="0"/>
              <a:t>       </a:t>
            </a:r>
            <a:r>
              <a:rPr lang="ru-RU" dirty="0" smtClean="0"/>
              <a:t>Хлоропласты</a:t>
            </a:r>
            <a:endParaRPr lang="en-US" dirty="0" smtClean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429388" y="492919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86512" y="47148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500826" y="5572140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86512" y="54292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2428860" y="5429264"/>
            <a:ext cx="285752" cy="857256"/>
            <a:chOff x="2357422" y="2285992"/>
            <a:chExt cx="285752" cy="857256"/>
          </a:xfrm>
        </p:grpSpPr>
        <p:sp>
          <p:nvSpPr>
            <p:cNvPr id="28" name="Овал 27"/>
            <p:cNvSpPr/>
            <p:nvPr/>
          </p:nvSpPr>
          <p:spPr>
            <a:xfrm>
              <a:off x="2357422" y="285749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357422" y="2571744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357422" y="2285992"/>
              <a:ext cx="285752" cy="285752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428860" y="4071942"/>
            <a:ext cx="285752" cy="857256"/>
            <a:chOff x="2357422" y="2285992"/>
            <a:chExt cx="285752" cy="857256"/>
          </a:xfrm>
        </p:grpSpPr>
        <p:sp>
          <p:nvSpPr>
            <p:cNvPr id="32" name="Овал 31"/>
            <p:cNvSpPr/>
            <p:nvPr/>
          </p:nvSpPr>
          <p:spPr>
            <a:xfrm>
              <a:off x="2357422" y="285749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357422" y="2571744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357422" y="2285992"/>
              <a:ext cx="285752" cy="285752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285984" y="2143116"/>
            <a:ext cx="285752" cy="857256"/>
            <a:chOff x="2357422" y="2285992"/>
            <a:chExt cx="285752" cy="857256"/>
          </a:xfrm>
        </p:grpSpPr>
        <p:sp>
          <p:nvSpPr>
            <p:cNvPr id="36" name="Овал 35"/>
            <p:cNvSpPr/>
            <p:nvPr/>
          </p:nvSpPr>
          <p:spPr>
            <a:xfrm>
              <a:off x="2357422" y="285749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357422" y="2571744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357422" y="2285992"/>
              <a:ext cx="285752" cy="285752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8322" y="1000108"/>
            <a:ext cx="6255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Формирование рефлексивных</a:t>
            </a:r>
          </a:p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умений школьников - одна</a:t>
            </a:r>
          </a:p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из актуальных проблем современного образования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27860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формировании рефлексии нужно отдавать предпочтение поисковым, проблемным методам обучения, методу проектов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4572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– обязательное условие саморазвития ученика и учителя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3108" y="357166"/>
            <a:ext cx="678661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Литература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1. Сайт международного журнала о критическом мышлении «Перемена» http://www.ct-net.net/ru/ </a:t>
            </a:r>
            <a:b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 Фестиваль педагогических идей http://festival.1september.ru/ </a:t>
            </a:r>
            <a:b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 Газета «Первое сентября» http://ps.1september.ru/ </a:t>
            </a:r>
            <a:b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Сайт «Мой университет»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5.  В.Г.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Богин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// Современная дидактика: теория - практике /под ред. И.Я.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Лернера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И.К. Журавлева. - М., 1993..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6. О. Б.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Даутова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Е. В. Иваньшина и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др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«Современные педагогические технологии основной школы в условиях ФГОС» 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С-Пб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,КАРО, 2013 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7.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Лизинский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В.М. Сборник по образовательным технологиям XXI в.-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М.: Центр, «Педагогический поиск». 2004 г.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8. Рогов Е.И. Настольная книга практического психолога в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образовании. Учебное пособие.- М.: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Владос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1996 г.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9.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Селевко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Г.К. Современные образовательные технологии: Учебное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пособие.-М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.: Народное образование, 1998 </a:t>
            </a:r>
            <a:b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10.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Эльконин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Д.Б. Избранные психологические труды .- М.: Педагогика, 1989. с.  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214554"/>
            <a:ext cx="73752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000108"/>
            <a:ext cx="771530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Reflexior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обращения назад.</a:t>
            </a:r>
          </a:p>
          <a:p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– размышление самопознания.</a:t>
            </a:r>
          </a:p>
          <a:p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– размышление о своем внутреннем состоянии, самоанализ.</a:t>
            </a:r>
          </a:p>
          <a:p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 -  самоанализ деятельности и ее результатов.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285728"/>
            <a:ext cx="385765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000108"/>
            <a:ext cx="34163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Классификация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28596" y="3071810"/>
            <a:ext cx="7929618" cy="3143272"/>
            <a:chOff x="428596" y="2643182"/>
            <a:chExt cx="7929618" cy="3143272"/>
          </a:xfrm>
        </p:grpSpPr>
        <p:sp>
          <p:nvSpPr>
            <p:cNvPr id="4" name="Овал 3"/>
            <p:cNvSpPr/>
            <p:nvPr/>
          </p:nvSpPr>
          <p:spPr>
            <a:xfrm>
              <a:off x="428596" y="2714620"/>
              <a:ext cx="207170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286512" y="4429132"/>
              <a:ext cx="207170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286116" y="4500570"/>
              <a:ext cx="207170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428596" y="4500570"/>
              <a:ext cx="207170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86116" y="2643182"/>
              <a:ext cx="207170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286512" y="2643182"/>
              <a:ext cx="2071702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5" name="Прямая со стрелкой 14"/>
          <p:cNvCxnSpPr/>
          <p:nvPr/>
        </p:nvCxnSpPr>
        <p:spPr>
          <a:xfrm rot="10800000" flipV="1">
            <a:off x="1571604" y="2000240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035421" y="275033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30910" y="2071678"/>
            <a:ext cx="99854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214414" y="3500438"/>
            <a:ext cx="300039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1678761" y="3750471"/>
            <a:ext cx="307183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572000" y="3214686"/>
            <a:ext cx="278608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71472" y="3571876"/>
            <a:ext cx="18040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содержанию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86182" y="3571876"/>
            <a:ext cx="101181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цели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43702" y="3571876"/>
            <a:ext cx="141147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функции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472" y="5429264"/>
            <a:ext cx="161505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типу урока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71868" y="5286388"/>
            <a:ext cx="15637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способам </a:t>
            </a:r>
          </a:p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проведения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00826" y="5214950"/>
            <a:ext cx="16070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форме </a:t>
            </a:r>
          </a:p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деятельности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85728"/>
            <a:ext cx="62600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Функции рефлексии в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педагогическом процессе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714488"/>
            <a:ext cx="3512244" cy="48936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Диагностическая</a:t>
            </a:r>
          </a:p>
          <a:p>
            <a:pPr marL="342900" indent="-342900">
              <a:buAutoNum type="arabicParenR"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Проектировочная</a:t>
            </a:r>
          </a:p>
          <a:p>
            <a:pPr marL="342900" indent="-342900">
              <a:buAutoNum type="arabicParenR"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Организаторская</a:t>
            </a:r>
          </a:p>
          <a:p>
            <a:pPr marL="342900" indent="-342900">
              <a:buAutoNum type="arabicParenR"/>
            </a:pPr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Коммуникативная</a:t>
            </a:r>
          </a:p>
          <a:p>
            <a:pPr marL="342900" indent="-342900">
              <a:buAutoNum type="arabicParenR"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Смыслотворческая</a:t>
            </a:r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Мотивационная</a:t>
            </a:r>
          </a:p>
          <a:p>
            <a:pPr marL="342900" indent="-342900">
              <a:buAutoNum type="arabicParenR"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Коррекционная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285728"/>
            <a:ext cx="577100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Классификация рефлексии</a:t>
            </a:r>
            <a:endParaRPr lang="en-US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исходя из функций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428868"/>
            <a:ext cx="695395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arenR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Настроения и эмоционального состояния</a:t>
            </a:r>
          </a:p>
          <a:p>
            <a:pPr marL="342900" indent="-342900">
              <a:buAutoNum type="arabicParenR"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Деятельности</a:t>
            </a:r>
          </a:p>
          <a:p>
            <a:pPr marL="342900" indent="-342900">
              <a:buAutoNum type="arabicParenR"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Содержания учебного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142852"/>
            <a:ext cx="70009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Прием «</a:t>
            </a:r>
            <a:r>
              <a:rPr lang="ru-RU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Синквэйн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Правила написания </a:t>
            </a:r>
            <a:r>
              <a:rPr lang="ru-RU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синквэйна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285992"/>
            <a:ext cx="68580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В первой строчке тема называется одним словом (существительным). </a:t>
            </a:r>
          </a:p>
          <a:p>
            <a:pPr marL="342900" indent="-342900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Вторая строчка-это описание темы в двух словах (два прилагательных).</a:t>
            </a:r>
          </a:p>
          <a:p>
            <a:pPr marL="342900" indent="-342900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3. Третья строка-описание действия в рамках темы тремя глаголами.</a:t>
            </a:r>
          </a:p>
          <a:p>
            <a:pPr marL="342900" indent="-342900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4. Четвертая – это фраза из четырех слов, показывающая отношение к теме. </a:t>
            </a:r>
          </a:p>
          <a:p>
            <a:pPr marL="342900" indent="-342900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Синоним из одного слова, который повторяет суть темы. 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214290"/>
            <a:ext cx="6355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Прием «Кластер»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500175"/>
            <a:ext cx="66437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1. Необходимо написать </a:t>
            </a:r>
            <a:r>
              <a:rPr lang="ru-RU" b="1" i="1" dirty="0" smtClean="0">
                <a:solidFill>
                  <a:srgbClr val="0070C0"/>
                </a:solidFill>
              </a:rPr>
              <a:t>ключевое слово или предложение в середине листа или доски. 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</a:t>
            </a:r>
            <a:r>
              <a:rPr lang="ru-RU" b="1" dirty="0" smtClean="0">
                <a:solidFill>
                  <a:srgbClr val="0070C0"/>
                </a:solidFill>
              </a:rPr>
              <a:t>2. Далее записывают слова или предложения которые приходят на ум в связи с данной темой. 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</a:t>
            </a:r>
            <a:r>
              <a:rPr lang="ru-RU" b="1" dirty="0" smtClean="0">
                <a:solidFill>
                  <a:srgbClr val="0070C0"/>
                </a:solidFill>
              </a:rPr>
              <a:t>3. По мере того как возникают идеи необходимо устанавливать связи между ними 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4857760"/>
            <a:ext cx="1928826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5143512"/>
            <a:ext cx="16814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Фотосинтез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9" name="Прямая со стрелкой 8"/>
          <p:cNvCxnSpPr>
            <a:stCxn id="6" idx="1"/>
          </p:cNvCxnSpPr>
          <p:nvPr/>
        </p:nvCxnSpPr>
        <p:spPr>
          <a:xfrm rot="16200000" flipV="1">
            <a:off x="4068498" y="4504006"/>
            <a:ext cx="432218" cy="568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</p:cNvCxnSpPr>
          <p:nvPr/>
        </p:nvCxnSpPr>
        <p:spPr>
          <a:xfrm rot="10800000">
            <a:off x="3643306" y="535782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3"/>
          </p:cNvCxnSpPr>
          <p:nvPr/>
        </p:nvCxnSpPr>
        <p:spPr>
          <a:xfrm rot="5400000">
            <a:off x="4068498" y="5643424"/>
            <a:ext cx="432218" cy="568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7"/>
          </p:cNvCxnSpPr>
          <p:nvPr/>
        </p:nvCxnSpPr>
        <p:spPr>
          <a:xfrm rot="5400000" flipH="1" flipV="1">
            <a:off x="6072044" y="4504006"/>
            <a:ext cx="360780" cy="639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6"/>
          </p:cNvCxnSpPr>
          <p:nvPr/>
        </p:nvCxnSpPr>
        <p:spPr>
          <a:xfrm>
            <a:off x="6215074" y="535782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5"/>
          </p:cNvCxnSpPr>
          <p:nvPr/>
        </p:nvCxnSpPr>
        <p:spPr>
          <a:xfrm rot="16200000" flipH="1">
            <a:off x="6072044" y="5571986"/>
            <a:ext cx="360780" cy="639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15140" y="4429132"/>
            <a:ext cx="18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Углекислый газ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072330" y="5214950"/>
            <a:ext cx="72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715140" y="5929330"/>
            <a:ext cx="69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428625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Лист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571736" y="5143512"/>
            <a:ext cx="106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428860" y="6000768"/>
            <a:ext cx="144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Хлорофилл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1442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429256" y="1428736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Я в своей работе использую универсальную </a:t>
            </a:r>
            <a:r>
              <a:rPr lang="ru-RU" sz="2000" dirty="0" smtClean="0"/>
              <a:t>игру</a:t>
            </a:r>
            <a:r>
              <a:rPr lang="en-US" sz="2000" dirty="0" smtClean="0"/>
              <a:t> </a:t>
            </a:r>
            <a:r>
              <a:rPr lang="ru-RU" sz="2000" dirty="0" smtClean="0"/>
              <a:t>-</a:t>
            </a:r>
            <a:r>
              <a:rPr lang="ru-RU" sz="2000" dirty="0" err="1" smtClean="0"/>
              <a:t>трансформер</a:t>
            </a:r>
            <a:r>
              <a:rPr lang="ru-RU" sz="2000" dirty="0" smtClean="0"/>
              <a:t> </a:t>
            </a:r>
            <a:r>
              <a:rPr lang="en-US" sz="2000" dirty="0" smtClean="0"/>
              <a:t>“</a:t>
            </a:r>
            <a:r>
              <a:rPr lang="ru-RU" sz="2000" b="1" dirty="0" smtClean="0"/>
              <a:t>Светофор</a:t>
            </a:r>
            <a:r>
              <a:rPr lang="en-US" sz="2000" b="1" dirty="0" smtClean="0"/>
              <a:t>”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3929066"/>
            <a:ext cx="375788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Этапы игры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r>
              <a:rPr lang="ru-RU" dirty="0" smtClean="0"/>
              <a:t>1)Объяснение правил</a:t>
            </a:r>
          </a:p>
          <a:p>
            <a:r>
              <a:rPr lang="ru-RU" dirty="0" smtClean="0"/>
              <a:t>2)Вопрос</a:t>
            </a:r>
          </a:p>
          <a:p>
            <a:r>
              <a:rPr lang="ru-RU" dirty="0" smtClean="0"/>
              <a:t>3)Время на обдумывание</a:t>
            </a:r>
          </a:p>
          <a:p>
            <a:r>
              <a:rPr lang="ru-RU" dirty="0" smtClean="0"/>
              <a:t>4)Синхронное поднятие карточек</a:t>
            </a:r>
          </a:p>
          <a:p>
            <a:r>
              <a:rPr lang="ru-RU" dirty="0" smtClean="0"/>
              <a:t>5)Анализ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22" y="357166"/>
            <a:ext cx="5297861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       Природоведение 5 класс.</a:t>
            </a:r>
          </a:p>
          <a:p>
            <a:r>
              <a:rPr lang="ru-RU" sz="2400" dirty="0" smtClean="0"/>
              <a:t>          Тема</a:t>
            </a:r>
            <a:r>
              <a:rPr lang="en-US" sz="2400" dirty="0" smtClean="0"/>
              <a:t>:”</a:t>
            </a:r>
            <a:r>
              <a:rPr lang="ru-RU" sz="2400" dirty="0" smtClean="0"/>
              <a:t>Горные породы</a:t>
            </a:r>
            <a:r>
              <a:rPr lang="en-US" sz="2400" dirty="0" smtClean="0"/>
              <a:t>”</a:t>
            </a:r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Гранит относится к горным породам</a:t>
            </a:r>
            <a:r>
              <a:rPr lang="en-US" dirty="0" smtClean="0"/>
              <a:t>:</a:t>
            </a: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Осадочным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Метаморфическим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Магматическим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2) Метаморфической горной породой является</a:t>
            </a:r>
            <a:r>
              <a:rPr lang="en-US" dirty="0" smtClean="0"/>
              <a:t>:</a:t>
            </a:r>
          </a:p>
          <a:p>
            <a:pPr marL="342900" indent="-342900"/>
            <a:r>
              <a:rPr lang="en-US" dirty="0" smtClean="0"/>
              <a:t>       </a:t>
            </a:r>
            <a:r>
              <a:rPr lang="ru-RU" dirty="0" smtClean="0"/>
              <a:t>Базальт</a:t>
            </a:r>
          </a:p>
          <a:p>
            <a:pPr marL="342900" indent="-342900"/>
            <a:r>
              <a:rPr lang="ru-RU" dirty="0" smtClean="0"/>
              <a:t>       Известняк</a:t>
            </a:r>
          </a:p>
          <a:p>
            <a:pPr marL="342900" indent="-342900"/>
            <a:r>
              <a:rPr lang="ru-RU" dirty="0" smtClean="0"/>
              <a:t>       Мрамор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3) Какого слоя нет под океанами</a:t>
            </a:r>
            <a:r>
              <a:rPr lang="en-US" dirty="0" smtClean="0"/>
              <a:t>:</a:t>
            </a:r>
            <a:endParaRPr lang="ru-RU" dirty="0" smtClean="0"/>
          </a:p>
          <a:p>
            <a:pPr marL="342900" indent="-342900"/>
            <a:r>
              <a:rPr lang="ru-RU" dirty="0" smtClean="0"/>
              <a:t>       Осадочного</a:t>
            </a:r>
          </a:p>
          <a:p>
            <a:pPr marL="342900" indent="-342900"/>
            <a:r>
              <a:rPr lang="ru-RU" dirty="0" smtClean="0"/>
              <a:t>       Гранитного</a:t>
            </a:r>
          </a:p>
          <a:p>
            <a:pPr marL="342900" indent="-342900"/>
            <a:r>
              <a:rPr lang="ru-RU" dirty="0" smtClean="0"/>
              <a:t>       Базальтового</a:t>
            </a:r>
            <a:endParaRPr lang="en-US" dirty="0" smtClean="0"/>
          </a:p>
          <a:p>
            <a:pPr marL="342900" indent="-342900"/>
            <a:endParaRPr lang="ru-RU" dirty="0" smtClean="0"/>
          </a:p>
        </p:txBody>
      </p:sp>
      <p:grpSp>
        <p:nvGrpSpPr>
          <p:cNvPr id="9" name="Группа 8"/>
          <p:cNvGrpSpPr/>
          <p:nvPr/>
        </p:nvGrpSpPr>
        <p:grpSpPr>
          <a:xfrm>
            <a:off x="2428860" y="2500306"/>
            <a:ext cx="285752" cy="857256"/>
            <a:chOff x="2357422" y="2285992"/>
            <a:chExt cx="285752" cy="857256"/>
          </a:xfrm>
        </p:grpSpPr>
        <p:sp>
          <p:nvSpPr>
            <p:cNvPr id="6" name="Овал 5"/>
            <p:cNvSpPr/>
            <p:nvPr/>
          </p:nvSpPr>
          <p:spPr>
            <a:xfrm>
              <a:off x="2357422" y="285749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357422" y="2571744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357422" y="2285992"/>
              <a:ext cx="285752" cy="285752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428860" y="3857628"/>
            <a:ext cx="285752" cy="857256"/>
            <a:chOff x="2357422" y="2285992"/>
            <a:chExt cx="285752" cy="857256"/>
          </a:xfrm>
        </p:grpSpPr>
        <p:sp>
          <p:nvSpPr>
            <p:cNvPr id="12" name="Овал 11"/>
            <p:cNvSpPr/>
            <p:nvPr/>
          </p:nvSpPr>
          <p:spPr>
            <a:xfrm>
              <a:off x="2357422" y="285749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357422" y="2571744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357422" y="2285992"/>
              <a:ext cx="285752" cy="285752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428860" y="5286388"/>
            <a:ext cx="285752" cy="857256"/>
            <a:chOff x="2357422" y="2285992"/>
            <a:chExt cx="285752" cy="857256"/>
          </a:xfrm>
        </p:grpSpPr>
        <p:sp>
          <p:nvSpPr>
            <p:cNvPr id="16" name="Овал 15"/>
            <p:cNvSpPr/>
            <p:nvPr/>
          </p:nvSpPr>
          <p:spPr>
            <a:xfrm>
              <a:off x="2357422" y="285749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357422" y="2571744"/>
              <a:ext cx="285752" cy="28575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357422" y="2285992"/>
              <a:ext cx="285752" cy="285752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389</Words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2014-02-24T08:28:32Z</dcterms:created>
  <dcterms:modified xsi:type="dcterms:W3CDTF">2014-02-25T06:49:03Z</dcterms:modified>
</cp:coreProperties>
</file>