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512" r:id="rId2"/>
    <p:sldId id="355" r:id="rId3"/>
    <p:sldId id="422" r:id="rId4"/>
    <p:sldId id="444" r:id="rId5"/>
    <p:sldId id="442" r:id="rId6"/>
    <p:sldId id="443" r:id="rId7"/>
    <p:sldId id="445" r:id="rId8"/>
    <p:sldId id="446" r:id="rId9"/>
    <p:sldId id="470" r:id="rId10"/>
    <p:sldId id="448" r:id="rId11"/>
    <p:sldId id="466" r:id="rId12"/>
    <p:sldId id="471" r:id="rId13"/>
    <p:sldId id="472" r:id="rId14"/>
    <p:sldId id="418" r:id="rId15"/>
    <p:sldId id="481" r:id="rId16"/>
    <p:sldId id="483" r:id="rId17"/>
    <p:sldId id="450" r:id="rId18"/>
    <p:sldId id="457" r:id="rId19"/>
    <p:sldId id="50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99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71" d="100"/>
          <a:sy n="71" d="100"/>
        </p:scale>
        <p:origin x="-40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48EE48-450D-4432-8020-70BA061CC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A5C9B-C78F-4200-93D3-44FF6AE3CD5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AE6A6-192E-4B35-A48A-2367DCD9BF4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891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B4900-C0CD-4D24-A4AA-F6D5F36131A3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6E4C3-2F47-4655-9E8F-616B71096AD7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58759-FE7B-4F78-B92E-A320284904E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72696-6106-42F7-A3AD-BC5ADB58493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F5ADD-5503-4A90-B9EE-EF81A25A860F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E0102-A705-41FF-AD18-4FE7479F644A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04E0E-25AB-4CA3-9A59-DB21657A4FD6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A3C22-65A3-4B0E-BE46-F37C78EC12A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37568-1E46-404B-9561-0AB56FBECBE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30416-BE3E-49EA-B590-CF4ABE40EA7F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D2694-68F8-4610-89F6-F8C9C0981A4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D1422-06BB-4ABD-9C1A-1D3792EA169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6E069-320C-4EC5-A90E-3600E274117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405AE-134F-4FB4-AEDC-F12CD0843A8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D6D3A-81F9-4A30-8D7D-20142C27307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686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E961C-846C-4433-9CEC-6C7ABD7FD19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343854-75B2-4E79-8C5A-051D1D05E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7F1F-A4E3-4665-88E8-7D3E3E1BD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E4CA-4356-4FA5-A80D-7B1F96173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A128-E24A-4BA0-8454-E33D98FBB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8746F4-BCC3-4700-88BA-75B4443D0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A854A8-C544-40B9-B0FE-C73045614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EF548-4A7E-40CF-8BEB-A48A00629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5C5A7E-740F-4FE6-92D3-09372019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FB86-CF13-46D3-B7B1-1614E4E87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7DA259-EEA2-4442-8CC9-92A1D98B9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5B3FDA-90F2-4BE5-9E55-C476F10D6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Богомолова ОМ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E6F772-6F54-4558-8C46-4555A3CFD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8" r:id="rId3"/>
    <p:sldLayoutId id="2147483859" r:id="rId4"/>
    <p:sldLayoutId id="2147483860" r:id="rId5"/>
    <p:sldLayoutId id="2147483861" r:id="rId6"/>
    <p:sldLayoutId id="2147483854" r:id="rId7"/>
    <p:sldLayoutId id="2147483862" r:id="rId8"/>
    <p:sldLayoutId id="2147483863" r:id="rId9"/>
    <p:sldLayoutId id="2147483855" r:id="rId10"/>
    <p:sldLayoutId id="2147483856" r:id="rId11"/>
  </p:sldLayoutIdLst>
  <p:transition>
    <p:pull dir="l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B4E2D6E-FE11-4E12-AA53-12EEAC6214B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042988" y="1196975"/>
            <a:ext cx="7486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</a:rPr>
              <a:t>Углы, </a:t>
            </a:r>
          </a:p>
          <a:p>
            <a:pPr algn="ctr"/>
            <a:r>
              <a:rPr lang="ru-RU" sz="4800" b="1">
                <a:solidFill>
                  <a:srgbClr val="C00000"/>
                </a:solidFill>
              </a:rPr>
              <a:t>связанные с окружностью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FA7E572-58EB-4608-908A-380B271984B5}" type="slidenum">
              <a:rPr lang="ru-RU" smtClean="0"/>
              <a:pPr/>
              <a:t>10</a:t>
            </a:fld>
            <a:endParaRPr lang="ru-RU" smtClean="0"/>
          </a:p>
        </p:txBody>
      </p:sp>
      <p:pic>
        <p:nvPicPr>
          <p:cNvPr id="12290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bright="-10000" contrast="40000"/>
          </a:blip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    Найдите центральный угол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AOB</a:t>
            </a:r>
            <a:r>
              <a:rPr lang="ru-RU" b="1" dirty="0">
                <a:solidFill>
                  <a:schemeClr val="bg1"/>
                </a:solidFill>
              </a:rPr>
              <a:t>,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опирающийся на хорду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ru-RU" b="1" dirty="0">
                <a:solidFill>
                  <a:schemeClr val="bg1"/>
                </a:solidFill>
              </a:rPr>
              <a:t>, равную </a:t>
            </a:r>
            <a:r>
              <a:rPr lang="ru-RU" b="1" dirty="0" smtClean="0">
                <a:solidFill>
                  <a:schemeClr val="bg1"/>
                </a:solidFill>
              </a:rPr>
              <a:t>радиусу.</a:t>
            </a:r>
            <a:endParaRPr lang="en-US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8313" y="4941888"/>
            <a:ext cx="2043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6</a:t>
            </a:r>
            <a:r>
              <a:rPr lang="ru-RU" sz="3200">
                <a:solidFill>
                  <a:schemeClr val="bg1"/>
                </a:solidFill>
              </a:rPr>
              <a:t>0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endParaRPr lang="ru-RU" sz="3200">
              <a:solidFill>
                <a:schemeClr val="bg1"/>
              </a:solidFill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2286000"/>
            <a:ext cx="25971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A543F2-8750-4A6C-9B77-478AD182A391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13314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68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     Угол </a:t>
            </a:r>
            <a:r>
              <a:rPr lang="en-US" b="1" i="1" dirty="0">
                <a:solidFill>
                  <a:schemeClr val="bg1"/>
                </a:solidFill>
              </a:rPr>
              <a:t>ACB </a:t>
            </a:r>
            <a:r>
              <a:rPr lang="ru-RU" b="1" dirty="0">
                <a:solidFill>
                  <a:schemeClr val="bg1"/>
                </a:solidFill>
              </a:rPr>
              <a:t>вписан в окружность. 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Градусные величины дуг </a:t>
            </a:r>
            <a:r>
              <a:rPr lang="en-US" b="1" i="1" dirty="0">
                <a:solidFill>
                  <a:schemeClr val="bg1"/>
                </a:solidFill>
              </a:rPr>
              <a:t>AC </a:t>
            </a:r>
            <a:r>
              <a:rPr lang="ru-RU" b="1" dirty="0">
                <a:solidFill>
                  <a:schemeClr val="bg1"/>
                </a:solidFill>
              </a:rPr>
              <a:t>и </a:t>
            </a:r>
            <a:r>
              <a:rPr lang="en-US" b="1" i="1" dirty="0">
                <a:solidFill>
                  <a:schemeClr val="bg1"/>
                </a:solidFill>
              </a:rPr>
              <a:t>BC</a:t>
            </a:r>
            <a:r>
              <a:rPr lang="ru-RU" b="1" dirty="0">
                <a:solidFill>
                  <a:schemeClr val="bg1"/>
                </a:solidFill>
              </a:rPr>
              <a:t> равны 98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и 48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соответственно. Найдите угол </a:t>
            </a:r>
            <a:r>
              <a:rPr lang="en-US" b="1" i="1" dirty="0" smtClean="0">
                <a:solidFill>
                  <a:schemeClr val="bg1"/>
                </a:solidFill>
              </a:rPr>
              <a:t>ACB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827088" y="5300663"/>
            <a:ext cx="2185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107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endParaRPr lang="ru-RU" sz="3200">
              <a:solidFill>
                <a:schemeClr val="bg1"/>
              </a:solidFill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2622550"/>
            <a:ext cx="28702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6297F1C-7719-4E42-977F-D874DD019416}" type="slidenum">
              <a:rPr lang="ru-RU" smtClean="0"/>
              <a:pPr/>
              <a:t>12</a:t>
            </a:fld>
            <a:endParaRPr lang="ru-RU" smtClean="0"/>
          </a:p>
        </p:txBody>
      </p:sp>
      <p:pic>
        <p:nvPicPr>
          <p:cNvPr id="14338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539750" y="5084763"/>
            <a:ext cx="204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30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50825" y="981075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    Найдите вписанный угол, опирающийся на дугу, которая составляет </a:t>
            </a:r>
            <a:r>
              <a:rPr lang="ru-RU" b="1" dirty="0">
                <a:solidFill>
                  <a:schemeClr val="bg1"/>
                </a:solidFill>
              </a:rPr>
              <a:t>      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окружности.</a:t>
            </a:r>
            <a:endParaRPr lang="en-US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420938"/>
            <a:ext cx="2851150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4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3203848" y="1340768"/>
            <a:ext cx="179761" cy="77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E0D9FC-526B-436D-AA3C-81B48F6A2E16}" type="slidenum">
              <a:rPr lang="ru-RU" smtClean="0"/>
              <a:pPr/>
              <a:t>13</a:t>
            </a:fld>
            <a:endParaRPr lang="ru-RU" smtClean="0"/>
          </a:p>
        </p:txBody>
      </p:sp>
      <p:pic>
        <p:nvPicPr>
          <p:cNvPr id="15362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518147" name="Text Box 3"/>
          <p:cNvSpPr txBox="1">
            <a:spLocks noChangeArrowheads="1"/>
          </p:cNvSpPr>
          <p:nvPr/>
        </p:nvSpPr>
        <p:spPr bwMode="auto">
          <a:xfrm>
            <a:off x="468313" y="5157788"/>
            <a:ext cx="2043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18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    Найдите вписанный угол, опирающийся на дугу, которая составляет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10 %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окружности.</a:t>
            </a:r>
            <a:endParaRPr lang="en-US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2492375"/>
            <a:ext cx="302895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0395CC-244E-4066-86AE-B5D6FE3028B4}" type="slidenum">
              <a:rPr lang="ru-RU" smtClean="0"/>
              <a:pPr/>
              <a:t>14</a:t>
            </a:fld>
            <a:endParaRPr lang="ru-RU" smtClean="0"/>
          </a:p>
        </p:txBody>
      </p:sp>
      <p:pic>
        <p:nvPicPr>
          <p:cNvPr id="16386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686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    Вписанный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угол на 35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меньше центрального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угла, опирающегося на ту же дугу. Найдите </a:t>
            </a:r>
            <a:r>
              <a:rPr lang="ru-RU" b="1" dirty="0">
                <a:solidFill>
                  <a:schemeClr val="bg1"/>
                </a:solidFill>
              </a:rPr>
              <a:t>вписанный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уг</a:t>
            </a:r>
            <a:r>
              <a:rPr lang="ru-RU" b="1" dirty="0" smtClean="0">
                <a:solidFill>
                  <a:schemeClr val="bg1"/>
                </a:solidFill>
              </a:rPr>
              <a:t>ол.</a:t>
            </a:r>
            <a:endParaRPr lang="en-US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684213" y="5157788"/>
            <a:ext cx="204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35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49500"/>
            <a:ext cx="285115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76200" y="928688"/>
            <a:ext cx="87106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    На рисунке угол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ru-RU" b="1" dirty="0">
                <a:solidFill>
                  <a:schemeClr val="bg1"/>
                </a:solidFill>
              </a:rPr>
              <a:t> равен 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, угол </a:t>
            </a:r>
            <a:r>
              <a:rPr lang="en-US" b="1" i="1" dirty="0">
                <a:solidFill>
                  <a:schemeClr val="bg1"/>
                </a:solidFill>
              </a:rPr>
              <a:t>B</a:t>
            </a:r>
            <a:r>
              <a:rPr lang="ru-RU" b="1" dirty="0">
                <a:solidFill>
                  <a:schemeClr val="bg1"/>
                </a:solidFill>
              </a:rPr>
              <a:t> равен 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, угол </a:t>
            </a:r>
            <a:r>
              <a:rPr lang="en-US" b="1" i="1" dirty="0">
                <a:solidFill>
                  <a:schemeClr val="bg1"/>
                </a:solidFill>
              </a:rPr>
              <a:t>D </a:t>
            </a:r>
            <a:r>
              <a:rPr lang="ru-RU" b="1" dirty="0">
                <a:solidFill>
                  <a:schemeClr val="bg1"/>
                </a:solidFill>
              </a:rPr>
              <a:t>равен 45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. Найдите угол </a:t>
            </a:r>
            <a:r>
              <a:rPr lang="en-US" b="1" i="1" dirty="0" smtClean="0">
                <a:solidFill>
                  <a:schemeClr val="bg1"/>
                </a:solidFill>
              </a:rPr>
              <a:t>EFC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395288" y="4941888"/>
            <a:ext cx="2185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115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en-US" sz="32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2276475"/>
            <a:ext cx="3643312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BC9BBCD-A5A4-4CC2-80D4-578873478110}" type="slidenum">
              <a:rPr lang="ru-RU" smtClean="0"/>
              <a:pPr/>
              <a:t>15</a:t>
            </a:fld>
            <a:endParaRPr lang="ru-RU" smtClean="0"/>
          </a:p>
        </p:txBody>
      </p:sp>
      <p:pic>
        <p:nvPicPr>
          <p:cNvPr id="11" name="Rectangle 2"/>
          <p:cNvPicPr>
            <a:picLocks noGrp="1" noChangeArrowheads="1"/>
          </p:cNvPicPr>
          <p:nvPr>
            <p:ph type="title"/>
          </p:nvPr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3568" y="0"/>
            <a:ext cx="7785100" cy="77311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7106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    Стороны угла с вершиной </a:t>
            </a:r>
            <a:r>
              <a:rPr lang="en-US" b="1" i="1" dirty="0">
                <a:solidFill>
                  <a:schemeClr val="bg1"/>
                </a:solidFill>
              </a:rPr>
              <a:t>C </a:t>
            </a:r>
            <a:r>
              <a:rPr lang="ru-RU" b="1" dirty="0">
                <a:solidFill>
                  <a:schemeClr val="bg1"/>
                </a:solidFill>
              </a:rPr>
              <a:t>вне окружности отсекают от окружности дуги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AB</a:t>
            </a:r>
            <a:r>
              <a:rPr lang="en-US" b="1" baseline="-25000" dirty="0">
                <a:solidFill>
                  <a:schemeClr val="bg1"/>
                </a:solidFill>
              </a:rPr>
              <a:t>1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AB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градусные величины которых равны 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и 1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соответственно, </a:t>
            </a:r>
            <a:r>
              <a:rPr lang="en-US" b="1" i="1" dirty="0">
                <a:solidFill>
                  <a:schemeClr val="bg1"/>
                </a:solidFill>
              </a:rPr>
              <a:t>CA </a:t>
            </a:r>
            <a:r>
              <a:rPr lang="ru-RU" b="1" dirty="0">
                <a:solidFill>
                  <a:schemeClr val="bg1"/>
                </a:solidFill>
              </a:rPr>
              <a:t>– касательная.</a:t>
            </a:r>
            <a:endParaRPr lang="en-US" b="1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Найдите угол </a:t>
            </a:r>
            <a:r>
              <a:rPr lang="en-US" b="1" i="1" dirty="0" smtClean="0">
                <a:solidFill>
                  <a:schemeClr val="bg1"/>
                </a:solidFill>
              </a:rPr>
              <a:t>C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684213" y="4652963"/>
            <a:ext cx="197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40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en-US" sz="32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852738"/>
            <a:ext cx="4071938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570CB26-E595-4109-BD01-F7A9D6B884B9}" type="slidenum">
              <a:rPr lang="ru-RU" smtClean="0"/>
              <a:pPr/>
              <a:t>16</a:t>
            </a:fld>
            <a:endParaRPr lang="ru-RU" smtClean="0"/>
          </a:p>
        </p:txBody>
      </p:sp>
      <p:pic>
        <p:nvPicPr>
          <p:cNvPr id="8" name="Rectangle 2"/>
          <p:cNvPicPr>
            <a:picLocks noChangeArrowheads="1"/>
          </p:cNvPicPr>
          <p:nvPr/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755576" y="260648"/>
            <a:ext cx="7785100" cy="773113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07950" y="836613"/>
            <a:ext cx="8853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    Углы </a:t>
            </a:r>
            <a:r>
              <a:rPr lang="en-US" b="1" i="1" dirty="0">
                <a:solidFill>
                  <a:schemeClr val="bg1"/>
                </a:solidFill>
              </a:rPr>
              <a:t>ABC</a:t>
            </a:r>
            <a:r>
              <a:rPr lang="ru-RU" b="1" dirty="0">
                <a:solidFill>
                  <a:schemeClr val="bg1"/>
                </a:solidFill>
              </a:rPr>
              <a:t> и </a:t>
            </a:r>
            <a:r>
              <a:rPr lang="en-US" b="1" i="1" dirty="0">
                <a:solidFill>
                  <a:schemeClr val="bg1"/>
                </a:solidFill>
              </a:rPr>
              <a:t>BCD </a:t>
            </a:r>
            <a:r>
              <a:rPr lang="ru-RU" b="1" dirty="0">
                <a:solidFill>
                  <a:schemeClr val="bg1"/>
                </a:solidFill>
              </a:rPr>
              <a:t>вписаны в окружность и равны 45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и 30</a:t>
            </a:r>
            <a:r>
              <a:rPr lang="ru-RU" b="1" baseline="30000" dirty="0">
                <a:solidFill>
                  <a:schemeClr val="bg1"/>
                </a:solidFill>
              </a:rPr>
              <a:t>о </a:t>
            </a:r>
            <a:r>
              <a:rPr lang="ru-RU" b="1" dirty="0">
                <a:solidFill>
                  <a:schemeClr val="bg1"/>
                </a:solidFill>
              </a:rPr>
              <a:t>соответственно, </a:t>
            </a:r>
            <a:r>
              <a:rPr lang="en-US" b="1" i="1" dirty="0">
                <a:solidFill>
                  <a:schemeClr val="bg1"/>
                </a:solidFill>
              </a:rPr>
              <a:t>S </a:t>
            </a:r>
            <a:r>
              <a:rPr lang="ru-RU" b="1" dirty="0">
                <a:solidFill>
                  <a:schemeClr val="bg1"/>
                </a:solidFill>
              </a:rPr>
              <a:t>– точка пересечения </a:t>
            </a:r>
            <a:r>
              <a:rPr lang="en-US" b="1" i="1" dirty="0">
                <a:solidFill>
                  <a:schemeClr val="bg1"/>
                </a:solidFill>
              </a:rPr>
              <a:t>AD </a:t>
            </a:r>
            <a:r>
              <a:rPr lang="ru-RU" b="1" dirty="0">
                <a:solidFill>
                  <a:schemeClr val="bg1"/>
                </a:solidFill>
              </a:rPr>
              <a:t>и </a:t>
            </a:r>
            <a:r>
              <a:rPr lang="en-US" b="1" i="1" dirty="0">
                <a:solidFill>
                  <a:schemeClr val="bg1"/>
                </a:solidFill>
              </a:rPr>
              <a:t>BC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Найдите </a:t>
            </a:r>
            <a:r>
              <a:rPr lang="ru-RU" b="1" dirty="0">
                <a:solidFill>
                  <a:schemeClr val="bg1"/>
                </a:solidFill>
              </a:rPr>
              <a:t>угол </a:t>
            </a:r>
            <a:r>
              <a:rPr lang="en-US" b="1" i="1" dirty="0">
                <a:solidFill>
                  <a:schemeClr val="bg1"/>
                </a:solidFill>
              </a:rPr>
              <a:t>ASC</a:t>
            </a:r>
            <a:r>
              <a:rPr lang="ru-RU" b="1" dirty="0">
                <a:solidFill>
                  <a:schemeClr val="bg1"/>
                </a:solidFill>
              </a:rPr>
              <a:t> 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1971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75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en-US" sz="32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5604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DEE977-5BF2-4CED-BC8A-39ABB0E4B522}" type="slidenum">
              <a:rPr lang="ru-RU" smtClean="0"/>
              <a:pPr/>
              <a:t>17</a:t>
            </a:fld>
            <a:endParaRPr lang="ru-RU" smtClean="0"/>
          </a:p>
        </p:txBody>
      </p:sp>
      <p:pic>
        <p:nvPicPr>
          <p:cNvPr id="256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492375"/>
            <a:ext cx="3357563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ctangle 2"/>
          <p:cNvPicPr>
            <a:picLocks noChangeArrowheads="1"/>
          </p:cNvPicPr>
          <p:nvPr/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11560" y="0"/>
            <a:ext cx="7785100" cy="773113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853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     Углы </a:t>
            </a:r>
            <a:r>
              <a:rPr lang="en-US" b="1" i="1" dirty="0">
                <a:solidFill>
                  <a:schemeClr val="bg1"/>
                </a:solidFill>
              </a:rPr>
              <a:t>ABC</a:t>
            </a:r>
            <a:r>
              <a:rPr lang="ru-RU" b="1" dirty="0">
                <a:solidFill>
                  <a:schemeClr val="bg1"/>
                </a:solidFill>
              </a:rPr>
              <a:t> и </a:t>
            </a:r>
            <a:r>
              <a:rPr lang="en-US" b="1" i="1" dirty="0">
                <a:solidFill>
                  <a:schemeClr val="bg1"/>
                </a:solidFill>
              </a:rPr>
              <a:t>BCD </a:t>
            </a:r>
            <a:r>
              <a:rPr lang="ru-RU" b="1" dirty="0">
                <a:solidFill>
                  <a:schemeClr val="bg1"/>
                </a:solidFill>
              </a:rPr>
              <a:t>вписаны в окружность и равны </a:t>
            </a:r>
            <a:r>
              <a:rPr lang="en-US" b="1" dirty="0">
                <a:solidFill>
                  <a:schemeClr val="bg1"/>
                </a:solidFill>
              </a:rPr>
              <a:t>20</a:t>
            </a:r>
            <a:r>
              <a:rPr lang="ru-RU" b="1" baseline="30000" dirty="0">
                <a:solidFill>
                  <a:schemeClr val="bg1"/>
                </a:solidFill>
              </a:rPr>
              <a:t>о</a:t>
            </a:r>
            <a:r>
              <a:rPr lang="ru-RU" b="1" dirty="0">
                <a:solidFill>
                  <a:schemeClr val="bg1"/>
                </a:solidFill>
              </a:rPr>
              <a:t> и 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ru-RU" b="1" baseline="30000" dirty="0">
                <a:solidFill>
                  <a:schemeClr val="bg1"/>
                </a:solidFill>
              </a:rPr>
              <a:t>о </a:t>
            </a:r>
            <a:r>
              <a:rPr lang="ru-RU" b="1" dirty="0">
                <a:solidFill>
                  <a:schemeClr val="bg1"/>
                </a:solidFill>
              </a:rPr>
              <a:t>соответственно, </a:t>
            </a:r>
            <a:r>
              <a:rPr lang="en-US" b="1" i="1" dirty="0">
                <a:solidFill>
                  <a:schemeClr val="bg1"/>
                </a:solidFill>
              </a:rPr>
              <a:t>S </a:t>
            </a:r>
            <a:r>
              <a:rPr lang="ru-RU" b="1" dirty="0">
                <a:solidFill>
                  <a:schemeClr val="bg1"/>
                </a:solidFill>
              </a:rPr>
              <a:t>– точка пересечения прямых </a:t>
            </a:r>
            <a:r>
              <a:rPr lang="en-US" b="1" i="1" dirty="0">
                <a:solidFill>
                  <a:schemeClr val="bg1"/>
                </a:solidFill>
              </a:rPr>
              <a:t>AB </a:t>
            </a:r>
            <a:r>
              <a:rPr lang="ru-RU" b="1" dirty="0">
                <a:solidFill>
                  <a:schemeClr val="bg1"/>
                </a:solidFill>
              </a:rPr>
              <a:t>и </a:t>
            </a:r>
            <a:r>
              <a:rPr lang="en-US" b="1" i="1" dirty="0">
                <a:solidFill>
                  <a:schemeClr val="bg1"/>
                </a:solidFill>
              </a:rPr>
              <a:t>CD</a:t>
            </a:r>
            <a:r>
              <a:rPr lang="ru-RU" b="1" dirty="0">
                <a:solidFill>
                  <a:schemeClr val="bg1"/>
                </a:solidFill>
              </a:rPr>
              <a:t>. Найдите угол </a:t>
            </a:r>
            <a:r>
              <a:rPr lang="en-US" b="1" i="1" dirty="0" smtClean="0">
                <a:solidFill>
                  <a:schemeClr val="bg1"/>
                </a:solidFill>
              </a:rPr>
              <a:t>ASC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395288" y="4724400"/>
            <a:ext cx="1971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30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en-US" sz="32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81300"/>
            <a:ext cx="3929063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3A842C-097C-4BEE-BA6B-531B1863D338}" type="slidenum">
              <a:rPr lang="ru-RU" smtClean="0"/>
              <a:pPr/>
              <a:t>18</a:t>
            </a:fld>
            <a:endParaRPr lang="ru-RU" smtClean="0"/>
          </a:p>
        </p:txBody>
      </p:sp>
      <p:pic>
        <p:nvPicPr>
          <p:cNvPr id="8" name="Rectangle 2"/>
          <p:cNvPicPr>
            <a:picLocks noChangeArrowheads="1"/>
          </p:cNvPicPr>
          <p:nvPr/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971600" y="260648"/>
            <a:ext cx="7785100" cy="773113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B8F2D5-39F4-4C9C-A283-9251764507B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    В угол </a:t>
            </a: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АС</a:t>
            </a:r>
            <a:r>
              <a:rPr lang="en-US" b="1" i="1" dirty="0">
                <a:solidFill>
                  <a:schemeClr val="bg1"/>
                </a:solidFill>
              </a:rPr>
              <a:t>B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вписана окружность. Точки касания делят окружность на дуги, градусные величины которых относятся как 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. Найдите величину угла </a:t>
            </a: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А</a:t>
            </a:r>
            <a:r>
              <a:rPr lang="en-US" b="1" i="1" dirty="0" smtClean="0">
                <a:solidFill>
                  <a:schemeClr val="bg1"/>
                </a:solidFill>
                <a:cs typeface="Times New Roman" pitchFamily="18" charset="0"/>
              </a:rPr>
              <a:t>CB</a:t>
            </a:r>
            <a:r>
              <a:rPr lang="ru-RU" b="1" i="1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395288" y="5013325"/>
            <a:ext cx="1971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</a:t>
            </a:r>
            <a:r>
              <a:rPr lang="en-US" sz="3200">
                <a:solidFill>
                  <a:schemeClr val="bg1"/>
                </a:solidFill>
              </a:rPr>
              <a:t>36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r>
              <a:rPr lang="en-US" sz="32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852738"/>
            <a:ext cx="5276850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ctangle 2"/>
          <p:cNvPicPr>
            <a:picLocks noGrp="1" noChangeArrowheads="1"/>
          </p:cNvPicPr>
          <p:nvPr>
            <p:ph type="title"/>
          </p:nvPr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827584" y="116632"/>
            <a:ext cx="7785100" cy="77311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95888E-C12A-4BD4-9C06-A00F2AF55C0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2865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    </a:t>
            </a:r>
            <a:r>
              <a:rPr lang="ru-RU" sz="3600" b="1" dirty="0">
                <a:solidFill>
                  <a:srgbClr val="C00000"/>
                </a:solidFill>
                <a:cs typeface="Times New Roman" pitchFamily="18" charset="0"/>
              </a:rPr>
              <a:t>!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Угол с вершиной в центре окружности называется центральным</a:t>
            </a:r>
            <a:r>
              <a:rPr lang="ru-RU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4100" name="Text Box 30"/>
          <p:cNvSpPr txBox="1">
            <a:spLocks noChangeArrowheads="1"/>
          </p:cNvSpPr>
          <p:nvPr/>
        </p:nvSpPr>
        <p:spPr bwMode="auto">
          <a:xfrm>
            <a:off x="395288" y="3644900"/>
            <a:ext cx="621506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cs typeface="Times New Roman" pitchFamily="18" charset="0"/>
              </a:rPr>
              <a:t>!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Угол, вершина которого принадлежит окружности, а стороны пересекают окружность, называется вписанным </a:t>
            </a:r>
          </a:p>
        </p:txBody>
      </p:sp>
      <p:pic>
        <p:nvPicPr>
          <p:cNvPr id="1536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1412875"/>
            <a:ext cx="14954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3644900"/>
            <a:ext cx="143986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250825" y="0"/>
            <a:ext cx="8713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</a:rPr>
              <a:t>Углы, </a:t>
            </a:r>
          </a:p>
          <a:p>
            <a:pPr algn="ctr"/>
            <a:r>
              <a:rPr lang="ru-RU" sz="3600" b="1">
                <a:solidFill>
                  <a:srgbClr val="C00000"/>
                </a:solidFill>
              </a:rPr>
              <a:t>связанные с окружностью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A5EAF0-0028-410C-A6FF-570A4CCB5815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5122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60325"/>
            <a:ext cx="8315325" cy="858838"/>
          </a:xfrm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95288" y="2492375"/>
            <a:ext cx="5214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Вписанный угол равен половине центрального угла, опирающегося на ту же дугу окружности.</a:t>
            </a: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468313" y="1268413"/>
            <a:ext cx="4679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1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Вписанны</a:t>
            </a:r>
            <a:r>
              <a:rPr lang="ru-RU" b="1">
                <a:solidFill>
                  <a:schemeClr val="bg1"/>
                </a:solidFill>
              </a:rPr>
              <a:t>й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уг</a:t>
            </a:r>
            <a:r>
              <a:rPr lang="ru-RU" b="1">
                <a:solidFill>
                  <a:schemeClr val="bg1"/>
                </a:solidFill>
              </a:rPr>
              <a:t>ол измеряется </a:t>
            </a:r>
          </a:p>
          <a:p>
            <a:pPr algn="just"/>
            <a:r>
              <a:rPr lang="ru-RU" b="1">
                <a:solidFill>
                  <a:schemeClr val="bg1"/>
                </a:solidFill>
              </a:rPr>
              <a:t>половиной дуги окружности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0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573463"/>
            <a:ext cx="21113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18"/>
          <p:cNvSpPr txBox="1">
            <a:spLocks noChangeArrowheads="1"/>
          </p:cNvSpPr>
          <p:nvPr/>
        </p:nvSpPr>
        <p:spPr bwMode="auto">
          <a:xfrm>
            <a:off x="395288" y="3933825"/>
            <a:ext cx="5286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Вписанные углы, опирающиеся на одну и ту же дугу окружности, равны.</a:t>
            </a:r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7C9852-D155-4CAB-8196-EFA0EA4FBD3A}" type="slidenum">
              <a:rPr lang="ru-RU" smtClean="0"/>
              <a:pPr/>
              <a:t>4</a:t>
            </a:fld>
            <a:endParaRPr lang="ru-RU" smtClean="0"/>
          </a:p>
        </p:txBody>
      </p:sp>
      <p:pic>
        <p:nvPicPr>
          <p:cNvPr id="6146" name="Rectangle 1026"/>
          <p:cNvPicPr>
            <a:picLocks noGrp="1" noChangeArrowheads="1"/>
          </p:cNvPicPr>
          <p:nvPr>
            <p:ph type="title"/>
          </p:nvPr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28650" y="-6350"/>
            <a:ext cx="8502650" cy="1012825"/>
          </a:xfrm>
        </p:spPr>
      </p:pic>
      <p:sp>
        <p:nvSpPr>
          <p:cNvPr id="1029" name="Text Box 1027"/>
          <p:cNvSpPr txBox="1">
            <a:spLocks noChangeArrowheads="1"/>
          </p:cNvSpPr>
          <p:nvPr/>
        </p:nvSpPr>
        <p:spPr bwMode="auto">
          <a:xfrm>
            <a:off x="179388" y="1341438"/>
            <a:ext cx="52768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</a:t>
            </a:r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</a:rPr>
              <a:t>Угол, с вершиной на окружности, одна сторона которого лежит на касательной, а вторая – пересекает окружность, измеряется половиной дуги окружности, лежащей внутри этого угла</a:t>
            </a:r>
          </a:p>
          <a:p>
            <a:pPr algn="just">
              <a:spcBef>
                <a:spcPct val="50000"/>
              </a:spcBef>
            </a:pPr>
            <a:endParaRPr lang="ru-RU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ru-RU" b="1">
              <a:cs typeface="Times New Roman" pitchFamily="18" charset="0"/>
            </a:endParaRPr>
          </a:p>
        </p:txBody>
      </p:sp>
      <p:pic>
        <p:nvPicPr>
          <p:cNvPr id="1030" name="Picture 10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1557338"/>
            <a:ext cx="2779712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116013" y="4005263"/>
          <a:ext cx="2751137" cy="915987"/>
        </p:xfrm>
        <a:graphic>
          <a:graphicData uri="http://schemas.openxmlformats.org/presentationml/2006/ole">
            <p:oleObj spid="_x0000_s1026" name="Формула" r:id="rId6" imgW="1180800" imgH="393480" progId="Equation.3">
              <p:embed/>
            </p:oleObj>
          </a:graphicData>
        </a:graphic>
      </p:graphicFrame>
      <p:sp>
        <p:nvSpPr>
          <p:cNvPr id="1031" name="TextBox 8"/>
          <p:cNvSpPr txBox="1">
            <a:spLocks noChangeArrowheads="1"/>
          </p:cNvSpPr>
          <p:nvPr/>
        </p:nvSpPr>
        <p:spPr bwMode="auto">
          <a:xfrm>
            <a:off x="8459788" y="2997200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ru-RU" sz="2000"/>
          </a:p>
        </p:txBody>
      </p:sp>
      <p:sp>
        <p:nvSpPr>
          <p:cNvPr id="1032" name="TextBox 9"/>
          <p:cNvSpPr txBox="1">
            <a:spLocks noChangeArrowheads="1"/>
          </p:cNvSpPr>
          <p:nvPr/>
        </p:nvSpPr>
        <p:spPr bwMode="auto">
          <a:xfrm>
            <a:off x="8316913" y="2349500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</a:t>
            </a:r>
            <a:endParaRPr lang="ru-RU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506C4D-78BD-47EC-A44D-A2CD9DC8C3E1}" type="slidenum">
              <a:rPr lang="ru-RU" smtClean="0"/>
              <a:pPr/>
              <a:t>5</a:t>
            </a:fld>
            <a:endParaRPr lang="ru-RU" smtClean="0"/>
          </a:p>
        </p:txBody>
      </p:sp>
      <p:pic>
        <p:nvPicPr>
          <p:cNvPr id="7170" name="Rectangle 2"/>
          <p:cNvPicPr>
            <a:picLocks noGrp="1" noChangeArrowheads="1"/>
          </p:cNvPicPr>
          <p:nvPr>
            <p:ph type="title"/>
          </p:nvPr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lum contrast="40000"/>
          </a:blip>
          <a:srcRect/>
          <a:stretch>
            <a:fillRect/>
          </a:stretch>
        </p:blipFill>
        <p:spPr bwMode="auto">
          <a:xfrm>
            <a:off x="682625" y="-6350"/>
            <a:ext cx="8315325" cy="871538"/>
          </a:xfrm>
        </p:spPr>
      </p:pic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214313" y="1571625"/>
            <a:ext cx="52149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cs typeface="Times New Roman" pitchFamily="18" charset="0"/>
              </a:rPr>
              <a:t>5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Угол</a:t>
            </a:r>
            <a:r>
              <a:rPr lang="ru-RU" b="1">
                <a:solidFill>
                  <a:schemeClr val="bg1"/>
                </a:solidFill>
              </a:rPr>
              <a:t>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с вершиной внутри </a:t>
            </a:r>
            <a:r>
              <a:rPr lang="ru-RU" b="1">
                <a:solidFill>
                  <a:schemeClr val="bg1"/>
                </a:solidFill>
              </a:rPr>
              <a:t>окружности,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измеряется полусуммой дуг, на которые опираются данный угол и вертикальный с ним угол</a:t>
            </a: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1700213"/>
            <a:ext cx="2243137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692150" y="3860800"/>
          <a:ext cx="4013200" cy="863600"/>
        </p:xfrm>
        <a:graphic>
          <a:graphicData uri="http://schemas.openxmlformats.org/presentationml/2006/ole">
            <p:oleObj spid="_x0000_s2050" name="Формула" r:id="rId6" imgW="182880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BE5A136-4A04-4A39-AA3B-A4FFB5131CE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305800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Угол с вершиной вне окружности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14313" y="1428750"/>
            <a:ext cx="5429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cs typeface="Times New Roman" pitchFamily="18" charset="0"/>
              </a:rPr>
              <a:t>6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Угол</a:t>
            </a:r>
            <a:r>
              <a:rPr lang="ru-RU" b="1">
                <a:solidFill>
                  <a:schemeClr val="bg1"/>
                </a:solidFill>
              </a:rPr>
              <a:t>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с вершиной вн</a:t>
            </a:r>
            <a:r>
              <a:rPr lang="ru-RU" b="1">
                <a:solidFill>
                  <a:schemeClr val="bg1"/>
                </a:solidFill>
              </a:rPr>
              <a:t>е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</a:rPr>
              <a:t>окружности, стороны которого пересекают окружность,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измеряется полу</a:t>
            </a:r>
            <a:r>
              <a:rPr lang="ru-RU" b="1">
                <a:solidFill>
                  <a:schemeClr val="bg1"/>
                </a:solidFill>
              </a:rPr>
              <a:t>разностью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дуг</a:t>
            </a:r>
            <a:r>
              <a:rPr lang="ru-RU" b="1">
                <a:solidFill>
                  <a:schemeClr val="bg1"/>
                </a:solidFill>
              </a:rPr>
              <a:t> окружности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b="1">
                <a:solidFill>
                  <a:schemeClr val="bg1"/>
                </a:solidFill>
              </a:rPr>
              <a:t>заключенных внутри этого угла</a:t>
            </a:r>
            <a:endParaRPr lang="ru-RU" b="1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1412875"/>
            <a:ext cx="21653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92150" y="3860800"/>
          <a:ext cx="4013200" cy="863600"/>
        </p:xfrm>
        <a:graphic>
          <a:graphicData uri="http://schemas.openxmlformats.org/presentationml/2006/ole">
            <p:oleObj spid="_x0000_s3074" name="Формула" r:id="rId5" imgW="182880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A496AD-732D-4218-AF86-A259B455527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Угол с вершиной вне окружности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57769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cs typeface="Times New Roman" pitchFamily="18" charset="0"/>
              </a:rPr>
              <a:t>     </a:t>
            </a:r>
            <a:r>
              <a:rPr lang="en-US" b="1">
                <a:solidFill>
                  <a:srgbClr val="C00000"/>
                </a:solidFill>
                <a:cs typeface="Times New Roman" pitchFamily="18" charset="0"/>
              </a:rPr>
              <a:t>7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Угол</a:t>
            </a:r>
            <a:r>
              <a:rPr lang="ru-RU" b="1">
                <a:solidFill>
                  <a:schemeClr val="bg1"/>
                </a:solidFill>
              </a:rPr>
              <a:t>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с вершиной вн</a:t>
            </a:r>
            <a:r>
              <a:rPr lang="ru-RU" b="1">
                <a:solidFill>
                  <a:schemeClr val="bg1"/>
                </a:solidFill>
              </a:rPr>
              <a:t>е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</a:rPr>
              <a:t>окружности, одна сторона которого лежит на касательной к окружности, а вторая сторона пересекает окружность,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измеряется полу</a:t>
            </a:r>
            <a:r>
              <a:rPr lang="ru-RU" b="1">
                <a:solidFill>
                  <a:schemeClr val="bg1"/>
                </a:solidFill>
              </a:rPr>
              <a:t>разностью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дуг</a:t>
            </a:r>
            <a:r>
              <a:rPr lang="ru-RU" b="1">
                <a:solidFill>
                  <a:schemeClr val="bg1"/>
                </a:solidFill>
              </a:rPr>
              <a:t> окружности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b="1">
                <a:solidFill>
                  <a:schemeClr val="bg1"/>
                </a:solidFill>
              </a:rPr>
              <a:t>заключенных внутри этого угла</a:t>
            </a:r>
            <a:endParaRPr lang="ru-RU" b="1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1557338"/>
            <a:ext cx="222567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555625" y="4292600"/>
          <a:ext cx="4457700" cy="885825"/>
        </p:xfrm>
        <a:graphic>
          <a:graphicData uri="http://schemas.openxmlformats.org/presentationml/2006/ole">
            <p:oleObj spid="_x0000_s4098" name="Формула" r:id="rId5" imgW="1981080" imgH="393480" progId="Equation.3">
              <p:embed/>
            </p:oleObj>
          </a:graphicData>
        </a:graphic>
      </p:graphicFrame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6443663" y="2565400"/>
            <a:ext cx="327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L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7451725" y="1989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bg1"/>
                </a:solidFill>
              </a:rPr>
              <a:t>К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9F84B7-B721-4DC3-86EF-4194230DBAED}" type="slidenum">
              <a:rPr lang="ru-RU" smtClean="0"/>
              <a:pPr/>
              <a:t>8</a:t>
            </a:fld>
            <a:endParaRPr lang="ru-RU" smtClean="0"/>
          </a:p>
        </p:txBody>
      </p:sp>
      <p:pic>
        <p:nvPicPr>
          <p:cNvPr id="5124" name="Rectangle 2"/>
          <p:cNvPicPr>
            <a:picLocks noGrp="1" noChangeArrowheads="1"/>
          </p:cNvPicPr>
          <p:nvPr>
            <p:ph type="title"/>
          </p:nvPr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682625" y="-6350"/>
            <a:ext cx="8328025" cy="1012825"/>
          </a:xfrm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14313" y="1357313"/>
            <a:ext cx="54197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cs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cs typeface="Times New Roman" pitchFamily="18" charset="0"/>
              </a:rPr>
              <a:t>8</a:t>
            </a:r>
            <a:r>
              <a:rPr lang="ru-RU" b="1" baseline="3000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Угол</a:t>
            </a:r>
            <a:r>
              <a:rPr lang="ru-RU" b="1">
                <a:solidFill>
                  <a:schemeClr val="bg1"/>
                </a:solidFill>
              </a:rPr>
              <a:t>,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с вершиной вн</a:t>
            </a:r>
            <a:r>
              <a:rPr lang="ru-RU" b="1">
                <a:solidFill>
                  <a:schemeClr val="bg1"/>
                </a:solidFill>
              </a:rPr>
              <a:t>е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</a:rPr>
              <a:t>окружности, стороны которого лежат на касательных к окружности, 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измеряется полу</a:t>
            </a:r>
            <a:r>
              <a:rPr lang="ru-RU" b="1">
                <a:solidFill>
                  <a:schemeClr val="bg1"/>
                </a:solidFill>
              </a:rPr>
              <a:t>разностью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 дуг</a:t>
            </a:r>
            <a:r>
              <a:rPr lang="ru-RU" b="1">
                <a:solidFill>
                  <a:schemeClr val="bg1"/>
                </a:solidFill>
              </a:rPr>
              <a:t> окружности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b="1">
                <a:solidFill>
                  <a:schemeClr val="bg1"/>
                </a:solidFill>
              </a:rPr>
              <a:t>заключенных внутри этого угла</a:t>
            </a:r>
            <a:endParaRPr lang="ru-RU" b="1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484313"/>
            <a:ext cx="222408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611188" y="3933825"/>
          <a:ext cx="4057650" cy="885825"/>
        </p:xfrm>
        <a:graphic>
          <a:graphicData uri="http://schemas.openxmlformats.org/presentationml/2006/ole">
            <p:oleObj spid="_x0000_s5122" name="Формула" r:id="rId6" imgW="1803240" imgH="393480" progId="Equation.3">
              <p:embed/>
            </p:oleObj>
          </a:graphicData>
        </a:graphic>
      </p:graphicFrame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7667625" y="2565400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K</a:t>
            </a:r>
            <a:endParaRPr lang="ru-RU" sz="2000"/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6372225" y="34290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L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7596188" y="1989138"/>
            <a:ext cx="338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bg1"/>
                </a:solidFill>
              </a:rPr>
              <a:t>К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27CF4C-1A37-4F84-A562-C1C96B22968E}" type="slidenum">
              <a:rPr lang="ru-RU" smtClean="0"/>
              <a:pPr/>
              <a:t>9</a:t>
            </a:fld>
            <a:endParaRPr lang="ru-RU" smtClean="0"/>
          </a:p>
        </p:txBody>
      </p:sp>
      <p:pic>
        <p:nvPicPr>
          <p:cNvPr id="17411" name="Rectangle 2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-23813"/>
            <a:ext cx="7785100" cy="773113"/>
          </a:xfrm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>
                <a:cs typeface="Times New Roman" pitchFamily="18" charset="0"/>
              </a:rPr>
              <a:t>     </a:t>
            </a:r>
            <a:r>
              <a:rPr lang="ru-RU" sz="2800" b="1">
                <a:solidFill>
                  <a:schemeClr val="bg1"/>
                </a:solidFill>
                <a:cs typeface="Times New Roman" pitchFamily="18" charset="0"/>
              </a:rPr>
              <a:t>Чему равен вписанный угол, опирающийся на диаметр окружности?</a:t>
            </a: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971550" y="5445125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Ответ: 90</a:t>
            </a:r>
            <a:r>
              <a:rPr lang="ru-RU" sz="3200" baseline="30000">
                <a:solidFill>
                  <a:schemeClr val="bg1"/>
                </a:solidFill>
              </a:rPr>
              <a:t>о</a:t>
            </a:r>
            <a:endParaRPr lang="ru-RU" sz="3200">
              <a:solidFill>
                <a:schemeClr val="bg1"/>
              </a:solidFill>
            </a:endParaRPr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2420938"/>
            <a:ext cx="304482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3189</TotalTime>
  <Words>698</Words>
  <Application>Microsoft Office PowerPoint</Application>
  <PresentationFormat>Экран (4:3)</PresentationFormat>
  <Paragraphs>104</Paragraphs>
  <Slides>19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Times New Roman</vt:lpstr>
      <vt:lpstr>Arial</vt:lpstr>
      <vt:lpstr>Lucida Sans Unicode</vt:lpstr>
      <vt:lpstr>Wingdings 3</vt:lpstr>
      <vt:lpstr>Verdana</vt:lpstr>
      <vt:lpstr>Wingdings 2</vt:lpstr>
      <vt:lpstr>Symbol</vt:lpstr>
      <vt:lpstr>Открытая</vt:lpstr>
      <vt:lpstr>Microsoft Equation 3.0</vt:lpstr>
      <vt:lpstr>Слайд 1</vt:lpstr>
      <vt:lpstr>Слайд 2</vt:lpstr>
      <vt:lpstr>Слайд 3</vt:lpstr>
      <vt:lpstr>Слайд 4</vt:lpstr>
      <vt:lpstr>Слайд 5</vt:lpstr>
      <vt:lpstr>Угол с вершиной вне окружности</vt:lpstr>
      <vt:lpstr>Угол с вершиной вне окружности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Дмитрий</cp:lastModifiedBy>
  <cp:revision>146</cp:revision>
  <dcterms:created xsi:type="dcterms:W3CDTF">2008-04-30T05:51:18Z</dcterms:created>
  <dcterms:modified xsi:type="dcterms:W3CDTF">2012-05-29T19:23:53Z</dcterms:modified>
</cp:coreProperties>
</file>