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1"/>
  </p:notes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  <p:sldId id="261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4E0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5BE4415-DB4A-412B-93D9-CDFE658B568A}" type="datetimeFigureOut">
              <a:rPr lang="ru-RU"/>
              <a:pPr>
                <a:defRPr/>
              </a:pPr>
              <a:t>29.05.2012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9407CA2-6655-4F9C-A683-31A4D2661B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76F24D-7288-41D2-8104-721ECE427D50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EA421-5A00-4249-B793-2DFF9D00B3DE}" type="datetimeFigureOut">
              <a:rPr lang="ru-RU"/>
              <a:pPr>
                <a:defRPr/>
              </a:pPr>
              <a:t>29.05.2012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F1BC1-6EE9-448F-84C9-985BA62C3B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F0B0E-BA02-4E2A-91EA-D89D2617C880}" type="datetimeFigureOut">
              <a:rPr lang="ru-RU"/>
              <a:pPr>
                <a:defRPr/>
              </a:pPr>
              <a:t>29.05.2012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30828-C4AA-4E21-8EF1-B520285DA7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AEE0-291F-40E4-8E9B-F5280061B64F}" type="datetimeFigureOut">
              <a:rPr lang="ru-RU"/>
              <a:pPr>
                <a:defRPr/>
              </a:pPr>
              <a:t>29.05.2012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C6B7E-A264-4FAB-97BB-A9C2F9D182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CE761-F130-4A98-8431-3A0145DD8734}" type="datetimeFigureOut">
              <a:rPr lang="ru-RU"/>
              <a:pPr>
                <a:defRPr/>
              </a:pPr>
              <a:t>29.05.2012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04155-1D56-45DF-A4AF-CE4E1E5C8E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CCD97-88DE-4C30-BC3F-9333F91D7EB2}" type="datetimeFigureOut">
              <a:rPr lang="ru-RU"/>
              <a:pPr>
                <a:defRPr/>
              </a:pPr>
              <a:t>29.05.2012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F98BF-E876-4F59-A235-603CF48019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D3C1B-6322-491C-A8C3-10C53D218922}" type="datetimeFigureOut">
              <a:rPr lang="ru-RU"/>
              <a:pPr>
                <a:defRPr/>
              </a:pPr>
              <a:t>29.05.2012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690B8-57E1-444C-BD02-C12058CE78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D07A8-32B2-44E0-BB7B-74618483F17B}" type="datetimeFigureOut">
              <a:rPr lang="ru-RU"/>
              <a:pPr>
                <a:defRPr/>
              </a:pPr>
              <a:t>29.05.2012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448CF-5ED1-4E0E-814B-86DE8D8301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D692-2A7F-4148-A952-6CAE58D08DD4}" type="datetimeFigureOut">
              <a:rPr lang="ru-RU"/>
              <a:pPr>
                <a:defRPr/>
              </a:pPr>
              <a:t>29.05.2012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CC7DD-672E-43E3-B004-5FD2C4F8C5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28333-7089-4141-ADF3-E7FE45A8CAB8}" type="datetimeFigureOut">
              <a:rPr lang="ru-RU"/>
              <a:pPr>
                <a:defRPr/>
              </a:pPr>
              <a:t>29.05.2012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5F2DC-E465-4770-8E49-9AA79F31F6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66902-96C9-42B0-874D-C91C0CB1E239}" type="datetimeFigureOut">
              <a:rPr lang="ru-RU"/>
              <a:pPr>
                <a:defRPr/>
              </a:pPr>
              <a:t>29.05.2012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62D85-4559-4D89-9A8D-279318A0B3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0FD93-B307-4842-A8F0-E9E6F9150790}" type="datetimeFigureOut">
              <a:rPr lang="ru-RU"/>
              <a:pPr>
                <a:defRPr/>
              </a:pPr>
              <a:t>29.05.2012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7A2D3-AC10-491E-BBAD-99A9F5B0E1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C73A632-7813-440B-A79E-4B183CDE696F}" type="datetimeFigureOut">
              <a:rPr lang="ru-RU"/>
              <a:pPr>
                <a:defRPr/>
              </a:pPr>
              <a:t>29.05.2012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564BDFF-DC14-47F9-9D09-E9027F3505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0" r:id="rId1"/>
    <p:sldLayoutId id="2147484281" r:id="rId2"/>
    <p:sldLayoutId id="2147484282" r:id="rId3"/>
    <p:sldLayoutId id="2147484277" r:id="rId4"/>
    <p:sldLayoutId id="2147484283" r:id="rId5"/>
    <p:sldLayoutId id="2147484278" r:id="rId6"/>
    <p:sldLayoutId id="2147484284" r:id="rId7"/>
    <p:sldLayoutId id="2147484285" r:id="rId8"/>
    <p:sldLayoutId id="2147484286" r:id="rId9"/>
    <p:sldLayoutId id="2147484279" r:id="rId10"/>
    <p:sldLayoutId id="214748428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6.png"/><Relationship Id="rId2" Type="http://schemas.openxmlformats.org/officeDocument/2006/relationships/audio" Target="file:///C:\Documents%20and%20Settings\User\&#1056;&#1072;&#1073;&#1086;&#1095;&#1080;&#1081;%20&#1089;&#1090;&#1086;&#1083;\&#1087;&#1088;&#1077;&#1079;&#1077;&#1085;&#1090;&#1072;&#1094;&#1080;&#1080;\&#1048;&#1085;&#1089;&#1090;&#1088;&#1091;&#1084;.%20&#1084;&#1091;&#1079;&#1099;&#1082;&#1072;\&#1084;&#1077;&#1090;&#1077;&#1083;&#1100;2.wav" TargetMode="External"/><Relationship Id="rId1" Type="http://schemas.openxmlformats.org/officeDocument/2006/relationships/audio" Target="file:///C:\Documents%20and%20Settings\User\&#1056;&#1072;&#1073;&#1086;&#1095;&#1080;&#1081;%20&#1089;&#1090;&#1086;&#1083;\&#1084;&#1091;&#1079;&#1099;&#1082;&#1072;\&#1040;&#1083;&#1077;&#1082;&#1089;&#1072;&#1085;&#1076;&#1088;%20&#1056;&#1099;&#1073;&#1072;&#1082;-fairytale.mp3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ed=1&amp;rpt=simage&amp;text=%D0%BF%D1%80%D0%B8%D0%B7%D0%BC%D0%B0&amp;img_url=journalofsacredwork.typepad.com/.a/6a00d83451c38969e20120a5e3595e970b-pi&amp;spsite=fake-012-3187085.ru&amp;p=4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4%D0%B8%D1%81%D0%BF%D0%B5%D1%80%D1%81%D0%B8%D1%8F_%D1%81%D0%B2%D0%B5%D1%82%D0%B0" TargetMode="External"/><Relationship Id="rId5" Type="http://schemas.openxmlformats.org/officeDocument/2006/relationships/image" Target="../media/image9.jpeg"/><Relationship Id="rId4" Type="http://schemas.openxmlformats.org/officeDocument/2006/relationships/hyperlink" Target="http://images.yandex.ru/yandsearch?ed=1&amp;rpt=simage&amp;text=%D0%BF%D1%80%D0%B8%D0%B7%D0%BC%D0%B0&amp;img_url=www.skarbnychka.com/img_product/DA-004.jpg&amp;spsite=www.skarbnychka.com&amp;p=88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F%D1%80%D0%B8%D0%B7%D0%BC%D0%B0" TargetMode="External"/><Relationship Id="rId2" Type="http://schemas.openxmlformats.org/officeDocument/2006/relationships/hyperlink" Target="http://ru.wikipedia.org/wiki/%D0%93%D1%80%D0%B5%D1%87%D0%B5%D1%81%D0%BA%D0%B8%D0%B9_%D1%8F%D0%B7%D1%8B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hyperlink" Target="http://ru.wikipedia.org/wiki/%D0%9F%D0%B0%D1%80%D0%B0%D0%BB%D0%BB%D0%B5%D0%BB%D0%BE%D0%B3%D1%80%D0%B0%D0%BC%D0%BC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ed=1&amp;rpt=simage&amp;text=%D0%BF%D1%80%D0%B8%D0%B7%D0%BC%D0%B0&amp;img_url=www.gkterem.ru/images/stories/serii/prizma/1.jpg&amp;spsite=www.zdanija.ru&amp;p=46" TargetMode="External"/><Relationship Id="rId7" Type="http://schemas.openxmlformats.org/officeDocument/2006/relationships/image" Target="../media/image17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hyperlink" Target="http://ru.wikipedia.org/wiki/%D0%A4%D0%B0%D0%B9%D0%BB:Rubiks_cube_solved.jpg" TargetMode="Externa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User\&#1056;&#1072;&#1073;&#1086;&#1095;&#1080;&#1081;%20&#1089;&#1090;&#1086;&#1083;\&#1084;&#1091;&#1079;&#1099;&#1082;&#1072;\&#1040;&#1083;&#1077;&#1082;&#1089;&#1072;&#1085;&#1076;&#1088;%20&#1056;&#1099;&#1073;&#1072;&#1082;-fairytale.mp3" TargetMode="Externa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20985054">
            <a:off x="1491866" y="905166"/>
            <a:ext cx="5918528" cy="1862048"/>
          </a:xfrm>
          <a:prstGeom prst="rect">
            <a:avLst/>
          </a:prstGeom>
          <a:ln>
            <a:solidFill>
              <a:srgbClr val="FFC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003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5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Призма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214563" y="-928688"/>
          <a:ext cx="10477552" cy="73152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5905552"/>
              </a:tblGrid>
              <a:tr h="0">
                <a:tc gridSpan="4"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>
                      <a:noFill/>
                    </a:lnL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>
                      <a:noFill/>
                    </a:lnT>
                  </a:tcPr>
                </a:tc>
              </a:tr>
            </a:tbl>
          </a:graphicData>
        </a:graphic>
      </p:graphicFrame>
      <p:pic>
        <p:nvPicPr>
          <p:cNvPr id="10255" name="Picture 5" descr="Картинка 4 из 75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9000" y="3143250"/>
            <a:ext cx="4422775" cy="3390900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003">
            <a:schemeClr val="lt1"/>
          </a:fillRef>
          <a:effectRef idx="0">
            <a:schemeClr val="accent2"/>
          </a:effectRef>
          <a:fontRef idx="minor">
            <a:schemeClr val="lt1"/>
          </a:fontRef>
        </p:style>
      </p:pic>
      <p:pic>
        <p:nvPicPr>
          <p:cNvPr id="8" name="Александр Рыбак-fairytal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9715536" y="200024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метель2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/>
          <a:stretch>
            <a:fillRect/>
          </a:stretch>
        </p:blipFill>
        <p:spPr>
          <a:xfrm>
            <a:off x="10001288" y="335756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Click="0" advTm="4000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44 0.00601 L 0.00955 0.12731 L 0.10556 0.12731 L 0.02848 0.20208 L 0.05764 0.32338 L -0.01944 0.24861 L -0.09652 0.32338 L -0.06736 0.20208 L -0.14444 0.12731 L -0.04843 0.12731 L -0.01944 0.00601 Z " pathEditMode="relative" rAng="0" ptsTypes="FFFFFFFFFFF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76000" numSld="9" showWhenStopped="0">
                <p:cTn id="25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 numSld="9">
                <p:cTn id="2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" grpId="0" uiExpand="1" build="p" bldLvl="2" animBg="1" rev="1"/>
      <p:bldP spid="4" grpId="2" uiExpan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8" name="Picture 5" descr="Картинка 11 из 9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25" y="500063"/>
            <a:ext cx="2855913" cy="2143125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85938" y="-928688"/>
          <a:ext cx="6096000" cy="73152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0">
                <a:tc gridSpan="4"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>
                      <a:noFill/>
                    </a:lnL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>
                      <a:noFill/>
                    </a:lnT>
                  </a:tcPr>
                </a:tc>
              </a:tr>
            </a:tbl>
          </a:graphicData>
        </a:graphic>
      </p:graphicFrame>
      <p:sp>
        <p:nvSpPr>
          <p:cNvPr id="11277" name="Прямоугольник 3"/>
          <p:cNvSpPr>
            <a:spLocks noChangeArrowheads="1"/>
          </p:cNvSpPr>
          <p:nvPr/>
        </p:nvSpPr>
        <p:spPr bwMode="auto">
          <a:xfrm>
            <a:off x="500063" y="2071688"/>
            <a:ext cx="5929312" cy="3354765"/>
          </a:xfrm>
          <a:prstGeom prst="rect">
            <a:avLst/>
          </a:prstGeom>
          <a:ln w="9525">
            <a:solidFill>
              <a:srgbClr val="00B050"/>
            </a:solidFill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>
              <a:defRPr/>
            </a:pPr>
            <a:r>
              <a:rPr lang="ru-RU" sz="4400" b="1" i="1" u="sng" dirty="0">
                <a:solidFill>
                  <a:srgbClr val="0070C0"/>
                </a:solidFill>
              </a:rPr>
              <a:t>Призма</a:t>
            </a:r>
            <a:r>
              <a:rPr lang="ru-RU" sz="2800" dirty="0"/>
              <a:t> - это многогранник, который состоит из двух плоских равных многоугольников с соответственно параллельными сторонами, и из отрезков,</a:t>
            </a:r>
          </a:p>
          <a:p>
            <a:pPr>
              <a:defRPr/>
            </a:pPr>
            <a:r>
              <a:rPr lang="ru-RU" sz="2800" dirty="0"/>
              <a:t>соединяющих соответствующие точки этих многоугольников. </a:t>
            </a:r>
          </a:p>
        </p:txBody>
      </p:sp>
    </p:spTree>
  </p:cSld>
  <p:clrMapOvr>
    <a:masterClrMapping/>
  </p:clrMapOvr>
  <p:transition advClick="0" advTm="4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050"/>
                            </p:stCondLst>
                            <p:childTnLst>
                              <p:par>
                                <p:cTn id="19" presetID="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49 0.08217 L 0.10729 0.24236 L 0.03073 0.41504 L -0.06007 0.25486 L 0.01649 0.08217 Z " pathEditMode="relative" rAng="5207630" ptsTypes="FFFFF">
                                      <p:cBhvr>
                                        <p:cTn id="20" dur="3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" y="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3" name="Picture 7" descr="http://im5-tub.yandex.net/i?id=54741235-1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7587" y="2167404"/>
            <a:ext cx="3775786" cy="3448550"/>
          </a:xfrm>
          <a:prstGeom prst="rect">
            <a:avLst/>
          </a:prstGeom>
          <a:ln>
            <a:solidFill>
              <a:srgbClr val="FF0000"/>
            </a:solidFill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95000" rotWithShape="0">
              <a:srgbClr val="000000">
                <a:alpha val="50000"/>
              </a:srgbClr>
            </a:outerShdw>
            <a:softEdge rad="12700"/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  <p:pic>
        <p:nvPicPr>
          <p:cNvPr id="12295" name="Picture 11" descr="http://im5-tub.yandex.net/i?id=56957597-00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428605"/>
            <a:ext cx="4429155" cy="3146226"/>
          </a:xfrm>
          <a:prstGeom prst="rect">
            <a:avLst/>
          </a:prstGeom>
          <a:ln>
            <a:solidFill>
              <a:srgbClr val="FF0000"/>
            </a:solidFill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softEdge rad="127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12298" name="Прямоугольник 7"/>
          <p:cNvSpPr>
            <a:spLocks noChangeArrowheads="1"/>
          </p:cNvSpPr>
          <p:nvPr/>
        </p:nvSpPr>
        <p:spPr bwMode="auto">
          <a:xfrm rot="10800000" flipH="1" flipV="1">
            <a:off x="5643563" y="4203700"/>
            <a:ext cx="2428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ШЕСТИУГОЛЬНАЯ  ПРИЗМА</a:t>
            </a:r>
          </a:p>
        </p:txBody>
      </p:sp>
      <p:sp>
        <p:nvSpPr>
          <p:cNvPr id="12299" name="Прямоугольник 8"/>
          <p:cNvSpPr>
            <a:spLocks noChangeArrowheads="1"/>
          </p:cNvSpPr>
          <p:nvPr/>
        </p:nvSpPr>
        <p:spPr bwMode="auto">
          <a:xfrm rot="10800000" flipV="1">
            <a:off x="785813" y="5857875"/>
            <a:ext cx="2643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u="sng">
                <a:solidFill>
                  <a:srgbClr val="C00000"/>
                </a:solidFill>
                <a:hlinkClick r:id="rId6" action="ppaction://hlinkfile" tooltip="Дисперсия света"/>
              </a:rPr>
              <a:t>Дисперсия света</a:t>
            </a:r>
            <a:r>
              <a:rPr lang="ru-RU" sz="2000" b="1" u="sng">
                <a:solidFill>
                  <a:srgbClr val="C00000"/>
                </a:solidFill>
              </a:rPr>
              <a:t> в </a:t>
            </a:r>
            <a:r>
              <a:rPr lang="ru-RU" sz="2000" b="1">
                <a:solidFill>
                  <a:srgbClr val="C00000"/>
                </a:solidFill>
              </a:rPr>
              <a:t>призме</a:t>
            </a:r>
          </a:p>
        </p:txBody>
      </p:sp>
      <p:sp>
        <p:nvSpPr>
          <p:cNvPr id="11" name="Рамка 10"/>
          <p:cNvSpPr/>
          <p:nvPr/>
        </p:nvSpPr>
        <p:spPr>
          <a:xfrm>
            <a:off x="285750" y="5786438"/>
            <a:ext cx="3857625" cy="92868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Фигура, имеющая форму буквы L 11"/>
          <p:cNvSpPr/>
          <p:nvPr/>
        </p:nvSpPr>
        <p:spPr>
          <a:xfrm>
            <a:off x="5214938" y="4643438"/>
            <a:ext cx="2928937" cy="428625"/>
          </a:xfrm>
          <a:prstGeom prst="corner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600"/>
                            </p:stCondLst>
                            <p:childTnLst>
                              <p:par>
                                <p:cTn id="36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600"/>
                            </p:stCondLst>
                            <p:childTnLst>
                              <p:par>
                                <p:cTn id="5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600"/>
                            </p:stCondLst>
                            <p:childTnLst>
                              <p:par>
                                <p:cTn id="6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7600"/>
                            </p:stCondLst>
                            <p:childTnLst>
                              <p:par>
                                <p:cTn id="6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8" grpId="0"/>
      <p:bldP spid="12298" grpId="1"/>
      <p:bldP spid="12299" grpId="0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304800" y="1214438"/>
            <a:ext cx="8686800" cy="4865687"/>
          </a:xfr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>
              <a:defRPr/>
            </a:pPr>
            <a:r>
              <a:rPr lang="ru-RU" sz="4000" b="1" i="1" u="sng" dirty="0" smtClean="0">
                <a:solidFill>
                  <a:srgbClr val="0070C0"/>
                </a:solidFill>
              </a:rPr>
              <a:t>Параллелепипед</a:t>
            </a:r>
            <a:r>
              <a:rPr lang="ru-RU" sz="4000" dirty="0" smtClean="0"/>
              <a:t> (от </a:t>
            </a:r>
            <a:r>
              <a:rPr lang="ru-RU" sz="4000" dirty="0" smtClean="0">
                <a:hlinkClick r:id="rId2" action="ppaction://hlinkfile" tooltip="Греческий язык"/>
              </a:rPr>
              <a:t>греч.</a:t>
            </a:r>
            <a:r>
              <a:rPr lang="ru-RU" sz="4000" dirty="0" smtClean="0"/>
              <a:t> </a:t>
            </a:r>
            <a:r>
              <a:rPr lang="ru-RU" sz="4000" dirty="0" err="1" smtClean="0"/>
              <a:t>παράλλος </a:t>
            </a:r>
            <a:r>
              <a:rPr lang="ru-RU" sz="4000" dirty="0" smtClean="0"/>
              <a:t>— параллельный и </a:t>
            </a:r>
            <a:r>
              <a:rPr lang="ru-RU" sz="4000" dirty="0" smtClean="0">
                <a:solidFill>
                  <a:schemeClr val="tx1"/>
                </a:solidFill>
                <a:hlinkClick r:id="rId2" action="ppaction://hlinkfile" tooltip="Греческий язык"/>
              </a:rPr>
              <a:t>греч.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  <a:r>
              <a:rPr lang="ru-RU" sz="4000" dirty="0" err="1" smtClean="0"/>
              <a:t>επιπεδον </a:t>
            </a:r>
            <a:r>
              <a:rPr lang="ru-RU" sz="4000" dirty="0" smtClean="0"/>
              <a:t>— плоскость) — </a:t>
            </a:r>
            <a:r>
              <a:rPr lang="ru-RU" sz="4000" dirty="0" smtClean="0">
                <a:hlinkClick r:id="rId3" action="ppaction://hlinkfile" tooltip="Призма"/>
              </a:rPr>
              <a:t>призма</a:t>
            </a:r>
            <a:r>
              <a:rPr lang="ru-RU" sz="4000" dirty="0" smtClean="0"/>
              <a:t>, основанием которой служит </a:t>
            </a:r>
            <a:r>
              <a:rPr lang="ru-RU" sz="4000" i="1" dirty="0" smtClean="0">
                <a:hlinkClick r:id="rId4" action="ppaction://hlinkfile" tooltip="Параллелограмм"/>
              </a:rPr>
              <a:t>параллелограмм</a:t>
            </a:r>
            <a:r>
              <a:rPr lang="ru-RU" sz="4000" i="1" dirty="0" smtClean="0"/>
              <a:t>.</a:t>
            </a:r>
          </a:p>
          <a:p>
            <a:pPr lvl="1">
              <a:defRPr/>
            </a:pPr>
            <a:endParaRPr lang="ru-RU" dirty="0" smtClean="0"/>
          </a:p>
          <a:p>
            <a:pPr lvl="1">
              <a:defRPr/>
            </a:pPr>
            <a:endParaRPr lang="ru-RU" dirty="0" smtClean="0"/>
          </a:p>
          <a:p>
            <a:pPr lvl="1">
              <a:defRPr/>
            </a:pPr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56000" y="3246438"/>
          <a:ext cx="2031188" cy="365760"/>
        </p:xfrm>
        <a:graphic>
          <a:graphicData uri="http://schemas.openxmlformats.org/drawingml/2006/table">
            <a:tbl>
              <a:tblPr/>
              <a:tblGrid>
                <a:gridCol w="1015594"/>
                <a:gridCol w="1015594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2295" name="Picture 4" descr="http://im4-tub.yandex.net/i?id=9402151-0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0800000" flipH="1" flipV="1">
            <a:off x="928688" y="4429133"/>
            <a:ext cx="1714486" cy="242886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</p:pic>
      <p:pic>
        <p:nvPicPr>
          <p:cNvPr id="12296" name="Picture 8" descr="C:\Documents and Settings\User\Рабочий стол\анимашки\аним5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00892" y="3929066"/>
            <a:ext cx="2000264" cy="2769040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</p:pic>
    </p:spTree>
  </p:cSld>
  <p:clrMapOvr>
    <a:masterClrMapping/>
  </p:clrMapOvr>
  <p:transition advClick="0" advTm="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600"/>
                            </p:stCondLst>
                            <p:childTnLst>
                              <p:par>
                                <p:cTn id="19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92 -0.0185 C -0.05694 -0.04278 -0.03594 -0.07724 -0.01094 -0.07724 C 0.02604 -0.07724 0.05608 -0.0414 0.05608 0.00416 C 0.05608 0.01873 0.05313 0.03215 0.04705 0.04394 C 0.04809 0.04394 -0.06892 0.22364 -0.06892 0.22502 C -0.06892 0.22364 -0.18594 0.04394 -0.1849 0.04394 C -0.19097 0.03215 -0.19392 0.01873 -0.19392 0.00416 C -0.19392 -0.0414 -0.16389 -0.07724 -0.12587 -0.07724 C -0.10191 -0.07724 -0.0809 -0.04278 -0.06892 -0.0185 Z " pathEditMode="relative" rAng="0" ptsTypes="fffffffff">
                                      <p:cBhvr>
                                        <p:cTn id="27" dur="2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600"/>
                            </p:stCondLst>
                            <p:childTnLst>
                              <p:par>
                                <p:cTn id="2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9144000" y="2500313"/>
            <a:ext cx="2571750" cy="2643187"/>
          </a:xfrm>
        </p:spPr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13316" name="Прямоугольник 3"/>
          <p:cNvSpPr>
            <a:spLocks noChangeArrowheads="1"/>
          </p:cNvSpPr>
          <p:nvPr/>
        </p:nvSpPr>
        <p:spPr bwMode="auto">
          <a:xfrm>
            <a:off x="214282" y="571480"/>
            <a:ext cx="6143668" cy="6000792"/>
          </a:xfrm>
          <a:prstGeom prst="rect">
            <a:avLst/>
          </a:prstGeom>
          <a:ln w="9525">
            <a:solidFill>
              <a:srgbClr val="FF0000"/>
            </a:solidFill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rgbClr val="C00000"/>
                </a:solidFill>
              </a:rPr>
              <a:t>Типы параллелепипеда</a:t>
            </a:r>
          </a:p>
          <a:p>
            <a:pPr>
              <a:defRPr/>
            </a:pPr>
            <a:r>
              <a:rPr lang="ru-RU" sz="2800" dirty="0"/>
              <a:t>Различается несколько типов параллелепипеда:</a:t>
            </a:r>
          </a:p>
          <a:p>
            <a:pPr>
              <a:defRPr/>
            </a:pPr>
            <a:r>
              <a:rPr lang="ru-RU" sz="2800" i="1" u="sng" dirty="0">
                <a:solidFill>
                  <a:srgbClr val="FF0000"/>
                </a:solidFill>
              </a:rPr>
              <a:t>Прямоугольный параллелепипед </a:t>
            </a:r>
            <a:r>
              <a:rPr lang="ru-RU" sz="2800" dirty="0"/>
              <a:t>- это параллелепипед, у которого все грани </a:t>
            </a:r>
            <a:r>
              <a:rPr lang="ru-RU" sz="2800" i="1" u="sng" dirty="0"/>
              <a:t>прямоугольники;</a:t>
            </a:r>
          </a:p>
          <a:p>
            <a:pPr>
              <a:defRPr/>
            </a:pPr>
            <a:r>
              <a:rPr lang="ru-RU" sz="2800" i="1" u="sng" dirty="0">
                <a:solidFill>
                  <a:srgbClr val="C00000"/>
                </a:solidFill>
              </a:rPr>
              <a:t>Прямой параллелепипед </a:t>
            </a:r>
            <a:r>
              <a:rPr lang="ru-RU" sz="2800" dirty="0"/>
              <a:t>- это параллелепипед, у которого 4 боковые грани прямоугольники;</a:t>
            </a:r>
          </a:p>
          <a:p>
            <a:pPr>
              <a:defRPr/>
            </a:pPr>
            <a:r>
              <a:rPr lang="ru-RU" sz="2800" i="1" u="sng" dirty="0">
                <a:solidFill>
                  <a:srgbClr val="C00000"/>
                </a:solidFill>
              </a:rPr>
              <a:t>Куб</a:t>
            </a:r>
            <a:r>
              <a:rPr lang="ru-RU" sz="2800" dirty="0"/>
              <a:t> - это прямоугольный параллелепипед с равными измерениями. Все шесть граней куба - равные квадраты</a:t>
            </a:r>
          </a:p>
        </p:txBody>
      </p:sp>
      <p:pic>
        <p:nvPicPr>
          <p:cNvPr id="1026" name="Picture 2" descr="C:\Documents and Settings\User\Рабочий стол\анимашки\анимашки\pict1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2385324"/>
            <a:ext cx="4143404" cy="347256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4400"/>
                            </p:stCondLst>
                            <p:childTnLst>
                              <p:par>
                                <p:cTn id="8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6400"/>
                            </p:stCondLst>
                            <p:childTnLst>
                              <p:par>
                                <p:cTn id="15" presetID="2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6 0.008  0.011 0.01467  0.015 0.02267  C 0.02 0.01467  0.024 0.008  0.03 0  C 0.065 -0.04667  0.107 -0.06667  0.124 -0.04533  C 0.14 -0.02267  0.125 0.03333  0.09 0.08  C 0.084 0.08667  0.079 0.09333  0.073 0.1  C 0.079 0.10533  0.084 0.112  0.09 0.12  C 0.125 0.16667  0.14 0.22267  0.124 0.244  C 0.107 0.26667  0.065 0.24667  0.03 0.2  C 0.024 0.192  0.02 0.18533  0.015 0.17733  C 0.011 0.18533  0.006 0.192  0 0.2  C -0.035 0.24667  -0.077 0.26667  -0.094 0.244  C -0.11 0.22267  -0.095 0.16667  -0.06 0.12  C -0.054 0.112  -0.049 0.10533  -0.043 0.1  C -0.049 0.09333  -0.054 0.08667  -0.06 0.08  C -0.095 0.03333  -0.11 -0.02267  -0.094 -0.04533  C -0.077 -0.06667  -0.035 -0.04667  0 0  Z" pathEditMode="relative" ptsTypes="">
                                      <p:cBhvr>
                                        <p:cTn id="1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Прямоугольник 3"/>
          <p:cNvSpPr>
            <a:spLocks noChangeArrowheads="1"/>
          </p:cNvSpPr>
          <p:nvPr/>
        </p:nvSpPr>
        <p:spPr bwMode="auto">
          <a:xfrm>
            <a:off x="571472" y="1357299"/>
            <a:ext cx="6000792" cy="5139869"/>
          </a:xfrm>
          <a:prstGeom prst="rect">
            <a:avLst/>
          </a:prstGeom>
          <a:ln w="9525">
            <a:solidFill>
              <a:srgbClr val="FF0000"/>
            </a:solidFill>
            <a:miter lim="800000"/>
            <a:headEnd/>
            <a:tailEnd/>
          </a:ln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Прямоугольный параллелепипед</a:t>
            </a:r>
          </a:p>
          <a:p>
            <a:pPr>
              <a:defRPr/>
            </a:pPr>
            <a:r>
              <a:rPr lang="ru-RU" sz="3200" i="1" dirty="0"/>
              <a:t>Площадь боковой поверхности</a:t>
            </a:r>
            <a:r>
              <a:rPr lang="ru-RU" sz="3200" dirty="0"/>
              <a:t>                          </a:t>
            </a:r>
            <a:r>
              <a:rPr lang="ru-RU" sz="3200" dirty="0" err="1">
                <a:solidFill>
                  <a:srgbClr val="FF0000"/>
                </a:solidFill>
              </a:rPr>
              <a:t>S</a:t>
            </a:r>
            <a:r>
              <a:rPr lang="ru-RU" sz="3200" baseline="-25000" dirty="0" err="1">
                <a:solidFill>
                  <a:srgbClr val="FF0000"/>
                </a:solidFill>
              </a:rPr>
              <a:t>б</a:t>
            </a:r>
            <a:r>
              <a:rPr lang="ru-RU" sz="3200" dirty="0" err="1">
                <a:solidFill>
                  <a:srgbClr val="FF0000"/>
                </a:solidFill>
              </a:rPr>
              <a:t>=</a:t>
            </a:r>
            <a:r>
              <a:rPr lang="en-US" sz="3200" dirty="0">
                <a:solidFill>
                  <a:srgbClr val="FF0000"/>
                </a:solidFill>
              </a:rPr>
              <a:t>P </a:t>
            </a:r>
            <a:r>
              <a:rPr lang="ru-RU" sz="3200" dirty="0" err="1">
                <a:solidFill>
                  <a:srgbClr val="FF0000"/>
                </a:solidFill>
              </a:rPr>
              <a:t>осн</a:t>
            </a:r>
            <a:r>
              <a:rPr lang="en-US" sz="3200" dirty="0">
                <a:solidFill>
                  <a:srgbClr val="FF0000"/>
                </a:solidFill>
              </a:rPr>
              <a:t>* h</a:t>
            </a:r>
            <a:r>
              <a:rPr lang="ru-RU" sz="3200" dirty="0"/>
              <a:t>,  где  </a:t>
            </a:r>
            <a:r>
              <a:rPr lang="en-US" sz="3200" dirty="0"/>
              <a:t>h – </a:t>
            </a:r>
            <a:r>
              <a:rPr lang="ru-RU" sz="3200" dirty="0"/>
              <a:t>высота  параллелепипеда.</a:t>
            </a:r>
          </a:p>
          <a:p>
            <a:pPr>
              <a:defRPr/>
            </a:pPr>
            <a:r>
              <a:rPr lang="ru-RU" sz="3200" i="1" dirty="0"/>
              <a:t>Площадь полной </a:t>
            </a:r>
            <a:r>
              <a:rPr lang="ru-RU" sz="3200" dirty="0"/>
              <a:t>поверхности                   </a:t>
            </a:r>
            <a:r>
              <a:rPr lang="ru-RU" sz="3200" dirty="0" err="1">
                <a:solidFill>
                  <a:srgbClr val="00B050"/>
                </a:solidFill>
              </a:rPr>
              <a:t>S</a:t>
            </a:r>
            <a:r>
              <a:rPr lang="ru-RU" sz="3200" baseline="-25000" dirty="0" err="1">
                <a:solidFill>
                  <a:srgbClr val="00B050"/>
                </a:solidFill>
              </a:rPr>
              <a:t>п</a:t>
            </a:r>
            <a:r>
              <a:rPr lang="ru-RU" sz="3200" dirty="0" err="1">
                <a:solidFill>
                  <a:srgbClr val="00B050"/>
                </a:solidFill>
              </a:rPr>
              <a:t>=</a:t>
            </a:r>
            <a:r>
              <a:rPr lang="ru-RU" sz="3200" dirty="0">
                <a:solidFill>
                  <a:srgbClr val="00B050"/>
                </a:solidFill>
              </a:rPr>
              <a:t> </a:t>
            </a:r>
            <a:r>
              <a:rPr lang="en-US" sz="3200" dirty="0">
                <a:solidFill>
                  <a:srgbClr val="00B050"/>
                </a:solidFill>
              </a:rPr>
              <a:t>S</a:t>
            </a:r>
            <a:r>
              <a:rPr lang="ru-RU" sz="3200" dirty="0">
                <a:solidFill>
                  <a:srgbClr val="00B050"/>
                </a:solidFill>
              </a:rPr>
              <a:t> бок + 2</a:t>
            </a:r>
            <a:r>
              <a:rPr lang="en-US" sz="3200" dirty="0">
                <a:solidFill>
                  <a:srgbClr val="00B050"/>
                </a:solidFill>
              </a:rPr>
              <a:t>S</a:t>
            </a:r>
            <a:r>
              <a:rPr lang="ru-RU" sz="3200" dirty="0" err="1">
                <a:solidFill>
                  <a:srgbClr val="00B050"/>
                </a:solidFill>
              </a:rPr>
              <a:t>осн</a:t>
            </a:r>
            <a:r>
              <a:rPr lang="ru-RU" sz="3200" dirty="0"/>
              <a:t>.</a:t>
            </a:r>
          </a:p>
          <a:p>
            <a:pPr>
              <a:defRPr/>
            </a:pPr>
            <a:r>
              <a:rPr lang="ru-RU" sz="3200" i="1" dirty="0"/>
              <a:t>Объем</a:t>
            </a:r>
            <a:r>
              <a:rPr lang="ru-RU" sz="3200" dirty="0"/>
              <a:t> </a:t>
            </a:r>
            <a:r>
              <a:rPr lang="ru-RU" sz="3200" dirty="0" err="1">
                <a:solidFill>
                  <a:srgbClr val="0070C0"/>
                </a:solidFill>
              </a:rPr>
              <a:t>V=abc</a:t>
            </a:r>
            <a:r>
              <a:rPr lang="ru-RU" sz="3200" dirty="0"/>
              <a:t>, где </a:t>
            </a:r>
            <a:r>
              <a:rPr lang="ru-RU" sz="3200" dirty="0" err="1"/>
              <a:t>a,b,c</a:t>
            </a:r>
            <a:r>
              <a:rPr lang="ru-RU" sz="3200" dirty="0"/>
              <a:t> - измерения прямоугольного параллелепипеда</a:t>
            </a:r>
          </a:p>
        </p:txBody>
      </p:sp>
      <p:pic>
        <p:nvPicPr>
          <p:cNvPr id="14341" name="Picture 5" descr="C:\Documents and Settings\User\Рабочий стол\анимашки\0072.jpg"/>
          <p:cNvPicPr>
            <a:picLocks noChangeAspect="1" noChangeArrowheads="1"/>
          </p:cNvPicPr>
          <p:nvPr/>
        </p:nvPicPr>
        <p:blipFill>
          <a:blip r:embed="rId2"/>
          <a:srcRect t="7525"/>
          <a:stretch>
            <a:fillRect/>
          </a:stretch>
        </p:blipFill>
        <p:spPr bwMode="auto">
          <a:xfrm>
            <a:off x="6643688" y="1357298"/>
            <a:ext cx="2500312" cy="35115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advClick="0" advTm="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9400"/>
                            </p:stCondLst>
                            <p:childTnLst>
                              <p:par>
                                <p:cTn id="1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400"/>
                            </p:stCondLst>
                            <p:childTnLst>
                              <p:par>
                                <p:cTn id="2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9" descr="http://im2-tub.yandex.net/i?id=67221410-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00" y="3462338"/>
            <a:ext cx="3773488" cy="28241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389" name="Picture 7" descr="http://im4-tub.yandex.net/i?id=134936151-04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9" y="3341688"/>
            <a:ext cx="3071802" cy="23245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390" name="Picture 2" descr="http://upload.wikimedia.org/wikipedia/commons/thumb/6/61/Rubiks_cube_solved.jpg/220px-Rubiks_cube_solved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134771">
            <a:off x="328613" y="555625"/>
            <a:ext cx="1909762" cy="19097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6392" name="Picture 8" descr="http://im8-tub.yandex.net/i?id=113208996-0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928938" y="428625"/>
            <a:ext cx="6072187" cy="24288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016125" y="2967038"/>
            <a:ext cx="185738" cy="9239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6 0.00799  0.011 0.01465  0.015 0.02265  C 0.02 0.01465  0.024 0.00799  0.03 0  C 0.065 -0.04662  0.107 -0.0666  0.124 -0.04529  C 0.14 -0.02265  0.125 0.0333  0.09 0.07993  C 0.084 0.08659  0.079 0.09325  0.073 0.09991  C 0.079 0.10524  0.084 0.1119  0.09 0.11989  C 0.125 0.16651  0.14 0.22246  0.124 0.24377  C 0.107 0.26642  0.065 0.24644  0.03 0.19981  C 0.024 0.19182  0.02 0.18516  0.015 0.17717  C 0.011 0.18516  0.006 0.19182  0 0.19981  C -0.035 0.24644  -0.077 0.26642  -0.094 0.24377  C -0.11 0.22246  -0.095 0.16651  -0.06 0.11989  C -0.054 0.1119  -0.049 0.10524  -0.043 0.09991  C -0.049 0.09325  -0.054 0.08659  -0.06 0.07993  C -0.095 0.0333  -0.11 -0.02265  -0.094 -0.04529  C -0.077 -0.0666  -0.035 -0.04662  0 0  Z" pathEditMode="relative" ptsTypes="">
                                      <p:cBhvr>
                                        <p:cTn id="10" dur="3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000"/>
                            </p:stCondLst>
                            <p:childTnLst>
                              <p:par>
                                <p:cTn id="3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000"/>
                            </p:stCondLst>
                            <p:childTnLst>
                              <p:par>
                                <p:cTn id="3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000"/>
                            </p:stCondLst>
                            <p:childTnLst>
                              <p:par>
                                <p:cTn id="50" presetID="18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1 0.04529  0.011 0.08659  0.028 0.11323  C 0.028 0.11456  0.055 0.15053  0.055 0.1492  C 0.07 0.16918  0.079 0.19715  0.079 0.22646  C 0.079 0.28507  0.044 0.33169  0 0.33302  C -0.044 0.33169  -0.079 0.28507  -0.079 0.22646  C -0.079 0.19715  -0.07 0.16918  -0.055 0.1492  C -0.055 0.15053  -0.028 0.11456  -0.028 0.11323  C -0.011 0.08659  -0.001 0.04529  0 0  Z" pathEditMode="relative" ptsTypes="">
                                      <p:cBhvr>
                                        <p:cTn id="51" dur="2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C:\Documents and Settings\User\Рабочий стол\анимашки\аним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501062" cy="62277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  <a:reflection blurRad="6350" stA="50000" endA="300" endPos="55500" dist="50800" dir="5400000" sy="-100000" algn="bl" rotWithShape="0"/>
          </a:effectLst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1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2000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1091989">
            <a:off x="261812" y="1576722"/>
            <a:ext cx="8425037" cy="3922654"/>
          </a:xfrm>
          <a:ln>
            <a:solidFill>
              <a:srgbClr val="FF0000"/>
            </a:solidFill>
          </a:ln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>
              <a:defRPr/>
            </a:pPr>
            <a:r>
              <a:rPr lang="ru-RU" sz="16600" dirty="0" smtClean="0">
                <a:solidFill>
                  <a:srgbClr val="7030A0"/>
                </a:solidFill>
              </a:rPr>
              <a:t>КОНЕЦ</a:t>
            </a:r>
            <a:endParaRPr lang="ru-RU" sz="16600" dirty="0">
              <a:solidFill>
                <a:srgbClr val="7030A0"/>
              </a:solidFill>
            </a:endParaRPr>
          </a:p>
        </p:txBody>
      </p:sp>
      <p:pic>
        <p:nvPicPr>
          <p:cNvPr id="18438" name="Picture 6" descr="C:\Documents and Settings\User\Рабочий стол\анимашки\анимашки\ученик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92900" y="3071813"/>
            <a:ext cx="2236788" cy="385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Александр Рыбак-fairytal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0001250" y="35718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4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>
                                          <p:stCondLst>
                                            <p:cond delay="4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4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500">
                                          <p:stCondLst>
                                            <p:cond delay="4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3" grpId="0" build="p" animBg="1"/>
      <p:bldP spid="3" grpId="1" build="p" animBg="1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3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416</TotalTime>
  <Words>128</Words>
  <Application>Microsoft Office PowerPoint</Application>
  <PresentationFormat>Экран (4:3)</PresentationFormat>
  <Paragraphs>18</Paragraphs>
  <Slides>9</Slides>
  <Notes>1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Любовь</dc:creator>
  <cp:lastModifiedBy>Любовь</cp:lastModifiedBy>
  <cp:revision>80</cp:revision>
  <dcterms:created xsi:type="dcterms:W3CDTF">2010-09-23T18:13:48Z</dcterms:created>
  <dcterms:modified xsi:type="dcterms:W3CDTF">2012-05-29T19:23:56Z</dcterms:modified>
</cp:coreProperties>
</file>