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2" r:id="rId28"/>
    <p:sldId id="281" r:id="rId29"/>
    <p:sldId id="283" r:id="rId30"/>
    <p:sldId id="284" r:id="rId31"/>
    <p:sldId id="285" r:id="rId32"/>
    <p:sldId id="286" r:id="rId33"/>
    <p:sldId id="287" r:id="rId34"/>
    <p:sldId id="288" r:id="rId35"/>
    <p:sldId id="289" r:id="rId36"/>
    <p:sldId id="290" r:id="rId37"/>
    <p:sldId id="305" r:id="rId38"/>
    <p:sldId id="291" r:id="rId39"/>
    <p:sldId id="292" r:id="rId40"/>
    <p:sldId id="293" r:id="rId41"/>
    <p:sldId id="294" r:id="rId42"/>
    <p:sldId id="295" r:id="rId43"/>
    <p:sldId id="296" r:id="rId44"/>
    <p:sldId id="297" r:id="rId45"/>
    <p:sldId id="298" r:id="rId46"/>
    <p:sldId id="306" r:id="rId47"/>
    <p:sldId id="299" r:id="rId48"/>
    <p:sldId id="300" r:id="rId49"/>
    <p:sldId id="301" r:id="rId50"/>
    <p:sldId id="302" r:id="rId51"/>
    <p:sldId id="303" r:id="rId52"/>
    <p:sldId id="307"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BF8056-0C7C-4663-B313-6038B207AB32}" type="datetimeFigureOut">
              <a:rPr lang="ru-RU" smtClean="0"/>
              <a:pPr/>
              <a:t>02.07.2013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6DC29D-3BEE-4235-BD8E-CCAC9DB053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F8056-0C7C-4663-B313-6038B207AB32}" type="datetimeFigureOut">
              <a:rPr lang="ru-RU" smtClean="0"/>
              <a:pPr/>
              <a:t>02.07.2013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C29D-3BEE-4235-BD8E-CCAC9DB053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7.xml"/><Relationship Id="rId7"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7.xml"/><Relationship Id="rId4" Type="http://schemas.openxmlformats.org/officeDocument/2006/relationships/slide" Target="slide23.xml"/><Relationship Id="rId9" Type="http://schemas.openxmlformats.org/officeDocument/2006/relationships/slide" Target="slide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package" Target="../embeddings/Microsoft_Word_Document7.docx"/><Relationship Id="rId4" Type="http://schemas.openxmlformats.org/officeDocument/2006/relationships/image" Target="../media/image23.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6.png"/><Relationship Id="rId5" Type="http://schemas.openxmlformats.org/officeDocument/2006/relationships/slide" Target="slide2.xml"/><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3.emf"/></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500438"/>
            <a:ext cx="4129094" cy="1500198"/>
          </a:xfrm>
        </p:spPr>
        <p:txBody>
          <a:bodyPr/>
          <a:lstStyle/>
          <a:p>
            <a:r>
              <a:rPr lang="ru-RU" dirty="0" smtClean="0"/>
              <a:t>Теория и практика.</a:t>
            </a:r>
          </a:p>
          <a:p>
            <a:r>
              <a:rPr lang="ru-RU" dirty="0" smtClean="0"/>
              <a:t>8 класс.</a:t>
            </a:r>
            <a:endParaRPr lang="ru-RU" dirty="0"/>
          </a:p>
        </p:txBody>
      </p:sp>
      <p:sp>
        <p:nvSpPr>
          <p:cNvPr id="4" name="Двойная волна 3"/>
          <p:cNvSpPr/>
          <p:nvPr/>
        </p:nvSpPr>
        <p:spPr>
          <a:xfrm rot="639802">
            <a:off x="1390980" y="696173"/>
            <a:ext cx="7334327" cy="2821771"/>
          </a:xfrm>
          <a:prstGeom prst="doubleWave">
            <a:avLst>
              <a:gd name="adj1" fmla="val 6250"/>
              <a:gd name="adj2" fmla="val -3314"/>
            </a:avLst>
          </a:prstGeom>
          <a:blipFill>
            <a:blip r:embed="rId3"/>
            <a:tile tx="0" ty="0" sx="100000" sy="100000" flip="none" algn="tl"/>
          </a:blipFill>
          <a:effectLst>
            <a:softEdge rad="127000"/>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4000" i="1" dirty="0" smtClean="0">
                <a:solidFill>
                  <a:schemeClr val="tx1"/>
                </a:solidFill>
              </a:rPr>
              <a:t>Текстовый редактор.</a:t>
            </a:r>
            <a:endParaRPr lang="ru-RU" sz="4000" i="1" dirty="0">
              <a:solidFill>
                <a:schemeClr val="tx1"/>
              </a:solidFill>
            </a:endParaRPr>
          </a:p>
        </p:txBody>
      </p:sp>
      <p:sp>
        <p:nvSpPr>
          <p:cNvPr id="2" name="TextBox 1"/>
          <p:cNvSpPr txBox="1"/>
          <p:nvPr/>
        </p:nvSpPr>
        <p:spPr>
          <a:xfrm>
            <a:off x="5292946" y="5373215"/>
            <a:ext cx="3851054" cy="1200329"/>
          </a:xfrm>
          <a:prstGeom prst="rect">
            <a:avLst/>
          </a:prstGeom>
          <a:noFill/>
        </p:spPr>
        <p:txBody>
          <a:bodyPr wrap="none" rtlCol="0">
            <a:spAutoFit/>
          </a:bodyPr>
          <a:lstStyle/>
          <a:p>
            <a:pPr algn="r"/>
            <a:r>
              <a:rPr lang="ru-RU" dirty="0" smtClean="0"/>
              <a:t>Работа </a:t>
            </a:r>
          </a:p>
          <a:p>
            <a:pPr algn="r"/>
            <a:r>
              <a:rPr lang="ru-RU" dirty="0" smtClean="0"/>
              <a:t>Рыженко Елены Владимировны,</a:t>
            </a:r>
          </a:p>
          <a:p>
            <a:pPr algn="r"/>
            <a:r>
              <a:rPr lang="ru-RU" dirty="0"/>
              <a:t>у</a:t>
            </a:r>
            <a:r>
              <a:rPr lang="ru-RU" dirty="0" smtClean="0"/>
              <a:t>чителя  информатики и математики</a:t>
            </a:r>
          </a:p>
          <a:p>
            <a:pPr algn="r"/>
            <a:r>
              <a:rPr lang="ru-RU" dirty="0" smtClean="0"/>
              <a:t>МБОУ г. Астрахани «СОШ № 64»</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Строка </a:t>
            </a:r>
            <a:r>
              <a:rPr lang="ru-RU" dirty="0" smtClean="0"/>
              <a:t>— </a:t>
            </a:r>
            <a:endParaRPr lang="ru-RU" dirty="0"/>
          </a:p>
        </p:txBody>
      </p:sp>
      <p:sp>
        <p:nvSpPr>
          <p:cNvPr id="3" name="Содержимое 2"/>
          <p:cNvSpPr>
            <a:spLocks noGrp="1"/>
          </p:cNvSpPr>
          <p:nvPr>
            <p:ph idx="1"/>
          </p:nvPr>
        </p:nvSpPr>
        <p:spPr/>
        <p:txBody>
          <a:bodyPr/>
          <a:lstStyle/>
          <a:p>
            <a:pPr>
              <a:buNone/>
            </a:pPr>
            <a:r>
              <a:rPr lang="ru-RU" dirty="0" smtClean="0"/>
              <a:t>    это </a:t>
            </a:r>
            <a:r>
              <a:rPr lang="ru-RU" dirty="0"/>
              <a:t>произвольная последовательность символов между левой и правой границами абзаца.</a:t>
            </a: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780928"/>
            <a:ext cx="2800350"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Редактирование </a:t>
            </a:r>
            <a:r>
              <a:rPr lang="ru-RU" dirty="0" smtClean="0"/>
              <a:t>— </a:t>
            </a:r>
            <a:endParaRPr lang="ru-RU" dirty="0"/>
          </a:p>
        </p:txBody>
      </p:sp>
      <p:sp>
        <p:nvSpPr>
          <p:cNvPr id="3" name="Содержимое 2"/>
          <p:cNvSpPr>
            <a:spLocks noGrp="1"/>
          </p:cNvSpPr>
          <p:nvPr>
            <p:ph idx="1"/>
          </p:nvPr>
        </p:nvSpPr>
        <p:spPr/>
        <p:txBody>
          <a:bodyPr>
            <a:normAutofit/>
          </a:bodyPr>
          <a:lstStyle/>
          <a:p>
            <a:pPr>
              <a:buNone/>
            </a:pPr>
            <a:r>
              <a:rPr lang="ru-RU" dirty="0" smtClean="0"/>
              <a:t>    внесение </a:t>
            </a:r>
            <a:r>
              <a:rPr lang="ru-RU" dirty="0"/>
              <a:t>изменений в набранный текст. </a:t>
            </a:r>
            <a:endParaRPr lang="ru-RU" dirty="0" smtClean="0"/>
          </a:p>
          <a:p>
            <a:pPr>
              <a:buNone/>
            </a:pPr>
            <a:endParaRPr lang="ru-RU" dirty="0" smtClean="0"/>
          </a:p>
          <a:p>
            <a:pPr>
              <a:buNone/>
            </a:pPr>
            <a:endParaRPr lang="ru-RU" dirty="0" smtClean="0"/>
          </a:p>
          <a:p>
            <a:pPr>
              <a:buNone/>
            </a:pPr>
            <a:r>
              <a:rPr lang="ru-RU" dirty="0" smtClean="0"/>
              <a:t>Чаще </a:t>
            </a:r>
            <a:r>
              <a:rPr lang="ru-RU" dirty="0"/>
              <a:t>всего приходится стирать ошибочный </a:t>
            </a:r>
            <a:r>
              <a:rPr lang="ru-RU" dirty="0" smtClean="0"/>
              <a:t>символ</a:t>
            </a:r>
            <a:r>
              <a:rPr lang="ru-RU" dirty="0"/>
              <a:t>, слово, строку; заменять один символ на другой; вставлять пропущенные символы, слова, строки</a:t>
            </a:r>
            <a:r>
              <a:rPr lang="ru-RU" dirty="0" smtClean="0"/>
              <a:t>.</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Основные приемы редактирования.</a:t>
            </a:r>
            <a:endParaRPr lang="ru-RU" dirty="0"/>
          </a:p>
        </p:txBody>
      </p:sp>
      <p:sp>
        <p:nvSpPr>
          <p:cNvPr id="3" name="Содержимое 2"/>
          <p:cNvSpPr>
            <a:spLocks noGrp="1"/>
          </p:cNvSpPr>
          <p:nvPr>
            <p:ph idx="1"/>
          </p:nvPr>
        </p:nvSpPr>
        <p:spPr/>
        <p:txBody>
          <a:bodyPr/>
          <a:lstStyle/>
          <a:p>
            <a:pPr>
              <a:buNone/>
            </a:pPr>
            <a:r>
              <a:rPr lang="ru-RU" dirty="0"/>
              <a:t>Клавиша </a:t>
            </a:r>
            <a:r>
              <a:rPr lang="ru-RU" b="1" dirty="0"/>
              <a:t>&lt;</a:t>
            </a:r>
            <a:r>
              <a:rPr lang="en-US" b="1" dirty="0"/>
              <a:t>Backspace</a:t>
            </a:r>
            <a:r>
              <a:rPr lang="ru-RU" b="1" dirty="0"/>
              <a:t>&gt; </a:t>
            </a:r>
            <a:r>
              <a:rPr lang="ru-RU" dirty="0"/>
              <a:t>удаляет символ слева от </a:t>
            </a:r>
            <a:r>
              <a:rPr lang="ru-RU" dirty="0" smtClean="0"/>
              <a:t>курсора</a:t>
            </a:r>
            <a:r>
              <a:rPr lang="ru-RU" dirty="0"/>
              <a:t>, клавиша </a:t>
            </a:r>
            <a:r>
              <a:rPr lang="ru-RU" b="1" dirty="0"/>
              <a:t>&lt;</a:t>
            </a:r>
            <a:r>
              <a:rPr lang="en-US" b="1" dirty="0"/>
              <a:t>Delete</a:t>
            </a:r>
            <a:r>
              <a:rPr lang="ru-RU" b="1" dirty="0"/>
              <a:t>&gt; </a:t>
            </a:r>
            <a:r>
              <a:rPr lang="ru-RU" dirty="0"/>
              <a:t>удаляет текущий символ. После </a:t>
            </a:r>
            <a:r>
              <a:rPr lang="ru-RU" dirty="0" smtClean="0"/>
              <a:t>удаления </a:t>
            </a:r>
            <a:r>
              <a:rPr lang="ru-RU" dirty="0"/>
              <a:t>происходит сдвиг влево символов, располагающихся </a:t>
            </a:r>
            <a:r>
              <a:rPr lang="ru-RU" dirty="0" smtClean="0"/>
              <a:t>правее </a:t>
            </a:r>
            <a:r>
              <a:rPr lang="ru-RU" dirty="0"/>
              <a:t>курсора. </a:t>
            </a:r>
            <a:endParaRPr lang="ru-RU" dirty="0" smtClean="0"/>
          </a:p>
          <a:p>
            <a:pPr>
              <a:buNone/>
            </a:pPr>
            <a:r>
              <a:rPr lang="ru-RU" dirty="0" smtClean="0"/>
              <a:t>Например</a:t>
            </a:r>
            <a:r>
              <a:rPr lang="ru-RU" dirty="0"/>
              <a:t>, после удаления лишней буквы «т» в слове </a:t>
            </a:r>
            <a:r>
              <a:rPr lang="ru-RU" b="1" dirty="0"/>
              <a:t>«</a:t>
            </a:r>
            <a:r>
              <a:rPr lang="ru-RU" b="1" dirty="0" err="1"/>
              <a:t>солнтце</a:t>
            </a:r>
            <a:r>
              <a:rPr lang="ru-RU" b="1" dirty="0"/>
              <a:t>» </a:t>
            </a:r>
            <a:r>
              <a:rPr lang="ru-RU" dirty="0"/>
              <a:t>будет получено слово </a:t>
            </a:r>
            <a:r>
              <a:rPr lang="ru-RU" b="1" dirty="0"/>
              <a:t>«солнце».</a:t>
            </a:r>
            <a:endParaRPr lang="ru-RU" dirty="0"/>
          </a:p>
          <a:p>
            <a:pPr>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dirty="0"/>
              <a:t>Для вставки пропущенных символов или для замены </a:t>
            </a:r>
            <a:r>
              <a:rPr lang="ru-RU" dirty="0" smtClean="0"/>
              <a:t>неверно </a:t>
            </a:r>
            <a:r>
              <a:rPr lang="ru-RU" dirty="0"/>
              <a:t>набранных необходимо установить соответственно </a:t>
            </a:r>
            <a:r>
              <a:rPr lang="ru-RU" i="1" dirty="0"/>
              <a:t>режим вставки </a:t>
            </a:r>
            <a:r>
              <a:rPr lang="ru-RU" dirty="0"/>
              <a:t>или </a:t>
            </a:r>
            <a:r>
              <a:rPr lang="ru-RU" i="1" dirty="0"/>
              <a:t>режим замены. </a:t>
            </a:r>
            <a:r>
              <a:rPr lang="ru-RU" dirty="0"/>
              <a:t>Это делается с помощью клавиши </a:t>
            </a:r>
            <a:r>
              <a:rPr lang="ru-RU" b="1" dirty="0"/>
              <a:t>&lt;</a:t>
            </a:r>
            <a:r>
              <a:rPr lang="en-US" b="1" dirty="0"/>
              <a:t>Insert</a:t>
            </a:r>
            <a:r>
              <a:rPr lang="ru-RU" b="1" dirty="0"/>
              <a:t>&gt;. </a:t>
            </a:r>
            <a:r>
              <a:rPr lang="ru-RU" dirty="0"/>
              <a:t>В режиме вставки после ввода символа часть строки, расположенная справа от вводимого символа, сдвигается </a:t>
            </a:r>
            <a:r>
              <a:rPr lang="ru-RU" dirty="0" smtClean="0"/>
              <a:t>вправо </a:t>
            </a:r>
            <a:r>
              <a:rPr lang="ru-RU" dirty="0"/>
              <a:t>на одну позицию. В режиме замены одни символы просто </a:t>
            </a:r>
            <a:r>
              <a:rPr lang="ru-RU" dirty="0" smtClean="0"/>
              <a:t>заменяются </a:t>
            </a:r>
            <a:r>
              <a:rPr lang="ru-RU" dirty="0"/>
              <a:t>на другие и сдвига не происходит.</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846158"/>
          </a:xfrm>
        </p:spPr>
        <p:txBody>
          <a:bodyPr/>
          <a:lstStyle/>
          <a:p>
            <a:r>
              <a:rPr lang="ru-RU" b="1" dirty="0" smtClean="0"/>
              <a:t>Под  форматированием </a:t>
            </a:r>
            <a:endParaRPr lang="ru-RU" dirty="0"/>
          </a:p>
        </p:txBody>
      </p:sp>
      <p:sp>
        <p:nvSpPr>
          <p:cNvPr id="3" name="Содержимое 2"/>
          <p:cNvSpPr>
            <a:spLocks noGrp="1"/>
          </p:cNvSpPr>
          <p:nvPr>
            <p:ph idx="1"/>
          </p:nvPr>
        </p:nvSpPr>
        <p:spPr/>
        <p:txBody>
          <a:bodyPr>
            <a:normAutofit/>
          </a:bodyPr>
          <a:lstStyle/>
          <a:p>
            <a:pPr>
              <a:buNone/>
            </a:pPr>
            <a:r>
              <a:rPr lang="ru-RU" dirty="0" smtClean="0"/>
              <a:t>    печатного </a:t>
            </a:r>
            <a:r>
              <a:rPr lang="ru-RU" dirty="0"/>
              <a:t>текста понимается оформление по каким-либо правилам различных </a:t>
            </a:r>
            <a:r>
              <a:rPr lang="ru-RU" dirty="0" smtClean="0"/>
              <a:t>участков </a:t>
            </a:r>
            <a:r>
              <a:rPr lang="ru-RU" dirty="0"/>
              <a:t>текста.   При   форматировании меняется не сам текст, а его внешний вид (левая и правая границы тек­ста, абзацные отступы, межстрочное расстояние, выравнивание текста по краю или по середине строки, размеры страниц и т. п.).</a:t>
            </a:r>
          </a:p>
          <a:p>
            <a:pPr>
              <a:buNone/>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643050"/>
            <a:ext cx="8115328" cy="4483113"/>
          </a:xfrm>
        </p:spPr>
        <p:txBody>
          <a:bodyPr>
            <a:normAutofit/>
          </a:bodyPr>
          <a:lstStyle/>
          <a:p>
            <a:pPr>
              <a:buNone/>
            </a:pPr>
            <a:r>
              <a:rPr lang="ru-RU" dirty="0" smtClean="0"/>
              <a:t>    Установка </a:t>
            </a:r>
            <a:r>
              <a:rPr lang="ru-RU" dirty="0"/>
              <a:t>параметров формата может производиться как до набора текста, так и после. Если установка производилась до набора, то в дальнейшем при вводе текста все заданные </a:t>
            </a:r>
            <a:r>
              <a:rPr lang="ru-RU" dirty="0" smtClean="0"/>
              <a:t>параметры </a:t>
            </a:r>
            <a:r>
              <a:rPr lang="ru-RU" dirty="0"/>
              <a:t>автоматически выдерживаются текстовым редактором. </a:t>
            </a: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ln>
            <a:solidFill>
              <a:schemeClr val="bg2"/>
            </a:solidFill>
          </a:ln>
        </p:spPr>
        <p:txBody>
          <a:bodyPr/>
          <a:lstStyle/>
          <a:p>
            <a:pPr>
              <a:buNone/>
            </a:pPr>
            <a:r>
              <a:rPr lang="ru-RU" dirty="0" smtClean="0"/>
              <a:t>    Если текст уже был набран, и возникла необходимость изменить параметры форматирования, то перед этим </a:t>
            </a:r>
            <a:r>
              <a:rPr lang="ru-RU" u="sng" kern="0" dirty="0" smtClean="0"/>
              <a:t>текст нужно выделить.</a:t>
            </a:r>
            <a:endParaRPr lang="ru-RU" u="sng" kern="0" dirty="0"/>
          </a:p>
        </p:txBody>
      </p:sp>
      <p:sp>
        <p:nvSpPr>
          <p:cNvPr id="4" name="Управляющая кнопка: возврат 3">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a:t>
            </a:r>
            <a:br>
              <a:rPr lang="ru-RU" dirty="0"/>
            </a:br>
            <a:endParaRPr lang="ru-RU"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6937">
            <a:off x="5255366" y="1562026"/>
            <a:ext cx="2449264" cy="442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00042"/>
            <a:ext cx="5114932" cy="5626121"/>
          </a:xfrm>
        </p:spPr>
        <p:txBody>
          <a:bodyPr>
            <a:normAutofit/>
          </a:bodyPr>
          <a:lstStyle/>
          <a:p>
            <a:pPr marL="514350" indent="-514350">
              <a:buAutoNum type="arabicPeriod"/>
            </a:pPr>
            <a:r>
              <a:rPr lang="ru-RU" b="1" dirty="0" smtClean="0"/>
              <a:t>Если в качестве образца задать слово «</a:t>
            </a:r>
            <a:r>
              <a:rPr lang="ru-RU" dirty="0" smtClean="0"/>
              <a:t>он</a:t>
            </a:r>
            <a:r>
              <a:rPr lang="ru-RU" b="1" dirty="0" smtClean="0"/>
              <a:t>», то в процессе автоматического поиска в тексте: </a:t>
            </a:r>
          </a:p>
          <a:p>
            <a:pPr marL="514350" indent="-514350" algn="just">
              <a:buNone/>
            </a:pPr>
            <a:r>
              <a:rPr lang="ru-RU" i="1" dirty="0" smtClean="0"/>
              <a:t>          Он</a:t>
            </a:r>
            <a:r>
              <a:rPr lang="ru-RU" i="1" dirty="0"/>
              <a:t>, словно слон в посудной лавке, неповоротлив и смешон, и окончательно смутившись, нам всем представился: «Антон», </a:t>
            </a:r>
            <a:endParaRPr lang="ru-RU" i="1" dirty="0" smtClean="0"/>
          </a:p>
          <a:p>
            <a:pPr marL="514350" indent="-514350">
              <a:buNone/>
            </a:pPr>
            <a:r>
              <a:rPr lang="ru-RU" b="1" dirty="0" smtClean="0"/>
              <a:t>будет найдено:</a:t>
            </a:r>
            <a:endParaRPr lang="ru-RU" dirty="0"/>
          </a:p>
        </p:txBody>
      </p:sp>
      <p:sp>
        <p:nvSpPr>
          <p:cNvPr id="4" name="Содержимое 3"/>
          <p:cNvSpPr>
            <a:spLocks noGrp="1"/>
          </p:cNvSpPr>
          <p:nvPr>
            <p:ph sz="half" idx="2"/>
          </p:nvPr>
        </p:nvSpPr>
        <p:spPr>
          <a:xfrm>
            <a:off x="6000760" y="2214554"/>
            <a:ext cx="2686040" cy="3911609"/>
          </a:xfrm>
        </p:spPr>
        <p:txBody>
          <a:bodyPr>
            <a:normAutofit/>
          </a:bodyPr>
          <a:lstStyle/>
          <a:p>
            <a:pPr>
              <a:buNone/>
            </a:pPr>
            <a:r>
              <a:rPr lang="ru-RU" dirty="0" smtClean="0"/>
              <a:t>1) три слова</a:t>
            </a:r>
          </a:p>
          <a:p>
            <a:pPr>
              <a:buNone/>
            </a:pPr>
            <a:r>
              <a:rPr lang="ru-RU" dirty="0" smtClean="0"/>
              <a:t>2) пять слов</a:t>
            </a:r>
          </a:p>
          <a:p>
            <a:pPr>
              <a:buNone/>
            </a:pPr>
            <a:r>
              <a:rPr lang="ru-RU" dirty="0" smtClean="0"/>
              <a:t>3) одно слово</a:t>
            </a:r>
          </a:p>
          <a:p>
            <a:pPr>
              <a:buNone/>
            </a:pPr>
            <a:r>
              <a:rPr lang="ru-RU" dirty="0" smtClean="0"/>
              <a:t>4) четыре слова</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929190" y="1000108"/>
            <a:ext cx="3757610" cy="5126055"/>
          </a:xfrm>
        </p:spPr>
        <p:txBody>
          <a:bodyPr/>
          <a:lstStyle/>
          <a:p>
            <a:pPr marL="0" lvl="0" indent="450850" eaLnBrk="0" fontAlgn="base" hangingPunct="0">
              <a:spcBef>
                <a:spcPct val="0"/>
              </a:spcBef>
              <a:spcAft>
                <a:spcPct val="0"/>
              </a:spcAft>
              <a:buAutoNum type="arabicParenR"/>
            </a:pPr>
            <a:r>
              <a:rPr kumimoji="0" lang="ru-RU" b="0" i="0" u="none" strike="noStrike" cap="none" normalizeH="0" baseline="0" dirty="0" smtClean="0">
                <a:ln>
                  <a:noFill/>
                </a:ln>
                <a:solidFill>
                  <a:schemeClr val="tx1"/>
                </a:solidFill>
                <a:effectLst/>
                <a:latin typeface="Arial" pitchFamily="34" charset="0"/>
                <a:ea typeface="Times New Roman" pitchFamily="18" charset="0"/>
              </a:rPr>
              <a:t>выравнивание текста по ширине</a:t>
            </a:r>
          </a:p>
          <a:p>
            <a:pPr marL="0" lvl="0" indent="450850" eaLnBrk="0" fontAlgn="base" hangingPunct="0">
              <a:spcBef>
                <a:spcPct val="0"/>
              </a:spcBef>
              <a:spcAft>
                <a:spcPct val="0"/>
              </a:spcAft>
              <a:buNone/>
            </a:pPr>
            <a:endParaRPr kumimoji="0" lang="ru-RU" b="0" i="0" u="none" strike="noStrike" cap="none" normalizeH="0" baseline="0" dirty="0" smtClean="0">
              <a:ln>
                <a:noFill/>
              </a:ln>
              <a:solidFill>
                <a:schemeClr val="tx1"/>
              </a:solidFill>
              <a:effectLst/>
              <a:latin typeface="Arial" pitchFamily="34" charset="0"/>
            </a:endParaRPr>
          </a:p>
          <a:p>
            <a:pPr marL="0" lvl="0" indent="450850" eaLnBrk="0" fontAlgn="base" hangingPunct="0">
              <a:spcBef>
                <a:spcPct val="0"/>
              </a:spcBef>
              <a:spcAft>
                <a:spcPct val="0"/>
              </a:spcAft>
              <a:buNone/>
            </a:pPr>
            <a:r>
              <a:rPr kumimoji="0" lang="ru-RU" b="0" i="0" u="none" strike="noStrike" cap="none" normalizeH="0" baseline="0" dirty="0" smtClean="0">
                <a:ln>
                  <a:noFill/>
                </a:ln>
                <a:solidFill>
                  <a:schemeClr val="tx1"/>
                </a:solidFill>
                <a:effectLst/>
                <a:latin typeface="Arial" pitchFamily="34" charset="0"/>
                <a:ea typeface="Times New Roman" pitchFamily="18" charset="0"/>
              </a:rPr>
              <a:t>2) удаление фрагмента текста</a:t>
            </a:r>
          </a:p>
          <a:p>
            <a:pPr marL="0" lvl="0" indent="450850" eaLnBrk="0" fontAlgn="base" hangingPunct="0">
              <a:spcBef>
                <a:spcPct val="0"/>
              </a:spcBef>
              <a:spcAft>
                <a:spcPct val="0"/>
              </a:spcAft>
              <a:buNone/>
            </a:pPr>
            <a:endParaRPr kumimoji="0" lang="ru-RU" b="0" i="0" u="none" strike="noStrike" cap="none" normalizeH="0" baseline="0" dirty="0" smtClean="0">
              <a:ln>
                <a:noFill/>
              </a:ln>
              <a:solidFill>
                <a:schemeClr val="tx1"/>
              </a:solidFill>
              <a:effectLst/>
              <a:latin typeface="Arial" pitchFamily="34" charset="0"/>
            </a:endParaRPr>
          </a:p>
          <a:p>
            <a:pPr marL="0" lvl="0" indent="450850" eaLnBrk="0" fontAlgn="base" hangingPunct="0">
              <a:spcBef>
                <a:spcPct val="0"/>
              </a:spcBef>
              <a:spcAft>
                <a:spcPct val="0"/>
              </a:spcAft>
              <a:buNone/>
            </a:pPr>
            <a:r>
              <a:rPr kumimoji="0" lang="ru-RU" b="0" i="0" u="none" strike="noStrike" cap="none" normalizeH="0" baseline="0" dirty="0" smtClean="0">
                <a:ln>
                  <a:noFill/>
                </a:ln>
                <a:solidFill>
                  <a:schemeClr val="tx1"/>
                </a:solidFill>
                <a:effectLst/>
                <a:latin typeface="Arial" pitchFamily="34" charset="0"/>
                <a:ea typeface="Times New Roman" pitchFamily="18" charset="0"/>
              </a:rPr>
              <a:t>3) вставка пропущенного слова</a:t>
            </a:r>
          </a:p>
          <a:p>
            <a:pPr marL="0" lvl="0" indent="450850" eaLnBrk="0" fontAlgn="base" hangingPunct="0">
              <a:spcBef>
                <a:spcPct val="0"/>
              </a:spcBef>
              <a:spcAft>
                <a:spcPct val="0"/>
              </a:spcAft>
              <a:buNone/>
            </a:pPr>
            <a:endParaRPr kumimoji="0" lang="ru-RU" b="0" i="0" u="none" strike="noStrike" cap="none" normalizeH="0" baseline="0" dirty="0" smtClean="0">
              <a:ln>
                <a:noFill/>
              </a:ln>
              <a:solidFill>
                <a:schemeClr val="tx1"/>
              </a:solidFill>
              <a:effectLst/>
              <a:latin typeface="Arial" pitchFamily="34" charset="0"/>
            </a:endParaRPr>
          </a:p>
          <a:p>
            <a:pPr marL="0" lvl="0" indent="450850" eaLnBrk="0" fontAlgn="base" hangingPunct="0">
              <a:spcBef>
                <a:spcPct val="0"/>
              </a:spcBef>
              <a:spcAft>
                <a:spcPct val="0"/>
              </a:spcAft>
              <a:buNone/>
            </a:pPr>
            <a:r>
              <a:rPr kumimoji="0" lang="ru-RU" b="0" i="0" u="none" strike="noStrike" cap="none" normalizeH="0" baseline="0" dirty="0" smtClean="0">
                <a:ln>
                  <a:noFill/>
                </a:ln>
                <a:solidFill>
                  <a:schemeClr val="tx1"/>
                </a:solidFill>
                <a:effectLst/>
                <a:latin typeface="Arial" pitchFamily="34" charset="0"/>
                <a:ea typeface="Times New Roman" pitchFamily="18" charset="0"/>
              </a:rPr>
              <a:t>4) замена одного символа на другой</a:t>
            </a:r>
            <a:endParaRPr kumimoji="0" lang="ru-RU" b="0" i="0" u="none" strike="noStrike" cap="none" normalizeH="0" baseline="0" dirty="0" smtClean="0">
              <a:ln>
                <a:noFill/>
              </a:ln>
              <a:solidFill>
                <a:schemeClr val="tx1"/>
              </a:solidFill>
              <a:effectLst/>
              <a:latin typeface="Arial" pitchFamily="34" charset="0"/>
            </a:endParaRPr>
          </a:p>
          <a:p>
            <a:endParaRPr lang="ru-RU" dirty="0"/>
          </a:p>
        </p:txBody>
      </p:sp>
      <p:sp>
        <p:nvSpPr>
          <p:cNvPr id="1025" name="Rectangle 1"/>
          <p:cNvSpPr>
            <a:spLocks noGrp="1" noChangeArrowheads="1"/>
          </p:cNvSpPr>
          <p:nvPr>
            <p:ph sz="half" idx="1"/>
          </p:nvPr>
        </p:nvSpPr>
        <p:spPr bwMode="auto">
          <a:xfrm>
            <a:off x="714348" y="1600200"/>
            <a:ext cx="3643338" cy="22467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 2. </a:t>
            </a:r>
          </a:p>
          <a:p>
            <a:pPr marL="0" marR="0" lvl="0" indent="26670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mj-lt"/>
                <a:ea typeface="Times New Roman" pitchFamily="18" charset="0"/>
              </a:rPr>
              <a:t>Какое</a:t>
            </a:r>
            <a:r>
              <a:rPr kumimoji="0" lang="ru-RU" b="1" i="0" u="none" strike="noStrike" cap="none" normalizeH="0" dirty="0" smtClean="0">
                <a:ln>
                  <a:noFill/>
                </a:ln>
                <a:solidFill>
                  <a:schemeClr val="tx1"/>
                </a:solidFill>
                <a:effectLst/>
                <a:latin typeface="+mj-lt"/>
                <a:ea typeface="Times New Roman" pitchFamily="18" charset="0"/>
              </a:rPr>
              <a:t> </a:t>
            </a:r>
            <a:r>
              <a:rPr kumimoji="0" lang="ru-RU" b="1" i="0" u="none" strike="noStrike" cap="none" normalizeH="0" baseline="0" dirty="0" smtClean="0">
                <a:ln>
                  <a:noFill/>
                </a:ln>
                <a:solidFill>
                  <a:schemeClr val="tx1"/>
                </a:solidFill>
                <a:effectLst/>
                <a:latin typeface="+mj-lt"/>
                <a:ea typeface="Times New Roman" pitchFamily="18" charset="0"/>
              </a:rPr>
              <a:t>из действий</a:t>
            </a:r>
            <a:r>
              <a:rPr kumimoji="0" lang="ru-RU" b="1" i="0" u="none" strike="noStrike" cap="none" normalizeH="0" dirty="0" smtClean="0">
                <a:ln>
                  <a:noFill/>
                </a:ln>
                <a:solidFill>
                  <a:schemeClr val="tx1"/>
                </a:solidFill>
                <a:effectLst/>
                <a:latin typeface="+mj-lt"/>
                <a:ea typeface="Times New Roman" pitchFamily="18" charset="0"/>
              </a:rPr>
              <a:t> </a:t>
            </a:r>
            <a:r>
              <a:rPr kumimoji="0" lang="ru-RU" b="1" i="0" u="none" strike="noStrike" cap="none" normalizeH="0" baseline="0" dirty="0" smtClean="0">
                <a:ln>
                  <a:noFill/>
                </a:ln>
                <a:solidFill>
                  <a:schemeClr val="tx1"/>
                </a:solidFill>
                <a:effectLst/>
                <a:latin typeface="+mj-lt"/>
                <a:ea typeface="Times New Roman" pitchFamily="18" charset="0"/>
              </a:rPr>
              <a:t>не относится к</a:t>
            </a:r>
            <a:r>
              <a:rPr kumimoji="0" lang="ru-RU" b="1" i="0" u="none" strike="noStrike" cap="none" normalizeH="0" dirty="0" smtClean="0">
                <a:ln>
                  <a:noFill/>
                </a:ln>
                <a:solidFill>
                  <a:schemeClr val="tx1"/>
                </a:solidFill>
                <a:effectLst/>
                <a:latin typeface="+mj-lt"/>
                <a:ea typeface="Times New Roman" pitchFamily="18" charset="0"/>
              </a:rPr>
              <a:t> </a:t>
            </a:r>
            <a:r>
              <a:rPr kumimoji="0" lang="ru-RU" b="1" i="0" u="none" strike="noStrike" cap="none" normalizeH="0" baseline="0" dirty="0" smtClean="0">
                <a:ln>
                  <a:noFill/>
                </a:ln>
                <a:solidFill>
                  <a:schemeClr val="tx1"/>
                </a:solidFill>
                <a:effectLst/>
                <a:latin typeface="+mj-lt"/>
                <a:ea typeface="Times New Roman" pitchFamily="18" charset="0"/>
              </a:rPr>
              <a:t>редактированию    текста?</a:t>
            </a:r>
            <a:endParaRPr kumimoji="0" lang="ru-RU"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17596"/>
          </a:xfrm>
        </p:spPr>
        <p:txBody>
          <a:bodyPr/>
          <a:lstStyle/>
          <a:p>
            <a:r>
              <a:rPr lang="ru-RU" dirty="0" smtClean="0"/>
              <a:t>Содержание:</a:t>
            </a:r>
            <a:endParaRPr lang="ru-RU" dirty="0"/>
          </a:p>
        </p:txBody>
      </p:sp>
      <p:sp>
        <p:nvSpPr>
          <p:cNvPr id="3" name="Содержимое 2"/>
          <p:cNvSpPr>
            <a:spLocks noGrp="1"/>
          </p:cNvSpPr>
          <p:nvPr>
            <p:ph idx="1"/>
          </p:nvPr>
        </p:nvSpPr>
        <p:spPr>
          <a:xfrm>
            <a:off x="714348" y="1600200"/>
            <a:ext cx="7972452" cy="4525963"/>
          </a:xfrm>
        </p:spPr>
        <p:txBody>
          <a:bodyPr>
            <a:normAutofit fontScale="92500" lnSpcReduction="20000"/>
          </a:bodyPr>
          <a:lstStyle/>
          <a:p>
            <a:pPr>
              <a:buFont typeface="Wingdings" pitchFamily="2" charset="2"/>
              <a:buChar char="Ø"/>
            </a:pPr>
            <a:r>
              <a:rPr lang="ru-RU" dirty="0" smtClean="0">
                <a:hlinkClick r:id="rId2" action="ppaction://hlinksldjump"/>
              </a:rPr>
              <a:t>Теория.</a:t>
            </a:r>
            <a:endParaRPr lang="ru-RU" dirty="0" smtClean="0"/>
          </a:p>
          <a:p>
            <a:pPr>
              <a:buFont typeface="Wingdings" pitchFamily="2" charset="2"/>
              <a:buChar char="Ø"/>
            </a:pPr>
            <a:r>
              <a:rPr lang="ru-RU" dirty="0" smtClean="0">
                <a:hlinkClick r:id="rId3" action="ppaction://hlinksldjump"/>
              </a:rPr>
              <a:t>Вопросы.</a:t>
            </a:r>
            <a:endParaRPr lang="ru-RU" dirty="0" smtClean="0"/>
          </a:p>
          <a:p>
            <a:pPr>
              <a:buFont typeface="Wingdings" pitchFamily="2" charset="2"/>
              <a:buChar char="Ø"/>
            </a:pPr>
            <a:r>
              <a:rPr lang="ru-RU" dirty="0" smtClean="0">
                <a:hlinkClick r:id="rId4" action="ppaction://hlinksldjump"/>
              </a:rPr>
              <a:t>Практическое задание 1</a:t>
            </a:r>
            <a:endParaRPr lang="ru-RU" dirty="0" smtClean="0"/>
          </a:p>
          <a:p>
            <a:pPr>
              <a:buFont typeface="Wingdings" pitchFamily="2" charset="2"/>
              <a:buChar char="Ø"/>
            </a:pPr>
            <a:r>
              <a:rPr lang="ru-RU" dirty="0" smtClean="0"/>
              <a:t> </a:t>
            </a:r>
            <a:r>
              <a:rPr lang="ru-RU" dirty="0" smtClean="0">
                <a:hlinkClick r:id="rId5" action="ppaction://hlinksldjump"/>
              </a:rPr>
              <a:t>Построение диаграмм в текстовом редакторе</a:t>
            </a:r>
            <a:r>
              <a:rPr lang="ru-RU" dirty="0" smtClean="0"/>
              <a:t>. </a:t>
            </a:r>
          </a:p>
          <a:p>
            <a:pPr>
              <a:buFont typeface="Wingdings" pitchFamily="2" charset="2"/>
              <a:buChar char="Ø"/>
            </a:pPr>
            <a:r>
              <a:rPr lang="ru-RU" dirty="0" smtClean="0">
                <a:hlinkClick r:id="rId6" action="ppaction://hlinksldjump"/>
              </a:rPr>
              <a:t>Размещение текста и графики в текстовом редакторе</a:t>
            </a:r>
            <a:endParaRPr lang="ru-RU" dirty="0" smtClean="0"/>
          </a:p>
          <a:p>
            <a:pPr>
              <a:buFont typeface="Wingdings" pitchFamily="2" charset="2"/>
              <a:buChar char="Ø"/>
            </a:pPr>
            <a:r>
              <a:rPr lang="ru-RU" dirty="0" smtClean="0">
                <a:hlinkClick r:id="rId7" action="ppaction://hlinksldjump"/>
              </a:rPr>
              <a:t>Практическое задание 2</a:t>
            </a:r>
            <a:endParaRPr lang="ru-RU" dirty="0" smtClean="0"/>
          </a:p>
          <a:p>
            <a:pPr>
              <a:buFont typeface="Wingdings" pitchFamily="2" charset="2"/>
              <a:buChar char="Ø"/>
            </a:pPr>
            <a:r>
              <a:rPr lang="ru-RU" dirty="0" smtClean="0">
                <a:hlinkClick r:id="rId8" action="ppaction://hlinksldjump"/>
              </a:rPr>
              <a:t>Вставка формул в тестовом редакторе</a:t>
            </a:r>
            <a:endParaRPr lang="ru-RU" dirty="0" smtClean="0"/>
          </a:p>
          <a:p>
            <a:pPr>
              <a:buFont typeface="Wingdings" pitchFamily="2" charset="2"/>
              <a:buChar char="Ø"/>
            </a:pPr>
            <a:r>
              <a:rPr lang="ru-RU" dirty="0" smtClean="0">
                <a:hlinkClick r:id="rId9" action="ppaction://hlinksldjump"/>
              </a:rPr>
              <a:t>Практическое задание 3.</a:t>
            </a: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600200"/>
            <a:ext cx="4038600" cy="5257800"/>
          </a:xfrm>
        </p:spPr>
        <p:txBody>
          <a:bodyPr>
            <a:normAutofit fontScale="92500" lnSpcReduction="20000"/>
          </a:bodyPr>
          <a:lstStyle/>
          <a:p>
            <a:pPr>
              <a:buNone/>
            </a:pPr>
            <a:r>
              <a:rPr lang="ru-RU" b="1" dirty="0"/>
              <a:t>3.	</a:t>
            </a:r>
            <a:endParaRPr lang="ru-RU" b="1" dirty="0" smtClean="0"/>
          </a:p>
          <a:p>
            <a:pPr>
              <a:buNone/>
            </a:pPr>
            <a:r>
              <a:rPr lang="ru-RU" b="1" dirty="0" smtClean="0"/>
              <a:t>     В </a:t>
            </a:r>
            <a:r>
              <a:rPr lang="ru-RU" b="1" dirty="0"/>
              <a:t>каком из перечисленных ниже предложений правильно расставлены пробелы</a:t>
            </a:r>
            <a:r>
              <a:rPr lang="ru-RU" b="1" dirty="0" smtClean="0"/>
              <a:t>?</a:t>
            </a:r>
            <a:endParaRPr lang="ru-RU" dirty="0"/>
          </a:p>
        </p:txBody>
      </p:sp>
      <p:sp>
        <p:nvSpPr>
          <p:cNvPr id="4" name="Содержимое 3"/>
          <p:cNvSpPr>
            <a:spLocks noGrp="1"/>
          </p:cNvSpPr>
          <p:nvPr>
            <p:ph sz="half" idx="2"/>
          </p:nvPr>
        </p:nvSpPr>
        <p:spPr/>
        <p:txBody>
          <a:bodyPr>
            <a:normAutofit fontScale="92500" lnSpcReduction="20000"/>
          </a:bodyPr>
          <a:lstStyle/>
          <a:p>
            <a:pPr>
              <a:buNone/>
            </a:pPr>
            <a:r>
              <a:rPr lang="ru-RU" dirty="0" smtClean="0"/>
              <a:t>1) Окна на экране могут располагаться каскадом ( друг за другом).</a:t>
            </a:r>
          </a:p>
          <a:p>
            <a:pPr>
              <a:buNone/>
            </a:pPr>
            <a:r>
              <a:rPr lang="ru-RU" dirty="0" smtClean="0"/>
              <a:t>2) Окна на экране могут располагаться каскадом (друг за другом) .</a:t>
            </a:r>
          </a:p>
          <a:p>
            <a:pPr>
              <a:buNone/>
            </a:pPr>
            <a:r>
              <a:rPr lang="ru-RU" dirty="0" smtClean="0"/>
              <a:t>3) Окна на экране могут располагаться каскадом (друг за другом).</a:t>
            </a:r>
          </a:p>
          <a:p>
            <a:pPr>
              <a:buNone/>
            </a:pPr>
            <a:r>
              <a:rPr lang="ru-RU" dirty="0" smtClean="0"/>
              <a:t>4) Окна на экране могут располагаться каскадом ( друг за другом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p:txBody>
          <a:bodyPr/>
          <a:lstStyle/>
          <a:p>
            <a:pPr marL="514350" lvl="0" indent="-514350">
              <a:buAutoNum type="arabicParenR"/>
            </a:pPr>
            <a:r>
              <a:rPr kumimoji="0" lang="ru-RU" b="0" i="0" u="none" strike="noStrike" cap="none" normalizeH="0" baseline="0" dirty="0" smtClean="0">
                <a:ln>
                  <a:noFill/>
                </a:ln>
                <a:solidFill>
                  <a:schemeClr val="tx1"/>
                </a:solidFill>
                <a:effectLst/>
                <a:latin typeface="Arial" pitchFamily="34" charset="0"/>
                <a:ea typeface="Times New Roman" pitchFamily="18" charset="0"/>
              </a:rPr>
              <a:t>абзац</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514350" lvl="0" indent="-514350">
              <a:buAutoNum type="arabicParenR"/>
            </a:pPr>
            <a:r>
              <a:rPr kumimoji="0" lang="ru-RU" b="0" i="0" u="none" strike="noStrike" cap="none" normalizeH="0" baseline="0" dirty="0" smtClean="0">
                <a:ln>
                  <a:noFill/>
                </a:ln>
                <a:solidFill>
                  <a:schemeClr val="tx1"/>
                </a:solidFill>
                <a:effectLst/>
                <a:latin typeface="Arial" pitchFamily="34" charset="0"/>
                <a:ea typeface="Times New Roman" pitchFamily="18" charset="0"/>
              </a:rPr>
              <a:t> строка     </a:t>
            </a:r>
          </a:p>
          <a:p>
            <a:pPr marL="514350" lvl="0" indent="-514350">
              <a:buAutoNum type="arabicParenR"/>
            </a:pPr>
            <a:r>
              <a:rPr kumimoji="0" lang="ru-RU" b="0" i="0" u="none" strike="noStrike" cap="none" normalizeH="0" baseline="0" dirty="0" smtClean="0">
                <a:ln>
                  <a:noFill/>
                </a:ln>
                <a:solidFill>
                  <a:schemeClr val="tx1"/>
                </a:solidFill>
                <a:effectLst/>
                <a:latin typeface="Arial" pitchFamily="34" charset="0"/>
                <a:ea typeface="Times New Roman" pitchFamily="18" charset="0"/>
              </a:rPr>
              <a:t> слово      </a:t>
            </a:r>
          </a:p>
          <a:p>
            <a:pPr marL="514350" lvl="0" indent="-514350">
              <a:buAutoNum type="arabicParenR"/>
            </a:pPr>
            <a:r>
              <a:rPr kumimoji="0" lang="ru-RU" b="0" i="0" u="none" strike="noStrike" cap="none" normalizeH="0" baseline="0" dirty="0" smtClean="0">
                <a:ln>
                  <a:noFill/>
                </a:ln>
                <a:solidFill>
                  <a:schemeClr val="tx1"/>
                </a:solidFill>
                <a:effectLst/>
                <a:latin typeface="Arial" pitchFamily="34" charset="0"/>
                <a:ea typeface="Times New Roman" pitchFamily="18" charset="0"/>
              </a:rPr>
              <a:t> список</a:t>
            </a:r>
            <a:endParaRPr kumimoji="0" lang="ru-RU" sz="6000" b="0" i="0" u="none" strike="noStrike" cap="none" normalizeH="0" baseline="0" dirty="0" smtClean="0">
              <a:ln>
                <a:noFill/>
              </a:ln>
              <a:solidFill>
                <a:schemeClr val="tx1"/>
              </a:solidFill>
              <a:effectLst/>
              <a:latin typeface="Arial" pitchFamily="34" charset="0"/>
            </a:endParaRPr>
          </a:p>
          <a:p>
            <a:endParaRPr lang="ru-RU" dirty="0"/>
          </a:p>
        </p:txBody>
      </p:sp>
      <p:sp>
        <p:nvSpPr>
          <p:cNvPr id="31745" name="Rectangle 1"/>
          <p:cNvSpPr>
            <a:spLocks noGrp="1" noChangeArrowheads="1"/>
          </p:cNvSpPr>
          <p:nvPr>
            <p:ph sz="half" idx="1"/>
          </p:nvPr>
        </p:nvSpPr>
        <p:spPr bwMode="auto">
          <a:xfrm>
            <a:off x="1000100" y="1857364"/>
            <a:ext cx="3286148" cy="31085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4. </a:t>
            </a:r>
          </a:p>
          <a:p>
            <a:pPr marL="0" marR="0" lvl="0" indent="269875"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Что из перечисленного не</a:t>
            </a:r>
            <a:r>
              <a:rPr kumimoji="0" lang="ru-RU" b="1" i="0" u="none" strike="noStrike" cap="none" normalizeH="0" dirty="0" smtClean="0">
                <a:ln>
                  <a:noFill/>
                </a:ln>
                <a:solidFill>
                  <a:schemeClr val="tx1"/>
                </a:solidFill>
                <a:effectLst/>
                <a:latin typeface="Arial" pitchFamily="34" charset="0"/>
                <a:ea typeface="Times New Roman" pitchFamily="18" charset="0"/>
              </a:rPr>
              <a:t> </a:t>
            </a:r>
            <a:r>
              <a:rPr kumimoji="0" lang="ru-RU" b="1" i="0" u="none" strike="noStrike" cap="none" normalizeH="0" baseline="0" dirty="0" smtClean="0">
                <a:ln>
                  <a:noFill/>
                </a:ln>
                <a:solidFill>
                  <a:schemeClr val="tx1"/>
                </a:solidFill>
                <a:effectLst/>
                <a:latin typeface="Arial" pitchFamily="34" charset="0"/>
                <a:ea typeface="Times New Roman" pitchFamily="18" charset="0"/>
              </a:rPr>
              <a:t>является структурной единицей текста?</a:t>
            </a:r>
            <a:endParaRPr kumimoji="0" lang="ru-RU"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714348" y="1500174"/>
            <a:ext cx="3781452" cy="4625989"/>
          </a:xfrm>
        </p:spPr>
        <p:txBody>
          <a:bodyPr>
            <a:normAutofit fontScale="92500"/>
          </a:bodyPr>
          <a:lstStyle/>
          <a:p>
            <a:pPr>
              <a:buNone/>
            </a:pPr>
            <a:r>
              <a:rPr lang="ru-RU" b="1" dirty="0"/>
              <a:t>5. </a:t>
            </a:r>
            <a:endParaRPr lang="ru-RU" b="1" dirty="0" smtClean="0"/>
          </a:p>
          <a:p>
            <a:pPr>
              <a:buNone/>
            </a:pPr>
            <a:r>
              <a:rPr lang="ru-RU" b="1" dirty="0" smtClean="0"/>
              <a:t>        Какое </a:t>
            </a:r>
            <a:r>
              <a:rPr lang="ru-RU" b="1" dirty="0"/>
              <a:t>из действий не относится к форматированию текста</a:t>
            </a:r>
            <a:r>
              <a:rPr lang="ru-RU" b="1" dirty="0" smtClean="0"/>
              <a:t>?</a:t>
            </a:r>
            <a:endParaRPr lang="ru-RU" dirty="0"/>
          </a:p>
        </p:txBody>
      </p:sp>
      <p:sp>
        <p:nvSpPr>
          <p:cNvPr id="4" name="Содержимое 3"/>
          <p:cNvSpPr>
            <a:spLocks noGrp="1"/>
          </p:cNvSpPr>
          <p:nvPr>
            <p:ph sz="half" idx="2"/>
          </p:nvPr>
        </p:nvSpPr>
        <p:spPr/>
        <p:txBody>
          <a:bodyPr>
            <a:normAutofit fontScale="92500"/>
          </a:bodyPr>
          <a:lstStyle/>
          <a:p>
            <a:pPr>
              <a:buNone/>
            </a:pPr>
            <a:r>
              <a:rPr lang="ru-RU" dirty="0" smtClean="0"/>
              <a:t>1) изменение междустрочного расстояния в фрагменте</a:t>
            </a:r>
          </a:p>
          <a:p>
            <a:pPr>
              <a:buNone/>
            </a:pPr>
            <a:r>
              <a:rPr lang="ru-RU" dirty="0" smtClean="0"/>
              <a:t>2) автоматическая проверка правописания</a:t>
            </a:r>
          </a:p>
          <a:p>
            <a:pPr>
              <a:buNone/>
            </a:pPr>
            <a:r>
              <a:rPr lang="ru-RU" dirty="0" smtClean="0"/>
              <a:t>3) видоизменение шрифта</a:t>
            </a:r>
          </a:p>
          <a:p>
            <a:pPr>
              <a:buNone/>
            </a:pPr>
            <a:r>
              <a:rPr lang="ru-RU" dirty="0" smtClean="0"/>
              <a:t>4) изменение размеров полей страницы</a:t>
            </a:r>
          </a:p>
          <a:p>
            <a:endParaRPr lang="ru-RU" dirty="0"/>
          </a:p>
        </p:txBody>
      </p:sp>
      <p:sp>
        <p:nvSpPr>
          <p:cNvPr id="5" name="Управляющая кнопка: возврат 4">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Практическое </a:t>
            </a:r>
            <a:r>
              <a:rPr lang="ru-RU" dirty="0" smtClean="0"/>
              <a:t>задание 1</a:t>
            </a:r>
            <a:endParaRPr lang="ru-RU"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66369">
            <a:off x="3148013" y="2132856"/>
            <a:ext cx="284797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42918"/>
            <a:ext cx="8229600" cy="1285884"/>
          </a:xfrm>
        </p:spPr>
        <p:txBody>
          <a:bodyPr>
            <a:normAutofit fontScale="90000"/>
          </a:bodyPr>
          <a:lstStyle/>
          <a:p>
            <a:r>
              <a:rPr lang="ru-RU" dirty="0" smtClean="0"/>
              <a:t>1.</a:t>
            </a:r>
            <a:r>
              <a:rPr lang="ru-RU" u="sng" dirty="0" smtClean="0"/>
              <a:t> Выполните алгоритм:</a:t>
            </a:r>
            <a:r>
              <a:rPr lang="ru-RU" dirty="0" smtClean="0"/>
              <a:t/>
            </a:r>
            <a:br>
              <a:rPr lang="ru-RU" dirty="0" smtClean="0"/>
            </a:br>
            <a:endParaRPr lang="ru-RU" dirty="0"/>
          </a:p>
        </p:txBody>
      </p:sp>
      <p:sp>
        <p:nvSpPr>
          <p:cNvPr id="5" name="Содержимое 4"/>
          <p:cNvSpPr>
            <a:spLocks noGrp="1"/>
          </p:cNvSpPr>
          <p:nvPr>
            <p:ph idx="1"/>
          </p:nvPr>
        </p:nvSpPr>
        <p:spPr/>
        <p:txBody>
          <a:bodyPr>
            <a:normAutofit/>
          </a:bodyPr>
          <a:lstStyle/>
          <a:p>
            <a:pPr>
              <a:buNone/>
            </a:pPr>
            <a:r>
              <a:rPr lang="ru-RU" dirty="0" smtClean="0"/>
              <a:t>1</a:t>
            </a:r>
            <a:r>
              <a:rPr lang="ru-RU" dirty="0"/>
              <a:t>. Создать новый документ.</a:t>
            </a:r>
          </a:p>
          <a:p>
            <a:pPr>
              <a:buNone/>
            </a:pPr>
            <a:r>
              <a:rPr lang="ru-RU" dirty="0"/>
              <a:t>2. Задать следующие параметры страницы: левая граница – 1,5 см, верхняя граница 2,5 см, нижняя граница – 2 см.</a:t>
            </a:r>
          </a:p>
          <a:p>
            <a:pPr>
              <a:buNone/>
            </a:pPr>
            <a:r>
              <a:rPr lang="ru-RU" dirty="0"/>
              <a:t>3. Набрать по образцу следующий ниже текст (параметры формата и шрифтов определить самостоятельно, исходя из данного образца).</a:t>
            </a:r>
          </a:p>
          <a:p>
            <a:pPr>
              <a:buNone/>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noChangeAspect="1"/>
          </p:cNvGraphicFramePr>
          <p:nvPr>
            <p:ph idx="1"/>
          </p:nvPr>
        </p:nvGraphicFramePr>
        <p:xfrm>
          <a:off x="862013" y="715963"/>
          <a:ext cx="7875587" cy="5807075"/>
        </p:xfrm>
        <a:graphic>
          <a:graphicData uri="http://schemas.openxmlformats.org/presentationml/2006/ole">
            <mc:AlternateContent xmlns:mc="http://schemas.openxmlformats.org/markup-compatibility/2006">
              <mc:Choice xmlns:v="urn:schemas-microsoft-com:vml" Requires="v">
                <p:oleObj spid="_x0000_s37894" name="Документ" r:id="rId3" imgW="8298248" imgH="6118948" progId="Word.Document.12">
                  <p:embed/>
                </p:oleObj>
              </mc:Choice>
              <mc:Fallback>
                <p:oleObj name="Документ" r:id="rId3" imgW="8298248" imgH="6118948" progId="Word.Document.12">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715963"/>
                        <a:ext cx="7875587" cy="580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normAutofit/>
          </a:bodyPr>
          <a:lstStyle/>
          <a:p>
            <a:pPr>
              <a:buNone/>
            </a:pPr>
            <a:r>
              <a:rPr lang="ru-RU" dirty="0"/>
              <a:t>4. Создать пять копий документа, изменить в копиях фамилии, имена, отчества и оценки.</a:t>
            </a:r>
          </a:p>
          <a:p>
            <a:pPr>
              <a:buNone/>
            </a:pPr>
            <a:r>
              <a:rPr lang="ru-RU" dirty="0"/>
              <a:t>5. Файл сохраните в своей папке под именем </a:t>
            </a:r>
            <a:r>
              <a:rPr lang="ru-RU" i="1" dirty="0"/>
              <a:t>Приложение к диплому</a:t>
            </a:r>
            <a:r>
              <a:rPr lang="ru-RU" dirty="0"/>
              <a:t>.</a:t>
            </a:r>
          </a:p>
          <a:p>
            <a:pPr>
              <a:buNone/>
            </a:pPr>
            <a:r>
              <a:rPr lang="ru-RU" dirty="0"/>
              <a:t> </a:t>
            </a:r>
          </a:p>
          <a:p>
            <a:pPr>
              <a:buNone/>
            </a:pPr>
            <a:endParaRPr lang="ru-RU" dirty="0"/>
          </a:p>
        </p:txBody>
      </p:sp>
      <p:sp>
        <p:nvSpPr>
          <p:cNvPr id="6" name="Управляющая кнопка: возврат 5">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649" y="3829067"/>
            <a:ext cx="28479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Построение диаграмм в текстовом редакторе.</a:t>
            </a:r>
            <a:br>
              <a:rPr lang="ru-RU" dirty="0"/>
            </a:br>
            <a:endParaRPr lang="ru-RU"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13883">
            <a:off x="3180507" y="1996376"/>
            <a:ext cx="28479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a:t>
            </a:r>
            <a:endParaRPr lang="ru-RU" dirty="0"/>
          </a:p>
        </p:txBody>
      </p:sp>
      <p:sp>
        <p:nvSpPr>
          <p:cNvPr id="3" name="Содержимое 2"/>
          <p:cNvSpPr>
            <a:spLocks noGrp="1"/>
          </p:cNvSpPr>
          <p:nvPr>
            <p:ph sz="half" idx="1"/>
          </p:nvPr>
        </p:nvSpPr>
        <p:spPr>
          <a:xfrm>
            <a:off x="571472" y="1500174"/>
            <a:ext cx="3924328" cy="4625989"/>
          </a:xfrm>
        </p:spPr>
        <p:txBody>
          <a:bodyPr>
            <a:normAutofit fontScale="92500"/>
          </a:bodyPr>
          <a:lstStyle/>
          <a:p>
            <a:pPr>
              <a:buNone/>
            </a:pPr>
            <a:r>
              <a:rPr lang="ru-RU" dirty="0" smtClean="0"/>
              <a:t>Дан </a:t>
            </a:r>
            <a:r>
              <a:rPr lang="ru-RU" dirty="0"/>
              <a:t>следующий текст: </a:t>
            </a:r>
          </a:p>
          <a:p>
            <a:pPr>
              <a:buNone/>
            </a:pPr>
            <a:r>
              <a:rPr lang="ru-RU" dirty="0"/>
              <a:t>Наибольшая глубина озера Байкал – 1620 м, Онежского озера – 127 м, озера Иссык-Куль – 668 м, Ладожского озера – 225 м.</a:t>
            </a:r>
          </a:p>
          <a:p>
            <a:pPr lvl="0">
              <a:buNone/>
            </a:pPr>
            <a:r>
              <a:rPr lang="ru-RU" dirty="0" smtClean="0"/>
              <a:t>1. На </a:t>
            </a:r>
            <a:r>
              <a:rPr lang="ru-RU" dirty="0"/>
              <a:t>основании этого текста создайте и заполните следующую таблицу:</a:t>
            </a:r>
          </a:p>
          <a:p>
            <a:pPr>
              <a:buNone/>
            </a:pPr>
            <a:endParaRPr lang="ru-RU" dirty="0"/>
          </a:p>
        </p:txBody>
      </p:sp>
      <p:graphicFrame>
        <p:nvGraphicFramePr>
          <p:cNvPr id="5" name="Содержимое 4"/>
          <p:cNvGraphicFramePr>
            <a:graphicFrameLocks noGrp="1" noChangeAspect="1"/>
          </p:cNvGraphicFramePr>
          <p:nvPr>
            <p:ph sz="half" idx="2"/>
          </p:nvPr>
        </p:nvGraphicFramePr>
        <p:xfrm>
          <a:off x="4481320" y="1355724"/>
          <a:ext cx="4305522" cy="4430730"/>
        </p:xfrm>
        <a:graphic>
          <a:graphicData uri="http://schemas.openxmlformats.org/presentationml/2006/ole">
            <mc:AlternateContent xmlns:mc="http://schemas.openxmlformats.org/markup-compatibility/2006">
              <mc:Choice xmlns:v="urn:schemas-microsoft-com:vml" Requires="v">
                <p:oleObj spid="_x0000_s38918" name="Документ" r:id="rId3" imgW="6242424" imgH="5837460" progId="Word.Document.12">
                  <p:embed/>
                </p:oleObj>
              </mc:Choice>
              <mc:Fallback>
                <p:oleObj name="Документ" r:id="rId3" imgW="6242424" imgH="5837460" progId="Word.Document.12">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1320" y="1355724"/>
                        <a:ext cx="4305522" cy="44307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785794"/>
            <a:ext cx="4038600" cy="5572164"/>
          </a:xfrm>
        </p:spPr>
        <p:txBody>
          <a:bodyPr>
            <a:normAutofit fontScale="70000" lnSpcReduction="20000"/>
          </a:bodyPr>
          <a:lstStyle/>
          <a:p>
            <a:pPr lvl="0">
              <a:buNone/>
            </a:pPr>
            <a:r>
              <a:rPr lang="ru-RU" dirty="0" smtClean="0"/>
              <a:t>2. Выделите </a:t>
            </a:r>
            <a:r>
              <a:rPr lang="ru-RU" dirty="0"/>
              <a:t>таблицу и щелкните на кнопке </a:t>
            </a:r>
            <a:r>
              <a:rPr lang="ru-RU" b="1" dirty="0"/>
              <a:t>Добавить диаграмму</a:t>
            </a:r>
            <a:r>
              <a:rPr lang="ru-RU" dirty="0"/>
              <a:t>. Появится столбчатая диаграмма, на которой показана глубина перечисленных озер, а также еще одна таблица с исходными данными.</a:t>
            </a:r>
          </a:p>
          <a:p>
            <a:pPr>
              <a:buNone/>
            </a:pPr>
            <a:r>
              <a:rPr lang="ru-RU" dirty="0" smtClean="0"/>
              <a:t>3. Выполните </a:t>
            </a:r>
            <a:r>
              <a:rPr lang="ru-RU" dirty="0"/>
              <a:t>команду </a:t>
            </a:r>
            <a:r>
              <a:rPr lang="ru-RU" b="1" dirty="0"/>
              <a:t>Диаграмма, Параметры диаграммы</a:t>
            </a:r>
            <a:r>
              <a:rPr lang="ru-RU" dirty="0"/>
              <a:t>. В открывшемся диалоговом окне выберите вкладку </a:t>
            </a:r>
            <a:r>
              <a:rPr lang="ru-RU" b="1" dirty="0"/>
              <a:t>Заголовки</a:t>
            </a:r>
            <a:r>
              <a:rPr lang="ru-RU" dirty="0"/>
              <a:t>, в соответствующее поле ввода введите название диаграммы «Глубина озер»; на вкладке </a:t>
            </a:r>
            <a:r>
              <a:rPr lang="ru-RU" b="1" dirty="0"/>
              <a:t>Легенда</a:t>
            </a:r>
            <a:r>
              <a:rPr lang="ru-RU" dirty="0"/>
              <a:t> установить флажок </a:t>
            </a:r>
            <a:r>
              <a:rPr lang="ru-RU" b="1" dirty="0"/>
              <a:t>Добавить легенду</a:t>
            </a:r>
            <a:r>
              <a:rPr lang="ru-RU" dirty="0"/>
              <a:t> и активизируйте по своему усмотрению один из переключателей, задающих ее расположение. Щелкните на кнопке </a:t>
            </a:r>
            <a:r>
              <a:rPr lang="ru-RU" b="1" dirty="0"/>
              <a:t>ОК</a:t>
            </a:r>
            <a:endParaRPr lang="ru-RU" dirty="0"/>
          </a:p>
        </p:txBody>
      </p:sp>
      <p:graphicFrame>
        <p:nvGraphicFramePr>
          <p:cNvPr id="7" name="Содержимое 6"/>
          <p:cNvGraphicFramePr>
            <a:graphicFrameLocks noGrp="1" noChangeAspect="1"/>
          </p:cNvGraphicFramePr>
          <p:nvPr>
            <p:ph sz="half" idx="2"/>
          </p:nvPr>
        </p:nvGraphicFramePr>
        <p:xfrm>
          <a:off x="4648200" y="1571612"/>
          <a:ext cx="4182525" cy="4143403"/>
        </p:xfrm>
        <a:graphic>
          <a:graphicData uri="http://schemas.openxmlformats.org/presentationml/2006/ole">
            <mc:AlternateContent xmlns:mc="http://schemas.openxmlformats.org/markup-compatibility/2006">
              <mc:Choice xmlns:v="urn:schemas-microsoft-com:vml" Requires="v">
                <p:oleObj spid="_x0000_s39942" name="Документ" r:id="rId3" imgW="6117741" imgH="4555645" progId="Word.Document.12">
                  <p:embed/>
                </p:oleObj>
              </mc:Choice>
              <mc:Fallback>
                <p:oleObj name="Документ" r:id="rId3" imgW="6117741" imgH="4555645" progId="Word.Document.12">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71612"/>
                        <a:ext cx="4182525" cy="4143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Текстовый </a:t>
            </a:r>
            <a:r>
              <a:rPr lang="ru-RU" dirty="0" smtClean="0"/>
              <a:t>редактор </a:t>
            </a:r>
            <a:r>
              <a:rPr lang="ru-RU" b="1" dirty="0" smtClean="0"/>
              <a:t>(ТР) </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a:t>прикладная программа, </a:t>
            </a:r>
            <a:r>
              <a:rPr lang="ru-RU" dirty="0" smtClean="0"/>
              <a:t>позволяющая </a:t>
            </a:r>
            <a:r>
              <a:rPr lang="ru-RU" dirty="0"/>
              <a:t>создавать текстовые документы на </a:t>
            </a:r>
            <a:r>
              <a:rPr lang="ru-RU" dirty="0" smtClean="0"/>
              <a:t>магнитном </a:t>
            </a:r>
            <a:r>
              <a:rPr lang="ru-RU" dirty="0"/>
              <a:t>диске, редактировать их, просматривать </a:t>
            </a:r>
            <a:r>
              <a:rPr lang="ru-RU" dirty="0" smtClean="0"/>
              <a:t>содержимое </a:t>
            </a:r>
            <a:r>
              <a:rPr lang="ru-RU" dirty="0"/>
              <a:t>документа на экране, распечатывать документ, изменять формат документа и пр.</a:t>
            </a:r>
          </a:p>
          <a:p>
            <a:pPr>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idx="1"/>
          </p:nvPr>
        </p:nvSpPr>
        <p:spPr bwMode="auto">
          <a:xfrm>
            <a:off x="1142976" y="1600200"/>
            <a:ext cx="7215239"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4. Установите указатель мыши вне области новых объектов и выполните щелчок левой кнопкой.</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rPr>
              <a:t>5. Сохраните файл в личной папке под именем </a:t>
            </a:r>
            <a:r>
              <a:rPr kumimoji="0" lang="ru-RU" sz="2400" b="0" i="1" u="none" strike="noStrike" cap="none" normalizeH="0" baseline="0" dirty="0" smtClean="0">
                <a:ln>
                  <a:noFill/>
                </a:ln>
                <a:solidFill>
                  <a:schemeClr val="tx1"/>
                </a:solidFill>
                <a:effectLst/>
                <a:latin typeface="Arial" pitchFamily="34" charset="0"/>
                <a:ea typeface="Times New Roman" pitchFamily="18" charset="0"/>
              </a:rPr>
              <a:t>Глубина</a:t>
            </a:r>
            <a:r>
              <a:rPr kumimoji="0" lang="ru-RU" sz="9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33056"/>
            <a:ext cx="28479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2.</a:t>
            </a:r>
            <a:endParaRPr lang="ru-RU" dirty="0"/>
          </a:p>
        </p:txBody>
      </p:sp>
      <p:sp>
        <p:nvSpPr>
          <p:cNvPr id="3" name="Содержимое 2"/>
          <p:cNvSpPr>
            <a:spLocks noGrp="1"/>
          </p:cNvSpPr>
          <p:nvPr>
            <p:ph idx="1"/>
          </p:nvPr>
        </p:nvSpPr>
        <p:spPr>
          <a:xfrm>
            <a:off x="714348" y="1571612"/>
            <a:ext cx="7972452" cy="4554551"/>
          </a:xfrm>
        </p:spPr>
        <p:txBody>
          <a:bodyPr>
            <a:normAutofit fontScale="85000" lnSpcReduction="10000"/>
          </a:bodyPr>
          <a:lstStyle/>
          <a:p>
            <a:pPr>
              <a:buNone/>
            </a:pPr>
            <a:r>
              <a:rPr lang="ru-RU" i="1" dirty="0" smtClean="0"/>
              <a:t>Дан </a:t>
            </a:r>
            <a:r>
              <a:rPr lang="ru-RU" i="1" dirty="0"/>
              <a:t>следующий текст:</a:t>
            </a:r>
          </a:p>
          <a:p>
            <a:pPr>
              <a:buNone/>
            </a:pPr>
            <a:r>
              <a:rPr lang="ru-RU" sz="3800" b="1" dirty="0"/>
              <a:t>Площадь России равна 17, 1 млн. км</a:t>
            </a:r>
            <a:r>
              <a:rPr lang="ru-RU" sz="3800" b="1" baseline="30000" dirty="0"/>
              <a:t>2</a:t>
            </a:r>
            <a:r>
              <a:rPr lang="ru-RU" sz="3800" b="1" dirty="0"/>
              <a:t>, площадь Китая - 9, 6 млн. км</a:t>
            </a:r>
            <a:r>
              <a:rPr lang="ru-RU" sz="3800" b="1" baseline="30000" dirty="0"/>
              <a:t>2</a:t>
            </a:r>
            <a:r>
              <a:rPr lang="ru-RU" sz="3800" b="1" dirty="0"/>
              <a:t>,  площадь Индии  - 3, 3 млн. км</a:t>
            </a:r>
            <a:r>
              <a:rPr lang="ru-RU" sz="3800" b="1" baseline="30000" dirty="0"/>
              <a:t>2</a:t>
            </a:r>
            <a:r>
              <a:rPr lang="ru-RU" sz="3800" b="1" dirty="0"/>
              <a:t>,  и площадь США – 9, 4 млн. км</a:t>
            </a:r>
            <a:r>
              <a:rPr lang="ru-RU" sz="3800" b="1" baseline="30000" dirty="0"/>
              <a:t>2</a:t>
            </a:r>
            <a:r>
              <a:rPr lang="ru-RU" sz="3800" b="1" dirty="0"/>
              <a:t>. </a:t>
            </a:r>
          </a:p>
          <a:p>
            <a:pPr lvl="0">
              <a:buNone/>
            </a:pPr>
            <a:r>
              <a:rPr lang="ru-RU" i="1" dirty="0"/>
              <a:t>Оформите приведенные данные в виде </a:t>
            </a:r>
            <a:r>
              <a:rPr lang="ru-RU" i="1" dirty="0" smtClean="0"/>
              <a:t>таблицы.</a:t>
            </a:r>
            <a:endParaRPr lang="ru-RU" i="1" dirty="0"/>
          </a:p>
          <a:p>
            <a:pPr lvl="0">
              <a:buNone/>
            </a:pPr>
            <a:r>
              <a:rPr lang="ru-RU" dirty="0"/>
              <a:t>По таблице постройте столбчатую диаграмму.</a:t>
            </a:r>
          </a:p>
          <a:p>
            <a:pPr lvl="0">
              <a:buNone/>
            </a:pPr>
            <a:r>
              <a:rPr lang="ru-RU" dirty="0"/>
              <a:t>Сохраните файл в личной папке под именем </a:t>
            </a:r>
            <a:r>
              <a:rPr lang="ru-RU" i="1" dirty="0"/>
              <a:t>Площадь</a:t>
            </a:r>
            <a:endParaRPr lang="ru-RU" dirty="0"/>
          </a:p>
          <a:p>
            <a:pPr>
              <a:buNone/>
            </a:pPr>
            <a:r>
              <a:rPr lang="ru-RU"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3.</a:t>
            </a:r>
            <a:endParaRPr lang="ru-RU" dirty="0"/>
          </a:p>
        </p:txBody>
      </p:sp>
      <p:sp>
        <p:nvSpPr>
          <p:cNvPr id="3" name="Содержимое 2"/>
          <p:cNvSpPr>
            <a:spLocks noGrp="1"/>
          </p:cNvSpPr>
          <p:nvPr>
            <p:ph idx="1"/>
          </p:nvPr>
        </p:nvSpPr>
        <p:spPr>
          <a:xfrm>
            <a:off x="714348" y="1142984"/>
            <a:ext cx="7972452" cy="5286412"/>
          </a:xfrm>
        </p:spPr>
        <p:txBody>
          <a:bodyPr>
            <a:normAutofit lnSpcReduction="10000"/>
          </a:bodyPr>
          <a:lstStyle/>
          <a:p>
            <a:pPr>
              <a:buNone/>
            </a:pPr>
            <a:r>
              <a:rPr lang="ru-RU" i="1" dirty="0" smtClean="0"/>
              <a:t>Дан </a:t>
            </a:r>
            <a:r>
              <a:rPr lang="ru-RU" i="1" dirty="0"/>
              <a:t>следующий текст:</a:t>
            </a:r>
          </a:p>
          <a:p>
            <a:pPr>
              <a:buNone/>
            </a:pPr>
            <a:r>
              <a:rPr lang="ru-RU" dirty="0"/>
              <a:t>Из 27 учащихся класса за контрольную работу 9 человек получили оценку «5», 15 человек – «4» и 3 человека – «3»</a:t>
            </a:r>
          </a:p>
          <a:p>
            <a:pPr>
              <a:buNone/>
            </a:pPr>
            <a:r>
              <a:rPr lang="ru-RU" dirty="0"/>
              <a:t>На основании этой информации создайте и заполните следующую таблицу</a:t>
            </a:r>
            <a:r>
              <a:rPr lang="ru-RU" dirty="0" smtClean="0"/>
              <a:t>:</a:t>
            </a:r>
          </a:p>
          <a:p>
            <a:pPr>
              <a:buNone/>
            </a:pPr>
            <a:endParaRPr lang="ru-RU" dirty="0"/>
          </a:p>
          <a:p>
            <a:pPr lvl="0">
              <a:buNone/>
            </a:pPr>
            <a:endParaRPr lang="ru-RU" dirty="0" smtClean="0"/>
          </a:p>
          <a:p>
            <a:pPr lvl="0">
              <a:buNone/>
            </a:pPr>
            <a:r>
              <a:rPr lang="ru-RU" i="1" dirty="0" smtClean="0"/>
              <a:t>По </a:t>
            </a:r>
            <a:r>
              <a:rPr lang="ru-RU" i="1" dirty="0"/>
              <a:t>таблице постройте столбчатую </a:t>
            </a:r>
            <a:r>
              <a:rPr lang="ru-RU" i="1" dirty="0" smtClean="0"/>
              <a:t>диаграмму.</a:t>
            </a:r>
            <a:endParaRPr lang="ru-RU" i="1" dirty="0"/>
          </a:p>
          <a:p>
            <a:pPr>
              <a:buNone/>
            </a:pPr>
            <a:endParaRPr lang="ru-RU" dirty="0"/>
          </a:p>
        </p:txBody>
      </p:sp>
      <p:graphicFrame>
        <p:nvGraphicFramePr>
          <p:cNvPr id="4" name="Объект 3"/>
          <p:cNvGraphicFramePr>
            <a:graphicFrameLocks noChangeAspect="1"/>
          </p:cNvGraphicFramePr>
          <p:nvPr/>
        </p:nvGraphicFramePr>
        <p:xfrm>
          <a:off x="1214414" y="4143380"/>
          <a:ext cx="6142053" cy="2143139"/>
        </p:xfrm>
        <a:graphic>
          <a:graphicData uri="http://schemas.openxmlformats.org/presentationml/2006/ole">
            <mc:AlternateContent xmlns:mc="http://schemas.openxmlformats.org/markup-compatibility/2006">
              <mc:Choice xmlns:v="urn:schemas-microsoft-com:vml" Requires="v">
                <p:oleObj spid="_x0000_s43014" name="Документ" r:id="rId3" imgW="2933149" imgH="2439804" progId="Word.Document.12">
                  <p:embed/>
                </p:oleObj>
              </mc:Choice>
              <mc:Fallback>
                <p:oleObj name="Документ" r:id="rId3" imgW="2933149" imgH="2439804"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4143380"/>
                        <a:ext cx="6142053" cy="214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857256"/>
          </a:xfrm>
        </p:spPr>
        <p:txBody>
          <a:bodyPr>
            <a:normAutofit fontScale="90000"/>
          </a:bodyPr>
          <a:lstStyle/>
          <a:p>
            <a:r>
              <a:rPr lang="ru-RU" b="1" dirty="0" smtClean="0"/>
              <a:t>Домашнее задание</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dirty="0" smtClean="0"/>
              <a:t>Составить </a:t>
            </a:r>
            <a:r>
              <a:rPr lang="ru-RU" dirty="0"/>
              <a:t>в </a:t>
            </a:r>
            <a:r>
              <a:rPr lang="ru-RU" dirty="0" smtClean="0"/>
              <a:t>тетради или в текстовом редакторе </a:t>
            </a:r>
            <a:r>
              <a:rPr lang="en-US" dirty="0" smtClean="0"/>
              <a:t>World</a:t>
            </a:r>
            <a:r>
              <a:rPr lang="ru-RU" dirty="0" smtClean="0"/>
              <a:t> </a:t>
            </a:r>
            <a:r>
              <a:rPr lang="ru-RU" dirty="0"/>
              <a:t>таблицу своей успеваемости за </a:t>
            </a:r>
            <a:r>
              <a:rPr lang="ru-RU" dirty="0" smtClean="0"/>
              <a:t>1-2-3 четверти </a:t>
            </a:r>
            <a:r>
              <a:rPr lang="ru-RU" dirty="0"/>
              <a:t>(предмет, оценка, четверть)</a:t>
            </a:r>
          </a:p>
        </p:txBody>
      </p:sp>
      <p:sp>
        <p:nvSpPr>
          <p:cNvPr id="4" name="Управляющая кнопка: возврат 3">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013" y="4032234"/>
            <a:ext cx="28479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Размещение текста и графики в текстовом редакторе</a:t>
            </a:r>
            <a:br>
              <a:rPr lang="ru-RU" dirty="0"/>
            </a:br>
            <a:endParaRPr lang="ru-RU" dirty="0"/>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09551">
            <a:off x="3519845" y="941948"/>
            <a:ext cx="2474220" cy="375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p:txBody>
          <a:bodyPr/>
          <a:lstStyle/>
          <a:p>
            <a:pPr marL="514350" lvl="0" indent="-514350">
              <a:buFont typeface="+mj-lt"/>
              <a:buAutoNum type="arabicPeriod"/>
            </a:pPr>
            <a:r>
              <a:rPr lang="ru-RU" dirty="0"/>
              <a:t>Откройте текстовый процессор </a:t>
            </a:r>
            <a:r>
              <a:rPr lang="en-US" dirty="0"/>
              <a:t>MS Word</a:t>
            </a:r>
            <a:r>
              <a:rPr lang="ru-RU" dirty="0"/>
              <a:t>.</a:t>
            </a:r>
          </a:p>
          <a:p>
            <a:pPr marL="514350" indent="-514350">
              <a:buFont typeface="+mj-lt"/>
              <a:buAutoNum type="arabicPeriod"/>
            </a:pPr>
            <a:r>
              <a:rPr lang="ru-RU" dirty="0"/>
              <a:t>Создайте таблицу, состоящую из 2 столбцов и 6 строк. Напечатайте текст</a:t>
            </a:r>
          </a:p>
        </p:txBody>
      </p:sp>
      <p:graphicFrame>
        <p:nvGraphicFramePr>
          <p:cNvPr id="7" name="Содержимое 6"/>
          <p:cNvGraphicFramePr>
            <a:graphicFrameLocks noGrp="1" noChangeAspect="1"/>
          </p:cNvGraphicFramePr>
          <p:nvPr>
            <p:ph sz="half" idx="2"/>
          </p:nvPr>
        </p:nvGraphicFramePr>
        <p:xfrm>
          <a:off x="4449763" y="495300"/>
          <a:ext cx="4130675" cy="5791220"/>
        </p:xfrm>
        <a:graphic>
          <a:graphicData uri="http://schemas.openxmlformats.org/presentationml/2006/ole">
            <mc:AlternateContent xmlns:mc="http://schemas.openxmlformats.org/markup-compatibility/2006">
              <mc:Choice xmlns:v="urn:schemas-microsoft-com:vml" Requires="v">
                <p:oleObj spid="_x0000_s44038" name="Документ" r:id="rId3" imgW="6298279" imgH="9177882" progId="Word.Document.12">
                  <p:embed/>
                </p:oleObj>
              </mc:Choice>
              <mc:Fallback>
                <p:oleObj name="Документ" r:id="rId3" imgW="6298279" imgH="9177882" progId="Word.Document.12">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495300"/>
                        <a:ext cx="4130675" cy="5791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714356"/>
            <a:ext cx="7786742" cy="5572164"/>
          </a:xfrm>
        </p:spPr>
        <p:txBody>
          <a:bodyPr>
            <a:normAutofit fontScale="62500" lnSpcReduction="20000"/>
          </a:bodyPr>
          <a:lstStyle/>
          <a:p>
            <a:pPr marL="514350" indent="-514350">
              <a:buFont typeface="+mj-lt"/>
              <a:buAutoNum type="arabicParenR" startAt="3"/>
            </a:pPr>
            <a:r>
              <a:rPr lang="ru-RU" dirty="0" smtClean="0"/>
              <a:t> </a:t>
            </a:r>
            <a:r>
              <a:rPr lang="ru-RU" dirty="0"/>
              <a:t>Сохраните в своей папке под именем «Заготовка»</a:t>
            </a:r>
          </a:p>
          <a:p>
            <a:pPr marL="514350" lvl="0" indent="-514350">
              <a:buFont typeface="+mj-lt"/>
              <a:buAutoNum type="arabicParenR" startAt="3"/>
            </a:pPr>
            <a:r>
              <a:rPr lang="ru-RU" dirty="0"/>
              <a:t>Под текстом создайте таблицу, состоящую из 2 столбцов и 6 строк.</a:t>
            </a:r>
          </a:p>
          <a:p>
            <a:pPr marL="514350" lvl="0" indent="-514350">
              <a:buFont typeface="+mj-lt"/>
              <a:buAutoNum type="arabicParenR" startAt="3"/>
            </a:pPr>
            <a:r>
              <a:rPr lang="ru-RU" dirty="0"/>
              <a:t>Загадки разместите в ячейках таблицы в шахматном порядке. Переносите нужные фрагменты текста следующим способом:</a:t>
            </a:r>
          </a:p>
          <a:p>
            <a:pPr marL="914400" lvl="1" indent="-514350"/>
            <a:r>
              <a:rPr lang="ru-RU" dirty="0"/>
              <a:t>выделите нужный фрагмент;</a:t>
            </a:r>
          </a:p>
          <a:p>
            <a:pPr marL="914400" lvl="1" indent="-514350"/>
            <a:r>
              <a:rPr lang="ru-RU" dirty="0"/>
              <a:t>нажмите и не отпускайте левую кнопку мыши внутри выделенной области и перетащите фрагмент в нужное место;</a:t>
            </a:r>
          </a:p>
          <a:p>
            <a:pPr marL="914400" lvl="1" indent="-514350"/>
            <a:r>
              <a:rPr lang="ru-RU" dirty="0"/>
              <a:t>отпустите кнопку мыши.</a:t>
            </a:r>
          </a:p>
          <a:p>
            <a:pPr marL="514350" lvl="0" indent="-514350">
              <a:buFont typeface="+mj-lt"/>
              <a:buAutoNum type="arabicParenR" startAt="3"/>
            </a:pPr>
            <a:r>
              <a:rPr lang="ru-RU" dirty="0"/>
              <a:t>В ячейку таблицы, рядом с первой загадкой, поместите рисунок – разгадку из коллекции </a:t>
            </a:r>
            <a:r>
              <a:rPr lang="en-US" b="1" dirty="0"/>
              <a:t>ClipArt</a:t>
            </a:r>
            <a:r>
              <a:rPr lang="ru-RU" b="1" dirty="0"/>
              <a:t>.  </a:t>
            </a:r>
            <a:endParaRPr lang="ru-RU" dirty="0"/>
          </a:p>
          <a:p>
            <a:pPr marL="514350" lvl="0" indent="-514350">
              <a:buFont typeface="+mj-lt"/>
              <a:buAutoNum type="arabicParenR" startAt="3"/>
            </a:pPr>
            <a:r>
              <a:rPr lang="ru-RU" dirty="0"/>
              <a:t>Щелкните левой кнопкой мыши внутри области рисунка – вокруг рисунка появится восемь черных прямоугольников-маркеров. Перетаскивая маркеры, придайте рисунку размеры по вашему усмотрению.</a:t>
            </a:r>
          </a:p>
          <a:p>
            <a:pPr marL="514350" lvl="0" indent="-514350">
              <a:buFont typeface="+mj-lt"/>
              <a:buAutoNum type="arabicParenR" startAt="3"/>
            </a:pPr>
            <a:r>
              <a:rPr lang="ru-RU" dirty="0"/>
              <a:t>В верхней части страницы создайте красочную надпись «</a:t>
            </a:r>
            <a:r>
              <a:rPr lang="ru-RU" b="1" dirty="0"/>
              <a:t>Загадки</a:t>
            </a:r>
            <a:r>
              <a:rPr lang="ru-RU" dirty="0"/>
              <a:t>». </a:t>
            </a:r>
          </a:p>
          <a:p>
            <a:pPr marL="514350" indent="-514350">
              <a:buFont typeface="+mj-lt"/>
              <a:buAutoNum type="arabicParenR" startAt="3"/>
            </a:pPr>
            <a:r>
              <a:rPr lang="ru-RU" dirty="0"/>
              <a:t>Сохраните файл в своей личной папке под именем Отгадки</a:t>
            </a:r>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589240"/>
            <a:ext cx="1409878" cy="100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Практическое задание 2</a:t>
            </a:r>
            <a:endParaRPr lang="ru-RU"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844824"/>
            <a:ext cx="28479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560406"/>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571472" y="1600200"/>
            <a:ext cx="8115328" cy="4525963"/>
          </a:xfrm>
        </p:spPr>
        <p:txBody>
          <a:bodyPr/>
          <a:lstStyle/>
          <a:p>
            <a:pPr>
              <a:buNone/>
            </a:pPr>
            <a:r>
              <a:rPr lang="ru-RU" dirty="0" smtClean="0"/>
              <a:t>1</a:t>
            </a:r>
            <a:r>
              <a:rPr lang="ru-RU" dirty="0"/>
              <a:t>. Выполните в текстовом редакторе предыдущее домашнее задание. Файл сохраните в своей папке под именем </a:t>
            </a:r>
            <a:r>
              <a:rPr lang="ru-RU" i="1" dirty="0"/>
              <a:t>Успеваемость</a:t>
            </a:r>
            <a:r>
              <a:rPr lang="ru-RU" dirty="0"/>
              <a:t>. </a:t>
            </a:r>
          </a:p>
          <a:p>
            <a:pPr>
              <a:buNone/>
            </a:pPr>
            <a:r>
              <a:rPr lang="ru-RU" dirty="0"/>
              <a:t>2. Выполните в текстовом редакторе алгоритм размещения текста и графики</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785794"/>
            <a:ext cx="7715304" cy="5357850"/>
          </a:xfrm>
        </p:spPr>
        <p:txBody>
          <a:bodyPr>
            <a:normAutofit fontScale="77500" lnSpcReduction="20000"/>
          </a:bodyPr>
          <a:lstStyle/>
          <a:p>
            <a:pPr>
              <a:buNone/>
            </a:pPr>
            <a:r>
              <a:rPr lang="ru-RU" i="1" dirty="0" smtClean="0"/>
              <a:t>Создайте </a:t>
            </a:r>
            <a:r>
              <a:rPr lang="ru-RU" i="1" dirty="0"/>
              <a:t>в текстовом редакторе документ и напишите в нем следующий текст, точно воспроизведя все оформление текста, имеющееся в образце</a:t>
            </a:r>
            <a:r>
              <a:rPr lang="ru-RU" i="1" dirty="0" smtClean="0"/>
              <a:t>.</a:t>
            </a:r>
          </a:p>
          <a:p>
            <a:r>
              <a:rPr lang="ru-RU" dirty="0" smtClean="0"/>
              <a:t> </a:t>
            </a:r>
            <a:r>
              <a:rPr lang="ru-RU" dirty="0"/>
              <a:t>Основной текст должен быть написан шрифтом, использующим засечки (например, </a:t>
            </a:r>
            <a:r>
              <a:rPr lang="en-US" dirty="0"/>
              <a:t>Times New Roman</a:t>
            </a:r>
            <a:r>
              <a:rPr lang="ru-RU" dirty="0"/>
              <a:t>) размером 14 пунктов, а заголовок – шрифтом без засечек (например, </a:t>
            </a:r>
            <a:r>
              <a:rPr lang="en-US" dirty="0"/>
              <a:t>Arial</a:t>
            </a:r>
            <a:r>
              <a:rPr lang="ru-RU" dirty="0"/>
              <a:t>). </a:t>
            </a:r>
            <a:endParaRPr lang="ru-RU" dirty="0" smtClean="0"/>
          </a:p>
          <a:p>
            <a:r>
              <a:rPr lang="ru-RU" dirty="0" smtClean="0"/>
              <a:t>Текст </a:t>
            </a:r>
            <a:r>
              <a:rPr lang="ru-RU" dirty="0"/>
              <a:t>выровнен по ширине, первая строка абзаца имеет отступ в 1 см, интервал перед </a:t>
            </a:r>
            <a:r>
              <a:rPr lang="ru-RU" dirty="0" smtClean="0"/>
              <a:t>абзацем </a:t>
            </a:r>
            <a:r>
              <a:rPr lang="ru-RU" dirty="0"/>
              <a:t>установлен 12 пунктов. </a:t>
            </a:r>
            <a:endParaRPr lang="ru-RU" dirty="0" smtClean="0"/>
          </a:p>
          <a:p>
            <a:r>
              <a:rPr lang="ru-RU" dirty="0" smtClean="0"/>
              <a:t>Заголовок </a:t>
            </a:r>
            <a:r>
              <a:rPr lang="ru-RU" dirty="0"/>
              <a:t>текста выровнен по центру. </a:t>
            </a:r>
            <a:endParaRPr lang="ru-RU" dirty="0" smtClean="0"/>
          </a:p>
          <a:p>
            <a:r>
              <a:rPr lang="ru-RU" dirty="0" smtClean="0"/>
              <a:t>В </a:t>
            </a:r>
            <a:r>
              <a:rPr lang="ru-RU" dirty="0"/>
              <a:t>тексте есть слова, выделенные полужирным </a:t>
            </a:r>
            <a:r>
              <a:rPr lang="ru-RU" dirty="0" smtClean="0"/>
              <a:t>шрифтом </a:t>
            </a:r>
            <a:r>
              <a:rPr lang="ru-RU" dirty="0"/>
              <a:t>и курсивом</a:t>
            </a:r>
            <a:r>
              <a:rPr lang="ru-RU" dirty="0" smtClean="0"/>
              <a:t>.</a:t>
            </a:r>
          </a:p>
          <a:p>
            <a:pPr>
              <a:buNone/>
            </a:pPr>
            <a:r>
              <a:rPr lang="ru-RU" dirty="0" smtClean="0"/>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a:t>С помощью компьютера возможно создание текстовых документов,  в которых используются разнообразные шрифты, нестандартные символы (например, матема­тические знаки), рисуются таблицы, схемы, </a:t>
            </a:r>
            <a:r>
              <a:rPr lang="ru-RU" dirty="0" smtClean="0"/>
              <a:t>включаются </a:t>
            </a:r>
            <a:r>
              <a:rPr lang="ru-RU" dirty="0"/>
              <a:t>графические изображения и пр. </a:t>
            </a:r>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noChangeAspect="1"/>
          </p:cNvGraphicFramePr>
          <p:nvPr>
            <p:ph sz="half" idx="1"/>
          </p:nvPr>
        </p:nvGraphicFramePr>
        <p:xfrm>
          <a:off x="584638" y="1071546"/>
          <a:ext cx="4373256" cy="5143536"/>
        </p:xfrm>
        <a:graphic>
          <a:graphicData uri="http://schemas.openxmlformats.org/presentationml/2006/ole">
            <mc:AlternateContent xmlns:mc="http://schemas.openxmlformats.org/markup-compatibility/2006">
              <mc:Choice xmlns:v="urn:schemas-microsoft-com:vml" Requires="v">
                <p:oleObj spid="_x0000_s45066" name="Документ" r:id="rId3" imgW="6155218" imgH="6132267" progId="Word.Document.12">
                  <p:embed/>
                </p:oleObj>
              </mc:Choice>
              <mc:Fallback>
                <p:oleObj name="Документ" r:id="rId3" imgW="6155218" imgH="6132267" progId="Word.Document.12">
                  <p:embed/>
                  <p:pic>
                    <p:nvPicPr>
                      <p:cNvPr id="0" name="Picture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38" y="1071546"/>
                        <a:ext cx="4373256" cy="5143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Содержимое 5"/>
          <p:cNvGraphicFramePr>
            <a:graphicFrameLocks noGrp="1" noChangeAspect="1"/>
          </p:cNvGraphicFramePr>
          <p:nvPr>
            <p:ph sz="half" idx="2"/>
          </p:nvPr>
        </p:nvGraphicFramePr>
        <p:xfrm>
          <a:off x="5151630" y="857232"/>
          <a:ext cx="3992370" cy="5572164"/>
        </p:xfrm>
        <a:graphic>
          <a:graphicData uri="http://schemas.openxmlformats.org/presentationml/2006/ole">
            <mc:AlternateContent xmlns:mc="http://schemas.openxmlformats.org/markup-compatibility/2006">
              <mc:Choice xmlns:v="urn:schemas-microsoft-com:vml" Requires="v">
                <p:oleObj spid="_x0000_s45067" name="Документ" r:id="rId5" imgW="6117741" imgH="4296474" progId="Word.Document.12">
                  <p:embed/>
                </p:oleObj>
              </mc:Choice>
              <mc:Fallback>
                <p:oleObj name="Документ" r:id="rId5" imgW="6117741" imgH="4296474" progId="Word.Document.12">
                  <p:embed/>
                  <p:pic>
                    <p:nvPicPr>
                      <p:cNvPr id="0" name="Picture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630" y="857232"/>
                        <a:ext cx="3992370" cy="5572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Таблица 6"/>
          <p:cNvGraphicFramePr>
            <a:graphicFrameLocks noGrp="1"/>
          </p:cNvGraphicFramePr>
          <p:nvPr/>
        </p:nvGraphicFramePr>
        <p:xfrm>
          <a:off x="1500166" y="500043"/>
          <a:ext cx="2928958" cy="571504"/>
        </p:xfrm>
        <a:graphic>
          <a:graphicData uri="http://schemas.openxmlformats.org/drawingml/2006/table">
            <a:tbl>
              <a:tblPr/>
              <a:tblGrid>
                <a:gridCol w="2928958"/>
              </a:tblGrid>
              <a:tr h="571504">
                <a:tc>
                  <a:txBody>
                    <a:bodyPr/>
                    <a:lstStyle/>
                    <a:p>
                      <a:pPr algn="l">
                        <a:spcAft>
                          <a:spcPts val="0"/>
                        </a:spcAft>
                      </a:pPr>
                      <a:r>
                        <a:rPr lang="ru-RU" sz="2000" b="1" dirty="0">
                          <a:latin typeface="Times New Roman"/>
                          <a:ea typeface="Times New Roman"/>
                        </a:rPr>
                        <a:t>Российская Федерация</a:t>
                      </a:r>
                      <a:endParaRPr lang="ru-RU" sz="2000" dirty="0">
                        <a:latin typeface="Times New Roman"/>
                        <a:ea typeface="Times New Roman"/>
                      </a:endParaRPr>
                    </a:p>
                  </a:txBody>
                  <a:tcPr marL="25400" marR="254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28670"/>
            <a:ext cx="8229600" cy="488968"/>
          </a:xfrm>
        </p:spPr>
        <p:txBody>
          <a:bodyPr>
            <a:normAutofit fontScale="90000"/>
          </a:bodyPr>
          <a:lstStyle/>
          <a:p>
            <a:r>
              <a:rPr lang="ru-RU" b="1" dirty="0" smtClean="0"/>
              <a:t>Домашнее задание</a:t>
            </a:r>
            <a:r>
              <a:rPr lang="ru-RU" dirty="0" smtClean="0"/>
              <a:t/>
            </a:r>
            <a:br>
              <a:rPr lang="ru-RU" dirty="0" smtClean="0"/>
            </a:br>
            <a:endParaRPr lang="ru-RU" dirty="0"/>
          </a:p>
        </p:txBody>
      </p:sp>
      <p:sp>
        <p:nvSpPr>
          <p:cNvPr id="3" name="Содержимое 2"/>
          <p:cNvSpPr>
            <a:spLocks noGrp="1"/>
          </p:cNvSpPr>
          <p:nvPr>
            <p:ph sz="half" idx="1"/>
          </p:nvPr>
        </p:nvSpPr>
        <p:spPr/>
        <p:txBody>
          <a:bodyPr/>
          <a:lstStyle/>
          <a:p>
            <a:r>
              <a:rPr lang="ru-RU" dirty="0" smtClean="0"/>
              <a:t>Начертить </a:t>
            </a:r>
            <a:r>
              <a:rPr lang="ru-RU" dirty="0"/>
              <a:t>в тетради таблицу по образцу и записать шесть загадок в указанные ячейки:</a:t>
            </a:r>
          </a:p>
          <a:p>
            <a:endParaRPr lang="ru-RU" dirty="0"/>
          </a:p>
        </p:txBody>
      </p:sp>
      <p:graphicFrame>
        <p:nvGraphicFramePr>
          <p:cNvPr id="5" name="Содержимое 4"/>
          <p:cNvGraphicFramePr>
            <a:graphicFrameLocks noGrp="1" noChangeAspect="1"/>
          </p:cNvGraphicFramePr>
          <p:nvPr>
            <p:ph sz="half" idx="2"/>
          </p:nvPr>
        </p:nvGraphicFramePr>
        <p:xfrm>
          <a:off x="4648200" y="1643049"/>
          <a:ext cx="3992563" cy="4286281"/>
        </p:xfrm>
        <a:graphic>
          <a:graphicData uri="http://schemas.openxmlformats.org/presentationml/2006/ole">
            <mc:AlternateContent xmlns:mc="http://schemas.openxmlformats.org/markup-compatibility/2006">
              <mc:Choice xmlns:v="urn:schemas-microsoft-com:vml" Requires="v">
                <p:oleObj spid="_x0000_s52232" name="Документ" r:id="rId3" imgW="6242424" imgH="6481427" progId="Word.Document.12">
                  <p:embed/>
                </p:oleObj>
              </mc:Choice>
              <mc:Fallback>
                <p:oleObj name="Документ" r:id="rId3" imgW="6242424" imgH="6481427" progId="Word.Document.12">
                  <p:embed/>
                  <p:pic>
                    <p:nvPicPr>
                      <p:cNvPr id="0" name="Picture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43049"/>
                        <a:ext cx="3992563" cy="4286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Управляющая кнопка: возврат 5">
            <a:hlinkClick r:id="rId5" action="ppaction://hlinksldjump" highlightClick="1"/>
          </p:cNvPr>
          <p:cNvSpPr/>
          <p:nvPr/>
        </p:nvSpPr>
        <p:spPr>
          <a:xfrm>
            <a:off x="8001024" y="5857892"/>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2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3901772"/>
            <a:ext cx="285273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Вставка формул в тестовом редакторе</a:t>
            </a:r>
            <a:br>
              <a:rPr lang="ru-RU" dirty="0"/>
            </a:br>
            <a:endParaRPr lang="ru-RU" dirty="0"/>
          </a:p>
        </p:txBody>
      </p:sp>
      <mc:AlternateContent xmlns:mc="http://schemas.openxmlformats.org/markup-compatibility/2006">
        <mc:Choice xmlns:a14="http://schemas.microsoft.com/office/drawing/2010/main" Requires="a14">
          <p:sp>
            <p:nvSpPr>
              <p:cNvPr id="3" name="TextBox 2"/>
              <p:cNvSpPr txBox="1"/>
              <p:nvPr/>
            </p:nvSpPr>
            <p:spPr>
              <a:xfrm>
                <a:off x="1187624" y="1700808"/>
                <a:ext cx="6984776" cy="1769908"/>
              </a:xfrm>
              <a:prstGeom prst="rect">
                <a:avLst/>
              </a:prstGeom>
              <a:solidFill>
                <a:schemeClr val="bg1">
                  <a:lumMod val="95000"/>
                </a:schemeClr>
              </a:solidFill>
              <a:ln w="12700">
                <a:solidFill>
                  <a:schemeClr val="tx1"/>
                </a:solidFill>
              </a:ln>
              <a:scene3d>
                <a:camera prst="orthographicFront"/>
                <a:lightRig rig="threePt" dir="t"/>
              </a:scene3d>
              <a:sp3d>
                <a:bevelT w="165100" prst="coolSlant"/>
              </a:sp3d>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pt-BR" sz="4000" b="1" i="1" smtClean="0">
                              <a:solidFill>
                                <a:srgbClr val="0070C0"/>
                              </a:solidFill>
                              <a:latin typeface="Cambria Math"/>
                            </a:rPr>
                          </m:ctrlPr>
                        </m:sSupPr>
                        <m:e>
                          <m:d>
                            <m:dPr>
                              <m:ctrlPr>
                                <a:rPr lang="pt-BR" sz="4000" b="1" i="1" smtClean="0">
                                  <a:solidFill>
                                    <a:srgbClr val="0070C0"/>
                                  </a:solidFill>
                                  <a:latin typeface="Cambria Math"/>
                                </a:rPr>
                              </m:ctrlPr>
                            </m:dPr>
                            <m:e>
                              <m:r>
                                <a:rPr lang="pt-BR" sz="4000" b="1" i="1" smtClean="0">
                                  <a:solidFill>
                                    <a:srgbClr val="0070C0"/>
                                  </a:solidFill>
                                  <a:latin typeface="Cambria Math"/>
                                </a:rPr>
                                <m:t>𝒙</m:t>
                              </m:r>
                              <m:r>
                                <a:rPr lang="pt-BR" sz="4000" b="1" i="1" smtClean="0">
                                  <a:solidFill>
                                    <a:srgbClr val="0070C0"/>
                                  </a:solidFill>
                                  <a:latin typeface="Cambria Math"/>
                                </a:rPr>
                                <m:t>+</m:t>
                              </m:r>
                              <m:r>
                                <a:rPr lang="pt-BR" sz="4000" b="1" i="1" smtClean="0">
                                  <a:solidFill>
                                    <a:srgbClr val="0070C0"/>
                                  </a:solidFill>
                                  <a:latin typeface="Cambria Math"/>
                                </a:rPr>
                                <m:t>𝒂</m:t>
                              </m:r>
                            </m:e>
                          </m:d>
                        </m:e>
                        <m:sup>
                          <m:r>
                            <a:rPr lang="pt-BR" sz="4000" b="1" i="1" smtClean="0">
                              <a:solidFill>
                                <a:srgbClr val="0070C0"/>
                              </a:solidFill>
                              <a:latin typeface="Cambria Math"/>
                            </a:rPr>
                            <m:t>𝒏</m:t>
                          </m:r>
                        </m:sup>
                      </m:sSup>
                      <m:r>
                        <a:rPr lang="pt-BR" sz="4000" b="1" i="1" smtClean="0">
                          <a:solidFill>
                            <a:srgbClr val="0070C0"/>
                          </a:solidFill>
                          <a:latin typeface="Cambria Math"/>
                        </a:rPr>
                        <m:t>=</m:t>
                      </m:r>
                      <m:nary>
                        <m:naryPr>
                          <m:chr m:val="∑"/>
                          <m:ctrlPr>
                            <a:rPr lang="pt-BR" sz="4000" b="1" i="1" smtClean="0">
                              <a:solidFill>
                                <a:srgbClr val="0070C0"/>
                              </a:solidFill>
                              <a:latin typeface="Cambria Math"/>
                            </a:rPr>
                          </m:ctrlPr>
                        </m:naryPr>
                        <m:sub>
                          <m:r>
                            <a:rPr lang="pt-BR" sz="4000" b="1" i="1" smtClean="0">
                              <a:solidFill>
                                <a:srgbClr val="0070C0"/>
                              </a:solidFill>
                              <a:latin typeface="Cambria Math"/>
                            </a:rPr>
                            <m:t>𝒌</m:t>
                          </m:r>
                          <m:r>
                            <a:rPr lang="pt-BR" sz="4000" b="1" i="1" smtClean="0">
                              <a:solidFill>
                                <a:srgbClr val="0070C0"/>
                              </a:solidFill>
                              <a:latin typeface="Cambria Math"/>
                            </a:rPr>
                            <m:t>=</m:t>
                          </m:r>
                          <m:r>
                            <a:rPr lang="pt-BR" sz="4000" b="1" i="1" smtClean="0">
                              <a:solidFill>
                                <a:srgbClr val="0070C0"/>
                              </a:solidFill>
                              <a:latin typeface="Cambria Math"/>
                            </a:rPr>
                            <m:t>𝟎</m:t>
                          </m:r>
                        </m:sub>
                        <m:sup>
                          <m:r>
                            <a:rPr lang="pt-BR" sz="4000" b="1" i="1" smtClean="0">
                              <a:solidFill>
                                <a:srgbClr val="0070C0"/>
                              </a:solidFill>
                              <a:latin typeface="Cambria Math"/>
                            </a:rPr>
                            <m:t>𝒏</m:t>
                          </m:r>
                        </m:sup>
                        <m:e>
                          <m:d>
                            <m:dPr>
                              <m:ctrlPr>
                                <a:rPr lang="pt-BR" sz="4000" b="1" i="1" smtClean="0">
                                  <a:solidFill>
                                    <a:srgbClr val="0070C0"/>
                                  </a:solidFill>
                                  <a:latin typeface="Cambria Math"/>
                                </a:rPr>
                              </m:ctrlPr>
                            </m:dPr>
                            <m:e>
                              <m:f>
                                <m:fPr>
                                  <m:type m:val="noBar"/>
                                  <m:ctrlPr>
                                    <a:rPr lang="pt-BR" sz="4000" b="1" i="1" smtClean="0">
                                      <a:solidFill>
                                        <a:srgbClr val="0070C0"/>
                                      </a:solidFill>
                                      <a:latin typeface="Cambria Math"/>
                                    </a:rPr>
                                  </m:ctrlPr>
                                </m:fPr>
                                <m:num>
                                  <m:r>
                                    <a:rPr lang="pt-BR" sz="4000" b="1" i="1" smtClean="0">
                                      <a:solidFill>
                                        <a:srgbClr val="0070C0"/>
                                      </a:solidFill>
                                      <a:latin typeface="Cambria Math"/>
                                    </a:rPr>
                                    <m:t>𝒏</m:t>
                                  </m:r>
                                </m:num>
                                <m:den>
                                  <m:r>
                                    <a:rPr lang="pt-BR" sz="4000" b="1" i="1" smtClean="0">
                                      <a:solidFill>
                                        <a:srgbClr val="0070C0"/>
                                      </a:solidFill>
                                      <a:latin typeface="Cambria Math"/>
                                    </a:rPr>
                                    <m:t>𝒌</m:t>
                                  </m:r>
                                </m:den>
                              </m:f>
                            </m:e>
                          </m:d>
                          <m:sSup>
                            <m:sSupPr>
                              <m:ctrlPr>
                                <a:rPr lang="pt-BR" sz="4000" b="1" i="1" smtClean="0">
                                  <a:solidFill>
                                    <a:srgbClr val="0070C0"/>
                                  </a:solidFill>
                                  <a:latin typeface="Cambria Math"/>
                                </a:rPr>
                              </m:ctrlPr>
                            </m:sSupPr>
                            <m:e>
                              <m:r>
                                <a:rPr lang="pt-BR" sz="4000" b="1" i="1" smtClean="0">
                                  <a:solidFill>
                                    <a:srgbClr val="0070C0"/>
                                  </a:solidFill>
                                  <a:latin typeface="Cambria Math"/>
                                </a:rPr>
                                <m:t>𝒙</m:t>
                              </m:r>
                            </m:e>
                            <m:sup>
                              <m:r>
                                <a:rPr lang="pt-BR" sz="4000" b="1" i="1" smtClean="0">
                                  <a:solidFill>
                                    <a:srgbClr val="0070C0"/>
                                  </a:solidFill>
                                  <a:latin typeface="Cambria Math"/>
                                </a:rPr>
                                <m:t>𝒌</m:t>
                              </m:r>
                            </m:sup>
                          </m:sSup>
                          <m:sSup>
                            <m:sSupPr>
                              <m:ctrlPr>
                                <a:rPr lang="pt-BR" sz="4000" b="1" i="1" smtClean="0">
                                  <a:solidFill>
                                    <a:srgbClr val="0070C0"/>
                                  </a:solidFill>
                                  <a:latin typeface="Cambria Math"/>
                                </a:rPr>
                              </m:ctrlPr>
                            </m:sSupPr>
                            <m:e>
                              <m:r>
                                <a:rPr lang="pt-BR" sz="4000" b="1" i="1" smtClean="0">
                                  <a:solidFill>
                                    <a:srgbClr val="0070C0"/>
                                  </a:solidFill>
                                  <a:latin typeface="Cambria Math"/>
                                </a:rPr>
                                <m:t>𝒂</m:t>
                              </m:r>
                            </m:e>
                            <m:sup>
                              <m:r>
                                <a:rPr lang="pt-BR" sz="4000" b="1" i="1" smtClean="0">
                                  <a:solidFill>
                                    <a:srgbClr val="0070C0"/>
                                  </a:solidFill>
                                  <a:latin typeface="Cambria Math"/>
                                </a:rPr>
                                <m:t>𝒏</m:t>
                              </m:r>
                              <m:r>
                                <a:rPr lang="pt-BR" sz="4000" b="1" i="1" smtClean="0">
                                  <a:solidFill>
                                    <a:srgbClr val="0070C0"/>
                                  </a:solidFill>
                                  <a:latin typeface="Cambria Math"/>
                                </a:rPr>
                                <m:t>−</m:t>
                              </m:r>
                              <m:r>
                                <a:rPr lang="pt-BR" sz="4000" b="1" i="1" smtClean="0">
                                  <a:solidFill>
                                    <a:srgbClr val="0070C0"/>
                                  </a:solidFill>
                                  <a:latin typeface="Cambria Math"/>
                                </a:rPr>
                                <m:t>𝒌</m:t>
                              </m:r>
                            </m:sup>
                          </m:sSup>
                        </m:e>
                      </m:nary>
                    </m:oMath>
                  </m:oMathPara>
                </a14:m>
                <a:endParaRPr lang="ru-RU" sz="4000" b="1" dirty="0">
                  <a:solidFill>
                    <a:srgbClr val="0070C0"/>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1187624" y="1700808"/>
                <a:ext cx="6984776" cy="1769908"/>
              </a:xfrm>
              <a:prstGeom prst="rect">
                <a:avLst/>
              </a:prstGeom>
              <a:blipFill rotWithShape="1">
                <a:blip r:embed="rId2"/>
                <a:stretch>
                  <a:fillRect/>
                </a:stretch>
              </a:blipFill>
              <a:ln w="12700">
                <a:solidFill>
                  <a:schemeClr val="tx1"/>
                </a:solidFill>
              </a:ln>
            </p:spPr>
            <p:txBody>
              <a:bodyPr/>
              <a:lstStyle/>
              <a:p>
                <a:r>
                  <a:rPr lang="ru-RU">
                    <a:noFill/>
                  </a:rPr>
                  <a:t> </a:t>
                </a:r>
              </a:p>
            </p:txBody>
          </p:sp>
        </mc:Fallback>
      </mc:AlternateContent>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85794"/>
            <a:ext cx="8115328" cy="5340369"/>
          </a:xfrm>
        </p:spPr>
        <p:txBody>
          <a:bodyPr>
            <a:normAutofit/>
          </a:bodyPr>
          <a:lstStyle/>
          <a:p>
            <a:pPr>
              <a:buNone/>
            </a:pPr>
            <a:r>
              <a:rPr lang="ru-RU" dirty="0"/>
              <a:t>Нередко при формировании документа возникает необходимость вставить в него математическую формулу.</a:t>
            </a:r>
          </a:p>
          <a:p>
            <a:pPr>
              <a:buNone/>
            </a:pPr>
            <a:r>
              <a:rPr lang="ru-RU" dirty="0"/>
              <a:t>Для этого нужно установить клавиатурный курсор в место вставки формулы, затем в меню </a:t>
            </a:r>
            <a:r>
              <a:rPr lang="ru-RU" b="1" dirty="0"/>
              <a:t>Вставка</a:t>
            </a:r>
            <a:r>
              <a:rPr lang="ru-RU" dirty="0"/>
              <a:t> щелкнуть на строке </a:t>
            </a:r>
            <a:r>
              <a:rPr lang="ru-RU" b="1" dirty="0"/>
              <a:t>Объект</a:t>
            </a:r>
            <a:r>
              <a:rPr lang="ru-RU" dirty="0"/>
              <a:t>. В появившемся окне нужно установить флажок </a:t>
            </a:r>
            <a:r>
              <a:rPr lang="ru-RU" b="1" dirty="0"/>
              <a:t>Поверх текста</a:t>
            </a:r>
            <a:r>
              <a:rPr lang="ru-RU" dirty="0"/>
              <a:t>, щелкнуть на строке </a:t>
            </a:r>
            <a:r>
              <a:rPr lang="ru-RU" b="1" dirty="0" err="1"/>
              <a:t>Microsoft</a:t>
            </a:r>
            <a:r>
              <a:rPr lang="ru-RU" dirty="0"/>
              <a:t> </a:t>
            </a:r>
            <a:r>
              <a:rPr lang="ru-RU" b="1" dirty="0" err="1"/>
              <a:t>Equation</a:t>
            </a:r>
            <a:r>
              <a:rPr lang="ru-RU" b="1" dirty="0"/>
              <a:t> 3.0</a:t>
            </a:r>
            <a:r>
              <a:rPr lang="ru-RU" dirty="0"/>
              <a:t> и закончить выбор, щелкнув на кнопке ОК. </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642917"/>
            <a:ext cx="8001056" cy="4572033"/>
          </a:xfrm>
        </p:spPr>
        <p:txBody>
          <a:bodyPr>
            <a:normAutofit fontScale="92500" lnSpcReduction="20000"/>
          </a:bodyPr>
          <a:lstStyle/>
          <a:p>
            <a:pPr>
              <a:buNone/>
            </a:pPr>
            <a:r>
              <a:rPr lang="ru-RU" dirty="0"/>
              <a:t>После этого в окне ввода появится панель инструментов </a:t>
            </a:r>
            <a:r>
              <a:rPr lang="ru-RU" b="1" dirty="0"/>
              <a:t>Формула</a:t>
            </a:r>
            <a:r>
              <a:rPr lang="ru-RU" dirty="0"/>
              <a:t> и заготовка формулы в виде прямоугольника с обрамлением, схожего с объектом </a:t>
            </a:r>
            <a:r>
              <a:rPr lang="ru-RU" b="1" dirty="0"/>
              <a:t>Надпись</a:t>
            </a:r>
            <a:r>
              <a:rPr lang="ru-RU" dirty="0"/>
              <a:t>. Внутри прямоугольника находится клавиатурный курсор. Чтобы не потерять заготовку формулы сразу введите внутрь ее несколько любых символов и щелкните вне прямоугольника. При этом выделение области ввода формулы исчезнет, а на экране будут видны только введенные символы. </a:t>
            </a:r>
          </a:p>
          <a:p>
            <a:endParaRPr lang="ru-RU" dirty="0"/>
          </a:p>
        </p:txBody>
      </p:sp>
      <p:pic>
        <p:nvPicPr>
          <p:cNvPr id="5" name="Рисунок 4" descr="E:\..\DISTRIB\Учеба\Word95_2000\pictures\Image19.gif"/>
          <p:cNvPicPr/>
          <p:nvPr/>
        </p:nvPicPr>
        <p:blipFill>
          <a:blip r:embed="rId2"/>
          <a:srcRect/>
          <a:stretch>
            <a:fillRect/>
          </a:stretch>
        </p:blipFill>
        <p:spPr bwMode="auto">
          <a:xfrm>
            <a:off x="4929190" y="4714884"/>
            <a:ext cx="3645852" cy="18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lstStyle/>
          <a:p>
            <a:pPr>
              <a:buNone/>
            </a:pPr>
            <a:r>
              <a:rPr lang="ru-RU" dirty="0"/>
              <a:t>Теперь щелкните на этих символах один раз. При этом вокруг них возникнет прямоугольный контур из квадратиков, которые ограничивают область формулы. Поставьте курсор мыши на эту область так, чтобы он принял форму </a:t>
            </a:r>
            <a:r>
              <a:rPr lang="ru-RU" dirty="0" err="1"/>
              <a:t>четырехзубца</a:t>
            </a:r>
            <a:r>
              <a:rPr lang="ru-RU" dirty="0"/>
              <a:t>. Нажмите клавишу мыши и отведите заготовку формулы в нужное место страницы.</a:t>
            </a:r>
          </a:p>
          <a:p>
            <a:endParaRPr lang="ru-RU" dirty="0"/>
          </a:p>
        </p:txBody>
      </p:sp>
      <p:sp>
        <p:nvSpPr>
          <p:cNvPr id="4" name="Управляющая кнопка: возврат 3">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Практическое задание 3.</a:t>
            </a:r>
            <a:endParaRPr lang="ru-RU" dirty="0"/>
          </a:p>
        </p:txBody>
      </p:sp>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484784"/>
            <a:ext cx="2847975" cy="2667000"/>
          </a:xfrm>
          <a:prstGeom prst="rect">
            <a:avLst/>
          </a:prstGeom>
          <a:pattFill prst="shingle">
            <a:fgClr>
              <a:schemeClr val="accent6">
                <a:lumMod val="75000"/>
              </a:schemeClr>
            </a:fgClr>
            <a:bgClr>
              <a:schemeClr val="accent3">
                <a:lumMod val="40000"/>
                <a:lumOff val="60000"/>
              </a:schemeClr>
            </a:bgClr>
          </a:pattFill>
          <a:ln>
            <a:no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a:t> </a:t>
            </a:r>
            <a:endParaRPr lang="ru-RU" dirty="0"/>
          </a:p>
          <a:p>
            <a:pPr>
              <a:buNone/>
            </a:pPr>
            <a:r>
              <a:rPr lang="ru-RU" dirty="0"/>
              <a:t>1. Выполните в текстовом редакторе предыдущее домашнее задание. Файл сохраните в своей папке под именем </a:t>
            </a:r>
            <a:r>
              <a:rPr lang="ru-RU" i="1" dirty="0"/>
              <a:t>Отгадки1</a:t>
            </a:r>
            <a:r>
              <a:rPr lang="ru-RU" dirty="0"/>
              <a:t>. </a:t>
            </a:r>
          </a:p>
          <a:p>
            <a:endParaRPr lang="ru-RU"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653136"/>
            <a:ext cx="1872208" cy="13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lnSpcReduction="10000"/>
          </a:bodyPr>
          <a:lstStyle/>
          <a:p>
            <a:pPr>
              <a:buNone/>
            </a:pPr>
            <a:r>
              <a:rPr lang="ru-RU" dirty="0" smtClean="0"/>
              <a:t>Выполните </a:t>
            </a:r>
            <a:r>
              <a:rPr lang="ru-RU" dirty="0"/>
              <a:t>в текстовом редакторе </a:t>
            </a:r>
            <a:r>
              <a:rPr lang="ru-RU" dirty="0" smtClean="0"/>
              <a:t>формулы </a:t>
            </a:r>
            <a:r>
              <a:rPr lang="ru-RU" dirty="0"/>
              <a:t>по образцу. </a:t>
            </a:r>
          </a:p>
          <a:p>
            <a:pPr>
              <a:buNone/>
            </a:pPr>
            <a:endParaRPr lang="ru-RU" dirty="0" smtClean="0"/>
          </a:p>
          <a:p>
            <a:endParaRPr lang="ru-RU" dirty="0"/>
          </a:p>
          <a:p>
            <a:pPr>
              <a:buNone/>
            </a:pPr>
            <a:endParaRPr lang="ru-RU" dirty="0" smtClean="0"/>
          </a:p>
          <a:p>
            <a:pPr>
              <a:buNone/>
            </a:pPr>
            <a:r>
              <a:rPr lang="ru-RU" dirty="0"/>
              <a:t> </a:t>
            </a:r>
          </a:p>
          <a:p>
            <a:pPr>
              <a:buNone/>
            </a:pPr>
            <a:endParaRPr lang="ru-RU" dirty="0" smtClean="0"/>
          </a:p>
          <a:p>
            <a:pPr>
              <a:buNone/>
            </a:pPr>
            <a:endParaRPr lang="ru-RU" dirty="0"/>
          </a:p>
          <a:p>
            <a:pPr>
              <a:buNone/>
            </a:pPr>
            <a:endParaRPr lang="ru-RU" dirty="0" smtClean="0"/>
          </a:p>
          <a:p>
            <a:pPr>
              <a:buNone/>
            </a:pPr>
            <a:r>
              <a:rPr lang="ru-RU" dirty="0" smtClean="0"/>
              <a:t>Файл </a:t>
            </a:r>
            <a:r>
              <a:rPr lang="ru-RU" dirty="0"/>
              <a:t>сохраните в своей папке под именем </a:t>
            </a:r>
            <a:r>
              <a:rPr lang="ru-RU" i="1" dirty="0"/>
              <a:t>Формулы</a:t>
            </a:r>
            <a:endParaRPr lang="ru-RU" dirty="0"/>
          </a:p>
        </p:txBody>
      </p:sp>
      <p:graphicFrame>
        <p:nvGraphicFramePr>
          <p:cNvPr id="4" name="Объект 3"/>
          <p:cNvGraphicFramePr>
            <a:graphicFrameLocks noChangeAspect="1"/>
          </p:cNvGraphicFramePr>
          <p:nvPr/>
        </p:nvGraphicFramePr>
        <p:xfrm>
          <a:off x="930275" y="1279525"/>
          <a:ext cx="7802563" cy="5060950"/>
        </p:xfrm>
        <a:graphic>
          <a:graphicData uri="http://schemas.openxmlformats.org/presentationml/2006/ole">
            <mc:AlternateContent xmlns:mc="http://schemas.openxmlformats.org/markup-compatibility/2006">
              <mc:Choice xmlns:v="urn:schemas-microsoft-com:vml" Requires="v">
                <p:oleObj spid="_x0000_s53254" name="Документ" r:id="rId3" imgW="6417196" imgH="4063581" progId="Word.Document.12">
                  <p:embed/>
                </p:oleObj>
              </mc:Choice>
              <mc:Fallback>
                <p:oleObj name="Документ" r:id="rId3" imgW="6417196" imgH="4063581"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1279525"/>
                        <a:ext cx="7802563" cy="506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00132"/>
          </a:xfrm>
        </p:spPr>
        <p:txBody>
          <a:bodyPr>
            <a:normAutofit fontScale="90000"/>
          </a:bodyPr>
          <a:lstStyle/>
          <a:p>
            <a:r>
              <a:rPr lang="ru-RU" dirty="0" smtClean="0"/>
              <a:t>Набрать по образцу следующий текст</a:t>
            </a:r>
            <a:endParaRPr lang="ru-RU" dirty="0"/>
          </a:p>
        </p:txBody>
      </p:sp>
      <p:sp>
        <p:nvSpPr>
          <p:cNvPr id="3" name="Содержимое 2"/>
          <p:cNvSpPr>
            <a:spLocks noGrp="1"/>
          </p:cNvSpPr>
          <p:nvPr>
            <p:ph idx="1"/>
          </p:nvPr>
        </p:nvSpPr>
        <p:spPr>
          <a:xfrm>
            <a:off x="642910" y="1643050"/>
            <a:ext cx="8043890" cy="4483113"/>
          </a:xfrm>
        </p:spPr>
        <p:txBody>
          <a:bodyPr>
            <a:normAutofit/>
          </a:bodyPr>
          <a:lstStyle/>
          <a:p>
            <a:pPr>
              <a:buNone/>
            </a:pPr>
            <a:r>
              <a:rPr lang="ru-RU" b="1" dirty="0" smtClean="0"/>
              <a:t>Пример</a:t>
            </a:r>
            <a:r>
              <a:rPr lang="ru-RU" dirty="0"/>
              <a:t>. Найти область определения </a:t>
            </a:r>
            <a:r>
              <a:rPr lang="ru-RU" dirty="0" smtClean="0"/>
              <a:t>функции </a:t>
            </a:r>
            <a:endParaRPr lang="ru-RU" dirty="0"/>
          </a:p>
          <a:p>
            <a:pPr>
              <a:buNone/>
            </a:pPr>
            <a:r>
              <a:rPr lang="ru-RU" dirty="0"/>
              <a:t>Функция </a:t>
            </a:r>
            <a:r>
              <a:rPr lang="en-US" i="1" dirty="0"/>
              <a:t>f</a:t>
            </a:r>
            <a:r>
              <a:rPr lang="ru-RU" i="1" baseline="-25000" dirty="0"/>
              <a:t>1</a:t>
            </a:r>
            <a:r>
              <a:rPr lang="ru-RU" dirty="0"/>
              <a:t>(</a:t>
            </a:r>
            <a:r>
              <a:rPr lang="en-US" dirty="0"/>
              <a:t>x</a:t>
            </a:r>
            <a:r>
              <a:rPr lang="ru-RU" dirty="0"/>
              <a:t>) </a:t>
            </a:r>
            <a:r>
              <a:rPr lang="ru-RU" dirty="0" smtClean="0"/>
              <a:t>  </a:t>
            </a:r>
            <a:r>
              <a:rPr lang="ru-RU" dirty="0"/>
              <a:t>определена на множестве тех значений </a:t>
            </a:r>
            <a:r>
              <a:rPr lang="ru-RU" i="1" dirty="0" err="1"/>
              <a:t>х</a:t>
            </a:r>
            <a:r>
              <a:rPr lang="ru-RU" dirty="0"/>
              <a:t>, для которых  </a:t>
            </a:r>
            <a:r>
              <a:rPr lang="ru-RU" dirty="0" smtClean="0"/>
              <a:t>1 </a:t>
            </a:r>
            <a:r>
              <a:rPr lang="ru-RU" dirty="0"/>
              <a:t>- </a:t>
            </a:r>
            <a:r>
              <a:rPr lang="ru-RU" i="1" dirty="0"/>
              <a:t>х</a:t>
            </a:r>
            <a:r>
              <a:rPr lang="ru-RU" baseline="30000" dirty="0"/>
              <a:t>2</a:t>
            </a:r>
            <a:r>
              <a:rPr lang="ru-RU" dirty="0"/>
              <a:t> </a:t>
            </a:r>
            <a:r>
              <a:rPr lang="en-US" dirty="0"/>
              <a:t>≥</a:t>
            </a:r>
            <a:r>
              <a:rPr lang="en-US" dirty="0" smtClean="0"/>
              <a:t> </a:t>
            </a:r>
            <a:r>
              <a:rPr lang="ru-RU" dirty="0" smtClean="0"/>
              <a:t>0</a:t>
            </a:r>
            <a:r>
              <a:rPr lang="ru-RU" dirty="0"/>
              <a:t>. Это есть отрезок [-1;1].</a:t>
            </a:r>
          </a:p>
          <a:p>
            <a:pPr>
              <a:buNone/>
            </a:pPr>
            <a:r>
              <a:rPr lang="ru-RU" dirty="0"/>
              <a:t>Итак, </a:t>
            </a:r>
            <a:r>
              <a:rPr lang="en-US" i="1" dirty="0"/>
              <a:t>D</a:t>
            </a:r>
            <a:r>
              <a:rPr lang="ru-RU" i="1" dirty="0"/>
              <a:t>(</a:t>
            </a:r>
            <a:r>
              <a:rPr lang="en-US" i="1" dirty="0"/>
              <a:t>f</a:t>
            </a:r>
            <a:r>
              <a:rPr lang="ru-RU" i="1" baseline="-25000" dirty="0"/>
              <a:t>1</a:t>
            </a:r>
            <a:r>
              <a:rPr lang="ru-RU" i="1" dirty="0"/>
              <a:t>)</a:t>
            </a:r>
            <a:r>
              <a:rPr lang="ru-RU" dirty="0"/>
              <a:t> = [-1;1].</a:t>
            </a:r>
          </a:p>
          <a:p>
            <a:pPr>
              <a:buNone/>
            </a:pPr>
            <a:r>
              <a:rPr lang="ru-RU" dirty="0"/>
              <a:t> </a:t>
            </a:r>
          </a:p>
          <a:p>
            <a:pPr>
              <a:buNone/>
            </a:pPr>
            <a:endParaRPr lang="ru-RU" dirty="0"/>
          </a:p>
        </p:txBody>
      </p:sp>
      <p:graphicFrame>
        <p:nvGraphicFramePr>
          <p:cNvPr id="5" name="Объект 4"/>
          <p:cNvGraphicFramePr>
            <a:graphicFrameLocks noChangeAspect="1"/>
          </p:cNvGraphicFramePr>
          <p:nvPr/>
        </p:nvGraphicFramePr>
        <p:xfrm>
          <a:off x="2571736" y="2000239"/>
          <a:ext cx="5019689" cy="3714777"/>
        </p:xfrm>
        <a:graphic>
          <a:graphicData uri="http://schemas.openxmlformats.org/presentationml/2006/ole">
            <mc:AlternateContent xmlns:mc="http://schemas.openxmlformats.org/markup-compatibility/2006">
              <mc:Choice xmlns:v="urn:schemas-microsoft-com:vml" Requires="v">
                <p:oleObj spid="_x0000_s54279" name="Документ" r:id="rId3" imgW="6099003" imgH="4063581" progId="Word.Document.12">
                  <p:embed/>
                </p:oleObj>
              </mc:Choice>
              <mc:Fallback>
                <p:oleObj name="Документ" r:id="rId3" imgW="6099003" imgH="4063581"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000239"/>
                        <a:ext cx="5019689" cy="3714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Текстовые редакторы с такими возможностями часто называют </a:t>
            </a:r>
            <a:r>
              <a:rPr lang="ru-RU" i="1" dirty="0" smtClean="0"/>
              <a:t>текстовыми процессорами.</a:t>
            </a:r>
            <a:endParaRPr lang="ru-RU"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27219">
            <a:off x="1691680" y="3867150"/>
            <a:ext cx="7810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1566">
            <a:off x="6351770" y="3929668"/>
            <a:ext cx="7429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87649">
            <a:off x="4139952" y="4653136"/>
            <a:ext cx="6953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1643050"/>
            <a:ext cx="7972452" cy="4483113"/>
          </a:xfrm>
        </p:spPr>
        <p:txBody>
          <a:bodyPr/>
          <a:lstStyle/>
          <a:p>
            <a:pPr>
              <a:buNone/>
            </a:pPr>
            <a:r>
              <a:rPr lang="ru-RU" b="1" dirty="0"/>
              <a:t>Пример.</a:t>
            </a:r>
            <a:r>
              <a:rPr lang="ru-RU" dirty="0"/>
              <a:t> Найти область определения функции </a:t>
            </a:r>
            <a:r>
              <a:rPr lang="en-US" dirty="0" smtClean="0"/>
              <a:t> </a:t>
            </a:r>
            <a:r>
              <a:rPr lang="ru-RU" dirty="0" smtClean="0"/>
              <a:t> </a:t>
            </a:r>
            <a:r>
              <a:rPr lang="ru-RU" dirty="0"/>
              <a:t>.</a:t>
            </a:r>
          </a:p>
          <a:p>
            <a:pPr>
              <a:buNone/>
            </a:pPr>
            <a:r>
              <a:rPr lang="ru-RU" dirty="0"/>
              <a:t>Для функции </a:t>
            </a:r>
            <a:r>
              <a:rPr lang="en-US" i="1" dirty="0"/>
              <a:t>f</a:t>
            </a:r>
            <a:r>
              <a:rPr lang="ru-RU" i="1" baseline="-25000" dirty="0"/>
              <a:t>2</a:t>
            </a:r>
            <a:r>
              <a:rPr lang="ru-RU" i="1" dirty="0"/>
              <a:t>(</a:t>
            </a:r>
            <a:r>
              <a:rPr lang="ru-RU" i="1" dirty="0" err="1"/>
              <a:t>х</a:t>
            </a:r>
            <a:r>
              <a:rPr lang="ru-RU" i="1" dirty="0"/>
              <a:t>) </a:t>
            </a:r>
            <a:r>
              <a:rPr lang="ru-RU" dirty="0" smtClean="0"/>
              <a:t>  </a:t>
            </a:r>
            <a:r>
              <a:rPr lang="ru-RU" dirty="0"/>
              <a:t>естественной областью определения является множество всех значений аргумента, для которых знаменатель дроби не обращается в 0, т. е. </a:t>
            </a:r>
            <a:r>
              <a:rPr lang="ru-RU" i="1" dirty="0" err="1"/>
              <a:t>х</a:t>
            </a:r>
            <a:r>
              <a:rPr lang="ru-RU" dirty="0"/>
              <a:t> </a:t>
            </a:r>
            <a:r>
              <a:rPr lang="ru-RU" dirty="0" smtClean="0"/>
              <a:t>≠</a:t>
            </a:r>
            <a:r>
              <a:rPr lang="en-US" dirty="0" smtClean="0"/>
              <a:t>-1/2</a:t>
            </a:r>
            <a:r>
              <a:rPr lang="ru-RU" dirty="0" smtClean="0"/>
              <a:t>.</a:t>
            </a:r>
            <a:endParaRPr lang="ru-RU" dirty="0"/>
          </a:p>
          <a:p>
            <a:pPr>
              <a:buNone/>
            </a:pPr>
            <a:r>
              <a:rPr lang="ru-RU" dirty="0"/>
              <a:t>Итак, </a:t>
            </a:r>
            <a:r>
              <a:rPr lang="en-US" i="1" dirty="0"/>
              <a:t>D</a:t>
            </a:r>
            <a:r>
              <a:rPr lang="ru-RU" i="1" dirty="0"/>
              <a:t>(</a:t>
            </a:r>
            <a:r>
              <a:rPr lang="en-US" i="1" dirty="0"/>
              <a:t>f</a:t>
            </a:r>
            <a:r>
              <a:rPr lang="ru-RU" i="1" baseline="-25000" dirty="0"/>
              <a:t>2</a:t>
            </a:r>
            <a:r>
              <a:rPr lang="ru-RU" i="1" dirty="0"/>
              <a:t>)</a:t>
            </a:r>
            <a:r>
              <a:rPr lang="ru-RU" dirty="0"/>
              <a:t> </a:t>
            </a:r>
            <a:r>
              <a:rPr lang="ru-RU" dirty="0" smtClean="0"/>
              <a:t>=</a:t>
            </a:r>
            <a:r>
              <a:rPr lang="en-US" dirty="0" smtClean="0"/>
              <a:t>(-∞;-1/2)U(-1/2;+∞)</a:t>
            </a:r>
            <a:r>
              <a:rPr lang="ru-RU" dirty="0" smtClean="0"/>
              <a:t>.</a:t>
            </a:r>
            <a:endParaRPr lang="ru-RU" dirty="0"/>
          </a:p>
          <a:p>
            <a:pPr>
              <a:buNone/>
            </a:pPr>
            <a:endParaRPr lang="ru-RU" dirty="0"/>
          </a:p>
        </p:txBody>
      </p:sp>
      <p:graphicFrame>
        <p:nvGraphicFramePr>
          <p:cNvPr id="4" name="Объект 3"/>
          <p:cNvGraphicFramePr>
            <a:graphicFrameLocks noChangeAspect="1"/>
          </p:cNvGraphicFramePr>
          <p:nvPr/>
        </p:nvGraphicFramePr>
        <p:xfrm>
          <a:off x="2714612" y="2143115"/>
          <a:ext cx="4876813" cy="3303597"/>
        </p:xfrm>
        <a:graphic>
          <a:graphicData uri="http://schemas.openxmlformats.org/presentationml/2006/ole">
            <mc:AlternateContent xmlns:mc="http://schemas.openxmlformats.org/markup-compatibility/2006">
              <mc:Choice xmlns:v="urn:schemas-microsoft-com:vml" Requires="v">
                <p:oleObj spid="_x0000_s55302" name="Документ" r:id="rId3" imgW="6099003" imgH="4063581" progId="Word.Document.12">
                  <p:embed/>
                </p:oleObj>
              </mc:Choice>
              <mc:Fallback>
                <p:oleObj name="Документ" r:id="rId3" imgW="6099003" imgH="4063581"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12" y="2143115"/>
                        <a:ext cx="4876813" cy="3303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89034"/>
          </a:xfrm>
        </p:spPr>
        <p:txBody>
          <a:bodyPr/>
          <a:lstStyle/>
          <a:p>
            <a:r>
              <a:rPr lang="ru-RU" dirty="0" smtClean="0"/>
              <a:t>Домашнее задание</a:t>
            </a:r>
            <a:endParaRPr lang="ru-RU" dirty="0"/>
          </a:p>
        </p:txBody>
      </p:sp>
      <p:sp>
        <p:nvSpPr>
          <p:cNvPr id="3" name="Содержимое 2"/>
          <p:cNvSpPr>
            <a:spLocks noGrp="1"/>
          </p:cNvSpPr>
          <p:nvPr>
            <p:ph idx="1"/>
          </p:nvPr>
        </p:nvSpPr>
        <p:spPr/>
        <p:txBody>
          <a:bodyPr/>
          <a:lstStyle/>
          <a:p>
            <a:r>
              <a:rPr lang="ru-RU" dirty="0" smtClean="0"/>
              <a:t>Придумать и набрать в текстовом редакторе 3-5 формул.</a:t>
            </a:r>
            <a:endParaRPr lang="ru-RU" dirty="0"/>
          </a:p>
        </p:txBody>
      </p:sp>
      <p:sp>
        <p:nvSpPr>
          <p:cNvPr id="4" name="Управляющая кнопка: возврат 3">
            <a:hlinkClick r:id="rId2" action="ppaction://hlinksldjump" highlightClick="1"/>
          </p:cNvPr>
          <p:cNvSpPr/>
          <p:nvPr/>
        </p:nvSpPr>
        <p:spPr>
          <a:xfrm>
            <a:off x="7929586" y="5643578"/>
            <a:ext cx="500066" cy="42862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8202">
            <a:off x="1331640" y="3573016"/>
            <a:ext cx="2231572" cy="158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Информатика </a:t>
            </a:r>
            <a:r>
              <a:rPr lang="ru-RU" dirty="0" smtClean="0"/>
              <a:t>и ИКТ. Учебник. 8-9 класс</a:t>
            </a:r>
            <a:r>
              <a:rPr lang="en-US" dirty="0" smtClean="0"/>
              <a:t>/</a:t>
            </a:r>
            <a:r>
              <a:rPr lang="ru-RU" dirty="0" smtClean="0"/>
              <a:t>Под ред. </a:t>
            </a:r>
            <a:r>
              <a:rPr lang="ru-RU" dirty="0"/>
              <a:t>п</a:t>
            </a:r>
            <a:r>
              <a:rPr lang="ru-RU" dirty="0" smtClean="0"/>
              <a:t>роф. Н. В. Макаровой. – СПб.: </a:t>
            </a:r>
            <a:r>
              <a:rPr lang="ru-RU" dirty="0"/>
              <a:t>П</a:t>
            </a:r>
            <a:r>
              <a:rPr lang="ru-RU" dirty="0" smtClean="0"/>
              <a:t>итер, 2009.  </a:t>
            </a:r>
            <a:endParaRPr lang="ru-RU" dirty="0"/>
          </a:p>
        </p:txBody>
      </p:sp>
    </p:spTree>
    <p:extLst>
      <p:ext uri="{BB962C8B-B14F-4D97-AF65-F5344CB8AC3E}">
        <p14:creationId xmlns:p14="http://schemas.microsoft.com/office/powerpoint/2010/main" val="77332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Данные</a:t>
            </a:r>
            <a:endParaRPr lang="ru-RU" dirty="0"/>
          </a:p>
        </p:txBody>
      </p:sp>
      <p:sp>
        <p:nvSpPr>
          <p:cNvPr id="3" name="Содержимое 2"/>
          <p:cNvSpPr>
            <a:spLocks noGrp="1"/>
          </p:cNvSpPr>
          <p:nvPr>
            <p:ph idx="1"/>
          </p:nvPr>
        </p:nvSpPr>
        <p:spPr/>
        <p:txBody>
          <a:bodyPr/>
          <a:lstStyle/>
          <a:p>
            <a:pPr>
              <a:buNone/>
            </a:pPr>
            <a:r>
              <a:rPr lang="ru-RU" dirty="0" smtClean="0"/>
              <a:t> </a:t>
            </a:r>
            <a:r>
              <a:rPr lang="ru-RU" dirty="0"/>
              <a:t>(единицы текстовой информации) — это символы, </a:t>
            </a:r>
            <a:r>
              <a:rPr lang="ru-RU" dirty="0" smtClean="0"/>
              <a:t>слова</a:t>
            </a:r>
            <a:r>
              <a:rPr lang="ru-RU" dirty="0"/>
              <a:t>, </a:t>
            </a:r>
            <a:r>
              <a:rPr lang="ru-RU" dirty="0" smtClean="0"/>
              <a:t>строки и </a:t>
            </a:r>
            <a:r>
              <a:rPr lang="ru-RU" dirty="0"/>
              <a:t>абзацы.</a:t>
            </a:r>
          </a:p>
          <a:p>
            <a:pPr>
              <a:buNone/>
            </a:pPr>
            <a:endParaRPr lang="ru-RU"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67355">
            <a:off x="2993021" y="3551762"/>
            <a:ext cx="3030540" cy="119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Символ </a:t>
            </a:r>
            <a:r>
              <a:rPr lang="ru-RU" dirty="0" smtClean="0"/>
              <a:t>— </a:t>
            </a:r>
            <a:endParaRPr lang="ru-RU" dirty="0"/>
          </a:p>
        </p:txBody>
      </p:sp>
      <p:sp>
        <p:nvSpPr>
          <p:cNvPr id="3" name="Содержимое 2"/>
          <p:cNvSpPr>
            <a:spLocks noGrp="1"/>
          </p:cNvSpPr>
          <p:nvPr>
            <p:ph idx="1"/>
          </p:nvPr>
        </p:nvSpPr>
        <p:spPr/>
        <p:txBody>
          <a:bodyPr/>
          <a:lstStyle/>
          <a:p>
            <a:pPr>
              <a:buNone/>
            </a:pPr>
            <a:r>
              <a:rPr lang="ru-RU" dirty="0" smtClean="0"/>
              <a:t>это </a:t>
            </a:r>
            <a:r>
              <a:rPr lang="ru-RU" dirty="0"/>
              <a:t>наименьшая единица символьной информа­ции.</a:t>
            </a:r>
          </a:p>
          <a:p>
            <a:pPr>
              <a:buNone/>
            </a:pPr>
            <a:endParaRPr lang="ru-RU"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0968"/>
            <a:ext cx="2419062" cy="263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Слово </a:t>
            </a:r>
            <a:r>
              <a:rPr lang="ru-RU" dirty="0" smtClean="0"/>
              <a:t>— </a:t>
            </a:r>
            <a:endParaRPr lang="ru-RU" dirty="0"/>
          </a:p>
        </p:txBody>
      </p:sp>
      <p:sp>
        <p:nvSpPr>
          <p:cNvPr id="3" name="Содержимое 2"/>
          <p:cNvSpPr>
            <a:spLocks noGrp="1"/>
          </p:cNvSpPr>
          <p:nvPr>
            <p:ph idx="1"/>
          </p:nvPr>
        </p:nvSpPr>
        <p:spPr/>
        <p:txBody>
          <a:bodyPr/>
          <a:lstStyle/>
          <a:p>
            <a:pPr>
              <a:buNone/>
            </a:pPr>
            <a:r>
              <a:rPr lang="ru-RU" dirty="0" smtClean="0"/>
              <a:t>это </a:t>
            </a:r>
            <a:r>
              <a:rPr lang="ru-RU" dirty="0"/>
              <a:t>набор символов, ограниченный пробелами или знаками препинания.</a:t>
            </a:r>
          </a:p>
          <a:p>
            <a:pPr>
              <a:buNone/>
            </a:pPr>
            <a:endParaRPr lang="ru-RU"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21903">
            <a:off x="755576" y="3917633"/>
            <a:ext cx="3761698" cy="148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Абзац</a:t>
            </a:r>
            <a:r>
              <a:rPr lang="ru-RU" dirty="0" smtClean="0"/>
              <a:t>— </a:t>
            </a:r>
            <a:endParaRPr lang="ru-RU" dirty="0"/>
          </a:p>
        </p:txBody>
      </p:sp>
      <p:sp>
        <p:nvSpPr>
          <p:cNvPr id="3" name="Содержимое 2"/>
          <p:cNvSpPr>
            <a:spLocks noGrp="1"/>
          </p:cNvSpPr>
          <p:nvPr>
            <p:ph idx="1"/>
          </p:nvPr>
        </p:nvSpPr>
        <p:spPr/>
        <p:txBody>
          <a:bodyPr>
            <a:normAutofit lnSpcReduction="10000"/>
          </a:bodyPr>
          <a:lstStyle/>
          <a:p>
            <a:pPr>
              <a:buNone/>
            </a:pPr>
            <a:r>
              <a:rPr lang="ru-RU" dirty="0" smtClean="0"/>
              <a:t>это </a:t>
            </a:r>
            <a:r>
              <a:rPr lang="ru-RU" dirty="0"/>
              <a:t>группа смежных строк файла, первая из </a:t>
            </a:r>
            <a:r>
              <a:rPr lang="ru-RU" dirty="0" smtClean="0"/>
              <a:t>которых </a:t>
            </a:r>
            <a:r>
              <a:rPr lang="ru-RU" dirty="0"/>
              <a:t>может начинаться отступом влево по отношению к другим строкам абзаца, нулевым отступом или отступом вправо (крас­ная строка). Абзац всегда начинается с новой строки. Для </a:t>
            </a:r>
            <a:r>
              <a:rPr lang="ru-RU" dirty="0" smtClean="0"/>
              <a:t>каждого </a:t>
            </a:r>
            <a:r>
              <a:rPr lang="ru-RU" dirty="0"/>
              <a:t>абзаца устанавливаются левая и правая границы и отступ в первой строке. Для перехода к новому абзацу требуется </a:t>
            </a:r>
            <a:r>
              <a:rPr lang="ru-RU" dirty="0" smtClean="0"/>
              <a:t>нажать </a:t>
            </a:r>
            <a:r>
              <a:rPr lang="ru-RU" dirty="0"/>
              <a:t>клавишу </a:t>
            </a:r>
            <a:r>
              <a:rPr lang="ru-RU" b="1" dirty="0"/>
              <a:t>&lt;</a:t>
            </a:r>
            <a:r>
              <a:rPr lang="en-US" b="1" dirty="0"/>
              <a:t>Enter</a:t>
            </a:r>
            <a:r>
              <a:rPr lang="ru-RU" b="1" dirty="0"/>
              <a:t>&gt;.</a:t>
            </a:r>
          </a:p>
          <a:p>
            <a:pPr>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1752</Words>
  <Application>Microsoft Office PowerPoint</Application>
  <PresentationFormat>Экран (4:3)</PresentationFormat>
  <Paragraphs>169</Paragraphs>
  <Slides>52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52</vt:i4>
      </vt:variant>
    </vt:vector>
  </HeadingPairs>
  <TitlesOfParts>
    <vt:vector size="54" baseType="lpstr">
      <vt:lpstr>Тема Office</vt:lpstr>
      <vt:lpstr>Документ</vt:lpstr>
      <vt:lpstr>Презентация PowerPoint</vt:lpstr>
      <vt:lpstr>Содержание:</vt:lpstr>
      <vt:lpstr>Текстовый редактор (ТР) </vt:lpstr>
      <vt:lpstr>Презентация PowerPoint</vt:lpstr>
      <vt:lpstr>Презентация PowerPoint</vt:lpstr>
      <vt:lpstr>Данные</vt:lpstr>
      <vt:lpstr>Символ — </vt:lpstr>
      <vt:lpstr>Слово — </vt:lpstr>
      <vt:lpstr>Абзац— </vt:lpstr>
      <vt:lpstr>Строка — </vt:lpstr>
      <vt:lpstr>Редактирование — </vt:lpstr>
      <vt:lpstr>Основные приемы редактирования.</vt:lpstr>
      <vt:lpstr>Презентация PowerPoint</vt:lpstr>
      <vt:lpstr>Под  форматированием </vt:lpstr>
      <vt:lpstr>Презентация PowerPoint</vt:lpstr>
      <vt:lpstr>Презентация PowerPoint</vt:lpstr>
      <vt:lpstr>Вопросы: </vt:lpstr>
      <vt:lpstr>Презентация PowerPoint</vt:lpstr>
      <vt:lpstr>Презентация PowerPoint</vt:lpstr>
      <vt:lpstr>Презентация PowerPoint</vt:lpstr>
      <vt:lpstr>Презентация PowerPoint</vt:lpstr>
      <vt:lpstr>Презентация PowerPoint</vt:lpstr>
      <vt:lpstr>Практическое задание 1</vt:lpstr>
      <vt:lpstr>1. Выполните алгоритм: </vt:lpstr>
      <vt:lpstr>Презентация PowerPoint</vt:lpstr>
      <vt:lpstr>Презентация PowerPoint</vt:lpstr>
      <vt:lpstr>Построение диаграмм в текстовом редакторе. </vt:lpstr>
      <vt:lpstr>Задание 1.</vt:lpstr>
      <vt:lpstr>Презентация PowerPoint</vt:lpstr>
      <vt:lpstr>Презентация PowerPoint</vt:lpstr>
      <vt:lpstr>Задание 2.</vt:lpstr>
      <vt:lpstr>Задание 3.</vt:lpstr>
      <vt:lpstr>Домашнее задание </vt:lpstr>
      <vt:lpstr>Размещение текста и графики в текстовом редакторе </vt:lpstr>
      <vt:lpstr>Презентация PowerPoint</vt:lpstr>
      <vt:lpstr>Презентация PowerPoint</vt:lpstr>
      <vt:lpstr>Практическое задание 2</vt:lpstr>
      <vt:lpstr> </vt:lpstr>
      <vt:lpstr>Презентация PowerPoint</vt:lpstr>
      <vt:lpstr>Презентация PowerPoint</vt:lpstr>
      <vt:lpstr>Домашнее задание </vt:lpstr>
      <vt:lpstr>Вставка формул в тестовом редакторе </vt:lpstr>
      <vt:lpstr>Презентация PowerPoint</vt:lpstr>
      <vt:lpstr>Презентация PowerPoint</vt:lpstr>
      <vt:lpstr>Презентация PowerPoint</vt:lpstr>
      <vt:lpstr>Практическое задание 3.</vt:lpstr>
      <vt:lpstr>Презентация PowerPoint</vt:lpstr>
      <vt:lpstr>Презентация PowerPoint</vt:lpstr>
      <vt:lpstr>Набрать по образцу следующий текст</vt:lpstr>
      <vt:lpstr>Презентация PowerPoint</vt:lpstr>
      <vt:lpstr>Домашнее задание</vt:lpstr>
      <vt:lpstr>Презентация PowerPoint</vt:lpstr>
    </vt:vector>
  </TitlesOfParts>
  <Company>Wainakh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school</cp:lastModifiedBy>
  <cp:revision>18</cp:revision>
  <dcterms:created xsi:type="dcterms:W3CDTF">2012-02-11T19:25:18Z</dcterms:created>
  <dcterms:modified xsi:type="dcterms:W3CDTF">2013-07-02T12:46:25Z</dcterms:modified>
</cp:coreProperties>
</file>