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23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9684B-6C6D-403D-9A1E-5C084C781C3C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CCE98-9F84-4D28-B215-28393112EF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CE98-9F84-4D28-B215-28393112EF9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B541-B4BF-468E-958F-7BC254148342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0085-0583-49DB-BC9E-DBDFF6D9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B541-B4BF-468E-958F-7BC254148342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0085-0583-49DB-BC9E-DBDFF6D9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B541-B4BF-468E-958F-7BC254148342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0085-0583-49DB-BC9E-DBDFF6D9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B541-B4BF-468E-958F-7BC254148342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0085-0583-49DB-BC9E-DBDFF6D9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B541-B4BF-468E-958F-7BC254148342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0085-0583-49DB-BC9E-DBDFF6D9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B541-B4BF-468E-958F-7BC254148342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0085-0583-49DB-BC9E-DBDFF6D9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B541-B4BF-468E-958F-7BC254148342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0085-0583-49DB-BC9E-DBDFF6D9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B541-B4BF-468E-958F-7BC254148342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0085-0583-49DB-BC9E-DBDFF6D9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B541-B4BF-468E-958F-7BC254148342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0085-0583-49DB-BC9E-DBDFF6D9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B541-B4BF-468E-958F-7BC254148342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0085-0583-49DB-BC9E-DBDFF6D9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B541-B4BF-468E-958F-7BC254148342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0085-0583-49DB-BC9E-DBDFF6D9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3B541-B4BF-468E-958F-7BC254148342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90085-0583-49DB-BC9E-DBDFF6D9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-428652"/>
            <a:ext cx="8229600" cy="4429156"/>
          </a:xfrm>
          <a:noFill/>
          <a:ln>
            <a:noFill/>
          </a:ln>
          <a:effectLst>
            <a:innerShdw blurRad="63500" dist="50800" dir="2700000">
              <a:srgbClr val="FFFF00">
                <a:alpha val="50000"/>
              </a:srgbClr>
            </a:inn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 prst="coolSlant"/>
            <a:contourClr>
              <a:schemeClr val="tx2">
                <a:lumMod val="60000"/>
                <a:lumOff val="40000"/>
              </a:schemeClr>
            </a:contourClr>
          </a:sp3d>
        </p:spPr>
        <p:txBody>
          <a:bodyPr>
            <a:normAutofit/>
          </a:bodyPr>
          <a:lstStyle/>
          <a:p>
            <a:r>
              <a:rPr lang="ru-RU" b="1" dirty="0"/>
              <a:t>Системно - деятельностный подход на уроках истории и обществознания. Принцип минимакса.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5" descr="C:\Users\USER\Desktop\к конференции СДП\картинки сдп\СДП кар.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357562"/>
            <a:ext cx="4007598" cy="2700950"/>
          </a:xfrm>
          <a:prstGeom prst="rect">
            <a:avLst/>
          </a:prstGeom>
          <a:noFill/>
          <a:ln w="28575" cmpd="sng">
            <a:noFill/>
          </a:ln>
          <a:effectLst>
            <a:outerShdw blurRad="225425" dist="50800" dir="5280000" algn="ctr">
              <a:srgbClr val="000000">
                <a:alpha val="33000"/>
              </a:srgbClr>
            </a:outerShdw>
          </a:effectLst>
          <a:scene3d>
            <a:camera prst="isometricOffAxis1Left">
              <a:rot lat="600000" lon="180000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анёк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4071966" cy="2714644"/>
          </a:xfrm>
          <a:prstGeom prst="rect">
            <a:avLst/>
          </a:prstGeom>
          <a:noFill/>
          <a:effectLst>
            <a:outerShdw blurRad="215900" dist="50800" dir="4800000" algn="ctr" rotWithShape="0">
              <a:schemeClr val="tx1">
                <a:alpha val="34000"/>
              </a:schemeClr>
            </a:outerShdw>
          </a:effectLst>
          <a:scene3d>
            <a:camera prst="isometricOffAxis1Right"/>
            <a:lightRig rig="balanced" dir="t"/>
          </a:scene3d>
          <a:sp3d extrusionH="254000" contourW="19050">
            <a:bevelT h="44450" prst="angle"/>
            <a:bevelB h="44450" prst="angle"/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643866" cy="6058262"/>
          </a:xfrm>
          <a:prstGeom prst="rect">
            <a:avLst/>
          </a:prstGeom>
          <a:effectLst>
            <a:outerShdw blurRad="50800" dist="25400" dir="8520000" algn="ctr" rotWithShape="0">
              <a:srgbClr val="FFFF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 smtClean="0"/>
              <a:t>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Вторая стадия: осмысление  учебных задач (актуализация).  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i="1" u="sng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Отличительная особенность таких задач – ориентация не на содержание, а на универсальные способы (приемы) учебной деятельности.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     Текст задачи содержит указание на способ учебной деятельности,  и может быть сформулирован следующим образом например: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 - классифицируйте и укажите основание для классификации;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 - сравните;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 - обобщите объекты;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 - продолжите ряд, фразу;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 - дополните ряд, определение;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 - определите лишнее в данном ряду, объясните причину выбора;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 - установите соответствие между процессами, явлениями.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 </a:t>
            </a:r>
            <a:endParaRPr lang="ru-RU" sz="24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71480"/>
            <a:ext cx="6357966" cy="5878532"/>
          </a:xfrm>
          <a:prstGeom prst="rect">
            <a:avLst/>
          </a:prstGeom>
          <a:effectLst>
            <a:outerShdw blurRad="50800" dist="50800" dir="5400000" algn="ctr" rotWithShape="0">
              <a:srgbClr val="FFFF00">
                <a:alpha val="26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Третья стадия: Открытие нового знания</a:t>
            </a:r>
          </a:p>
          <a:p>
            <a:pPr>
              <a:defRPr/>
            </a:pPr>
            <a:endParaRPr lang="ru-RU" sz="2000" b="1" i="1" u="sng" dirty="0" smtClean="0"/>
          </a:p>
          <a:p>
            <a:pPr>
              <a:defRPr/>
            </a:pPr>
            <a:r>
              <a:rPr lang="ru-RU" sz="2000" b="1" dirty="0" smtClean="0"/>
              <a:t> Для реализации данной стадии можно использовать технологии с проблемной ситуацией.</a:t>
            </a:r>
          </a:p>
          <a:p>
            <a:pPr>
              <a:defRPr/>
            </a:pPr>
            <a:r>
              <a:rPr lang="ru-RU" sz="2000" b="1" dirty="0" smtClean="0"/>
              <a:t>      </a:t>
            </a:r>
            <a:r>
              <a:rPr lang="ru-RU" sz="2000" b="1" i="1" dirty="0" smtClean="0"/>
              <a:t>Проблемная ситуация </a:t>
            </a:r>
            <a:r>
              <a:rPr lang="ru-RU" sz="2000" b="1" dirty="0" smtClean="0"/>
              <a:t>– это затруднение или противоречие, возникшее в процессе выполнения определенной учебной задачи, для разрешения которой требуются не только имеющиеся знания, но и новые. Проблемные ситуации могут возникать в следующих случаях: </a:t>
            </a:r>
          </a:p>
          <a:p>
            <a:pPr>
              <a:defRPr/>
            </a:pPr>
            <a:r>
              <a:rPr lang="ru-RU" sz="2000" b="1" dirty="0" smtClean="0"/>
              <a:t>     А.. При расхождении между имеющимися знаниями и наблюдаемыми новыми фактами и явлениями;</a:t>
            </a:r>
          </a:p>
          <a:p>
            <a:pPr>
              <a:defRPr/>
            </a:pPr>
            <a:r>
              <a:rPr lang="ru-RU" sz="2000" b="1" dirty="0" smtClean="0"/>
              <a:t>      Б.  При расхождении между имеющимися знаниями и новыми условиями их применения; </a:t>
            </a:r>
          </a:p>
          <a:p>
            <a:pPr>
              <a:defRPr/>
            </a:pPr>
            <a:r>
              <a:rPr lang="ru-RU" sz="2000" b="1" dirty="0" smtClean="0"/>
              <a:t>     В. При расхождении между теоретическими и практическими знаниями. 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6643718" cy="4708981"/>
          </a:xfrm>
          <a:prstGeom prst="rect">
            <a:avLst/>
          </a:prstGeom>
          <a:effectLst>
            <a:outerShdw blurRad="50800" dist="50800" dir="5400000" algn="ctr" rotWithShape="0">
              <a:srgbClr val="FFFF00">
                <a:alpha val="2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u="sng" dirty="0" smtClean="0">
                <a:solidFill>
                  <a:srgbClr val="FF0000"/>
                </a:solidFill>
              </a:rPr>
              <a:t>Четвертая стадия: Рефлексия</a:t>
            </a:r>
          </a:p>
          <a:p>
            <a:pPr algn="ctr">
              <a:defRPr/>
            </a:pPr>
            <a:endParaRPr lang="ru-RU" sz="2000" b="1" i="1" u="sng" dirty="0" smtClean="0"/>
          </a:p>
          <a:p>
            <a:pPr algn="ctr">
              <a:defRPr/>
            </a:pPr>
            <a:endParaRPr lang="ru-RU" sz="2000" b="1" i="1" u="sng" dirty="0" smtClean="0"/>
          </a:p>
          <a:p>
            <a:pPr>
              <a:defRPr/>
            </a:pPr>
            <a:r>
              <a:rPr lang="ru-RU" sz="2000" b="1" dirty="0" smtClean="0"/>
              <a:t> -Синквейн </a:t>
            </a:r>
          </a:p>
          <a:p>
            <a:pPr>
              <a:defRPr/>
            </a:pPr>
            <a:r>
              <a:rPr lang="ru-RU" sz="2000" b="1" dirty="0" smtClean="0"/>
              <a:t>      </a:t>
            </a:r>
            <a:r>
              <a:rPr lang="ru-RU" sz="2000" b="1" i="1" dirty="0" smtClean="0"/>
              <a:t>Синквейн </a:t>
            </a:r>
            <a:r>
              <a:rPr lang="ru-RU" sz="2000" b="1" dirty="0" smtClean="0"/>
              <a:t>– это способность резюмировать информацию, излагать идеи, возникшие эмоции в нескольких словах.</a:t>
            </a:r>
          </a:p>
          <a:p>
            <a:pPr>
              <a:defRPr/>
            </a:pPr>
            <a:r>
              <a:rPr lang="ru-RU" sz="2000" b="1" i="1" dirty="0" smtClean="0"/>
              <a:t> Синквейн </a:t>
            </a:r>
            <a:r>
              <a:rPr lang="ru-RU" sz="2000" b="1" dirty="0" smtClean="0"/>
              <a:t>– это синтез коротких выражений, которые показывают суть проведённой работы. </a:t>
            </a:r>
          </a:p>
          <a:p>
            <a:pPr>
              <a:defRPr/>
            </a:pPr>
            <a:r>
              <a:rPr lang="ru-RU" sz="2000" b="1" dirty="0" smtClean="0"/>
              <a:t>              </a:t>
            </a:r>
            <a:r>
              <a:rPr lang="ru-RU" sz="2000" b="1" i="1" dirty="0" smtClean="0"/>
              <a:t>Правила написания </a:t>
            </a:r>
            <a:r>
              <a:rPr lang="ru-RU" sz="2000" b="1" i="1" dirty="0" err="1" smtClean="0"/>
              <a:t>синквейна</a:t>
            </a:r>
            <a:r>
              <a:rPr lang="ru-RU" sz="2000" b="1" i="1" dirty="0" smtClean="0"/>
              <a:t>: </a:t>
            </a:r>
            <a:endParaRPr lang="ru-RU" sz="2000" b="1" dirty="0" smtClean="0"/>
          </a:p>
          <a:p>
            <a:pPr>
              <a:defRPr/>
            </a:pPr>
            <a:r>
              <a:rPr lang="ru-RU" sz="2000" b="1" dirty="0" smtClean="0"/>
              <a:t> 1. Название. Тема (существительное) -          1 слово </a:t>
            </a:r>
          </a:p>
          <a:p>
            <a:pPr>
              <a:defRPr/>
            </a:pPr>
            <a:r>
              <a:rPr lang="ru-RU" sz="2000" b="1" dirty="0" smtClean="0"/>
              <a:t> 2. Описание (прилагательное) -                     2 слова </a:t>
            </a:r>
          </a:p>
          <a:p>
            <a:pPr>
              <a:defRPr/>
            </a:pPr>
            <a:r>
              <a:rPr lang="ru-RU" sz="2000" b="1" dirty="0" smtClean="0"/>
              <a:t> 3. Действие или состав -                                3-4 слова </a:t>
            </a:r>
          </a:p>
          <a:p>
            <a:pPr>
              <a:defRPr/>
            </a:pPr>
            <a:r>
              <a:rPr lang="ru-RU" sz="2000" b="1" dirty="0" smtClean="0"/>
              <a:t> 4. Отношение к теме -                                    2-3 слова </a:t>
            </a:r>
          </a:p>
          <a:p>
            <a:pPr>
              <a:defRPr/>
            </a:pPr>
            <a:r>
              <a:rPr lang="ru-RU" sz="2000" b="1" dirty="0" smtClean="0"/>
              <a:t> 5. Синоним темы -                                         1-2 слова </a:t>
            </a:r>
            <a:endParaRPr lang="ru-RU" sz="20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14414" y="51435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FF00">
                <a:alpha val="2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 цвета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-графическая (рука знаний)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71538" y="500042"/>
            <a:ext cx="7215238" cy="5632311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rgbClr val="FFFF00">
                <a:alpha val="26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Результаты реализации деятельностного подхода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активизируется познавательная деятельность учащихся на творческой основе;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учащиеся  приобретают умение грамотно, аргументировано отстаивать свою позицию;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вырабатываются навыки критического анализа текста;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создается ситуации успеха для каждого школьника;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актуализируется мыслительной деятельности школьников.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1285860"/>
            <a:ext cx="8286808" cy="72019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FFF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 smtClean="0">
                <a:solidFill>
                  <a:schemeClr val="tx1"/>
                </a:solidFill>
                <a:latin typeface="Franklin Gothic Medium" pitchFamily="34" charset="0"/>
              </a:rPr>
              <a:t> Отсутствие </a:t>
            </a:r>
            <a:r>
              <a:rPr lang="ru-RU" sz="2400" dirty="0" smtClean="0">
                <a:solidFill>
                  <a:schemeClr val="tx1"/>
                </a:solidFill>
                <a:latin typeface="Franklin Gothic Medium" pitchFamily="34" charset="0"/>
              </a:rPr>
              <a:t>преемственности между начальной </a:t>
            </a:r>
          </a:p>
          <a:p>
            <a:pPr>
              <a:lnSpc>
                <a:spcPct val="85000"/>
              </a:lnSpc>
            </a:pPr>
            <a:r>
              <a:rPr lang="ru-RU" sz="2400" dirty="0" smtClean="0">
                <a:solidFill>
                  <a:schemeClr val="tx1"/>
                </a:solidFill>
                <a:latin typeface="Franklin Gothic Medium" pitchFamily="34" charset="0"/>
              </a:rPr>
              <a:t>и средней школой</a:t>
            </a:r>
            <a:endParaRPr lang="ru-RU" sz="24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214554"/>
            <a:ext cx="6643702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FFFF00">
                <a:alpha val="29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Franklin Gothic Medium" pitchFamily="34" charset="0"/>
              </a:rPr>
              <a:t>Фрагментарная реализация технологии ДМ</a:t>
            </a:r>
            <a:endParaRPr lang="ru-RU" sz="24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928934"/>
            <a:ext cx="7429520" cy="1034129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FFFF00">
                <a:alpha val="29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dirty="0" smtClean="0">
                <a:solidFill>
                  <a:schemeClr val="tx1"/>
                </a:solidFill>
                <a:latin typeface="Franklin Gothic Medium" pitchFamily="34" charset="0"/>
              </a:rPr>
              <a:t>Не выявлены особенности реализации ДМ </a:t>
            </a:r>
          </a:p>
          <a:p>
            <a:pPr>
              <a:lnSpc>
                <a:spcPct val="85000"/>
              </a:lnSpc>
            </a:pPr>
            <a:r>
              <a:rPr lang="ru-RU" sz="2400" dirty="0" smtClean="0">
                <a:solidFill>
                  <a:schemeClr val="tx1"/>
                </a:solidFill>
                <a:latin typeface="Franklin Gothic Medium" pitchFamily="34" charset="0"/>
              </a:rPr>
              <a:t>на  предметах гуманитарного и </a:t>
            </a:r>
          </a:p>
          <a:p>
            <a:pPr>
              <a:lnSpc>
                <a:spcPct val="85000"/>
              </a:lnSpc>
            </a:pPr>
            <a:r>
              <a:rPr lang="ru-RU" sz="2400" dirty="0" smtClean="0">
                <a:solidFill>
                  <a:schemeClr val="tx1"/>
                </a:solidFill>
                <a:latin typeface="Franklin Gothic Medium" pitchFamily="34" charset="0"/>
              </a:rPr>
              <a:t>естественнонаучного циклов</a:t>
            </a:r>
            <a:endParaRPr lang="ru-RU" sz="24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4214818"/>
            <a:ext cx="5643602" cy="461665"/>
          </a:xfrm>
          <a:prstGeom prst="rect">
            <a:avLst/>
          </a:prstGeom>
          <a:noFill/>
          <a:effectLst>
            <a:outerShdw blurRad="40000" dist="23000" dir="5400000" rotWithShape="0">
              <a:srgbClr val="FFFF00">
                <a:alpha val="27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Franklin Gothic Medium" pitchFamily="34" charset="0"/>
              </a:rPr>
              <a:t>Неготовность учителя к реализации ДМ</a:t>
            </a:r>
            <a:endParaRPr lang="ru-RU" sz="24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072074"/>
            <a:ext cx="2331537" cy="46166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FFFF00">
                <a:alpha val="3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Franklin Gothic Medium" pitchFamily="34" charset="0"/>
              </a:rPr>
              <a:t>Отсутствие УМК</a:t>
            </a:r>
            <a:endParaRPr lang="ru-RU" sz="24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14290"/>
            <a:ext cx="8643966" cy="523220"/>
          </a:xfrm>
          <a:prstGeom prst="rect">
            <a:avLst/>
          </a:prstGeom>
          <a:effectLst>
            <a:outerShdw blurRad="50800" dist="50800" dir="5400000" algn="ctr" rotWithShape="0">
              <a:srgbClr val="FFFF00">
                <a:alpha val="31000"/>
              </a:srgb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Проблемы реализации </a:t>
            </a:r>
            <a:r>
              <a:rPr lang="ru-RU" sz="2800" b="1" dirty="0" smtClean="0">
                <a:solidFill>
                  <a:srgbClr val="C00000"/>
                </a:solidFill>
              </a:rPr>
              <a:t>деятельностного метода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714348" y="1500174"/>
            <a:ext cx="142876" cy="1428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14348" y="2357430"/>
            <a:ext cx="142876" cy="1428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14348" y="3071810"/>
            <a:ext cx="142876" cy="1428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714348" y="4429132"/>
            <a:ext cx="142876" cy="1428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714348" y="5214950"/>
            <a:ext cx="142876" cy="1428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14290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sz="4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071942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500042"/>
            <a:ext cx="3786214" cy="6001643"/>
          </a:xfrm>
          <a:prstGeom prst="rect">
            <a:avLst/>
          </a:prstGeom>
          <a:effectLst>
            <a:outerShdw dist="50800" dir="12600000" algn="ctr" rotWithShape="0">
              <a:srgbClr val="FFFF00">
                <a:alpha val="30000"/>
              </a:srgbClr>
            </a:outerShdw>
          </a:effectLst>
          <a:scene3d>
            <a:camera prst="orthographicFront"/>
            <a:lightRig rig="balanced" dir="t"/>
          </a:scene3d>
          <a:sp3d prstMaterial="plastic">
            <a:contourClr>
              <a:schemeClr val="tx2">
                <a:lumMod val="40000"/>
                <a:lumOff val="60000"/>
              </a:schemeClr>
            </a:contourClr>
          </a:sp3d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200" b="1" dirty="0" smtClean="0"/>
              <a:t>   О новой идее сначала говорят, </a:t>
            </a:r>
          </a:p>
          <a:p>
            <a:pPr>
              <a:buFontTx/>
              <a:buNone/>
            </a:pPr>
            <a:r>
              <a:rPr lang="ru-RU" sz="3200" b="1" dirty="0" smtClean="0"/>
              <a:t>что «это чушь», потом – «а в ней что-то есть» и, наконец, когда идея становится понятной и освоенной –  «а кто этого не знал?»</a:t>
            </a:r>
          </a:p>
          <a:p>
            <a:pPr>
              <a:buFontTx/>
              <a:buNone/>
            </a:pPr>
            <a:r>
              <a:rPr lang="ru-RU" sz="3200" b="1" dirty="0" smtClean="0"/>
              <a:t>                                   И.В.  Гете</a:t>
            </a:r>
          </a:p>
        </p:txBody>
      </p:sp>
      <p:pic>
        <p:nvPicPr>
          <p:cNvPr id="7170" name="Picture 2" descr="http://www.anunturiplatite.ro/autori/johann%20wolfgang%20von%20goet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3529005" cy="4071942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schemeClr val="bg1">
                <a:alpha val="80000"/>
              </a:scheme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127000" contourW="6350" prstMaterial="plastic">
            <a:bevelT w="139700" h="139700" prst="divot"/>
            <a:extrusionClr>
              <a:srgbClr val="FFFF00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643306" y="428604"/>
            <a:ext cx="4572000" cy="1569660"/>
          </a:xfrm>
          <a:prstGeom prst="rect">
            <a:avLst/>
          </a:prstGeom>
          <a:effectLst>
            <a:outerShdw blurRad="50800" dist="50800" dir="5400000" algn="ctr" rotWithShape="0">
              <a:srgbClr val="FFFF00">
                <a:alpha val="30000"/>
              </a:srgbClr>
            </a:outerShdw>
          </a:effectLst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Как учить:  </a:t>
            </a: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«Учить учиться»</a:t>
            </a: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Овладевать разными способами работы с информацией</a:t>
            </a:r>
            <a:endParaRPr lang="ru-RU" sz="2400" b="1" dirty="0">
              <a:solidFill>
                <a:srgbClr val="A50021"/>
              </a:solidFill>
            </a:endParaRPr>
          </a:p>
        </p:txBody>
      </p:sp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3" cstate="print"/>
          <a:srcRect l="5669" t="10079" r="8976" b="12598"/>
          <a:stretch>
            <a:fillRect/>
          </a:stretch>
        </p:blipFill>
        <p:spPr bwMode="auto">
          <a:xfrm>
            <a:off x="714348" y="214290"/>
            <a:ext cx="2714644" cy="201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 contourW="6350">
            <a:bevelT/>
            <a:bevelB w="165100" prst="coolSlant"/>
            <a:contourClr>
              <a:schemeClr val="tx1"/>
            </a:contourClr>
          </a:sp3d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-214346" y="2428868"/>
            <a:ext cx="9144000" cy="1588"/>
          </a:xfrm>
          <a:prstGeom prst="line">
            <a:avLst/>
          </a:prstGeom>
          <a:ln w="53975" cap="sq" cmpd="dbl">
            <a:solidFill>
              <a:srgbClr val="C00000"/>
            </a:solidFill>
            <a:prstDash val="sysDas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4282" y="2714620"/>
            <a:ext cx="4071966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Знания?</a:t>
            </a:r>
          </a:p>
          <a:p>
            <a:pPr algn="ctr"/>
            <a:r>
              <a:rPr lang="ru-RU" sz="2000" b="1" dirty="0" smtClean="0"/>
              <a:t>Актуальность информации?</a:t>
            </a:r>
          </a:p>
          <a:p>
            <a:pPr algn="ctr"/>
            <a:r>
              <a:rPr lang="ru-RU" sz="2000" b="1" dirty="0" smtClean="0"/>
              <a:t>Диплом?</a:t>
            </a:r>
          </a:p>
          <a:p>
            <a:pPr algn="ctr"/>
            <a:r>
              <a:rPr lang="ru-RU" sz="2000" b="1" dirty="0" smtClean="0"/>
              <a:t>Прошлые достижения?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72198" y="3429000"/>
            <a:ext cx="2896948" cy="18158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Умения!</a:t>
            </a:r>
          </a:p>
          <a:p>
            <a:pPr algn="ctr"/>
            <a:r>
              <a:rPr lang="ru-RU" sz="2800" b="1" dirty="0" smtClean="0"/>
              <a:t>Работа с разной</a:t>
            </a:r>
          </a:p>
          <a:p>
            <a:pPr algn="ctr"/>
            <a:r>
              <a:rPr lang="ru-RU" sz="2800" b="1" dirty="0" smtClean="0"/>
              <a:t>Информацией!!!</a:t>
            </a:r>
          </a:p>
          <a:p>
            <a:pPr algn="ctr"/>
            <a:r>
              <a:rPr lang="ru-RU" sz="2800" b="1" dirty="0" smtClean="0"/>
              <a:t>СПОСОБНОСТИ!!!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4282" y="5572140"/>
            <a:ext cx="4572032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Хороший работник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6248" y="2571744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2071670" y="4214818"/>
            <a:ext cx="484632" cy="978408"/>
          </a:xfrm>
          <a:prstGeom prst="downArrow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углом вверх 28"/>
          <p:cNvSpPr/>
          <p:nvPr/>
        </p:nvSpPr>
        <p:spPr>
          <a:xfrm>
            <a:off x="5143504" y="5500702"/>
            <a:ext cx="1421896" cy="588644"/>
          </a:xfrm>
          <a:prstGeom prst="bentUpArrow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876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500694" y="3500438"/>
            <a:ext cx="585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6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7" grpId="0"/>
      <p:bldP spid="28" grpId="0" animBg="1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8"/>
            <a:ext cx="5286412" cy="58477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Принцип </a:t>
            </a:r>
            <a:r>
              <a:rPr lang="ru-RU" sz="3200" b="1" dirty="0" smtClean="0"/>
              <a:t>минимакса: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2928958" cy="6247864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Школа предлагает содержание </a:t>
            </a:r>
            <a:r>
              <a:rPr lang="ru-RU" sz="2800" b="1" dirty="0"/>
              <a:t>образования по максимальному уровню, а ученик </a:t>
            </a:r>
            <a:r>
              <a:rPr lang="ru-RU" sz="2800" b="1" dirty="0" smtClean="0"/>
              <a:t>осваивает </a:t>
            </a:r>
            <a:r>
              <a:rPr lang="ru-RU" sz="2800" b="1" dirty="0"/>
              <a:t>это содержание по минимальному уровню, соответствующему своим способностям.</a:t>
            </a:r>
            <a:r>
              <a:rPr lang="ru-RU" sz="2400" dirty="0"/>
              <a:t>	</a:t>
            </a:r>
            <a:r>
              <a:rPr lang="ru-RU" dirty="0"/>
              <a:t>					</a:t>
            </a:r>
          </a:p>
        </p:txBody>
      </p:sp>
      <p:pic>
        <p:nvPicPr>
          <p:cNvPr id="4" name="Picture 14" descr="fourth%20c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071678"/>
            <a:ext cx="5541274" cy="4100541"/>
          </a:xfrm>
          <a:prstGeom prst="rect">
            <a:avLst/>
          </a:prstGeom>
          <a:noFill/>
          <a:ln>
            <a:noFill/>
          </a:ln>
          <a:scene3d>
            <a:camera prst="isometricOffAxis2Left">
              <a:rot lat="1080000" lon="600000" rev="0"/>
            </a:camera>
            <a:lightRig rig="threePt" dir="t"/>
          </a:scene3d>
          <a:sp3d>
            <a:bevelT w="190500" prst="riblet"/>
            <a:bevelB w="0" h="69850"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928670"/>
            <a:ext cx="3857652" cy="1754326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Слабый ученик ограничится минимумом, 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1266" name="Picture 2" descr="http://www.bezformata.ru/content/Images/000/003/603/image3603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095778" cy="30718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84150" prst="artDeco"/>
            <a:bevelB prst="angle"/>
          </a:sp3d>
        </p:spPr>
      </p:pic>
      <p:pic>
        <p:nvPicPr>
          <p:cNvPr id="11268" name="Picture 4" descr="http://regionsamara.ru/screenshots/pic_261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71876"/>
            <a:ext cx="4642149" cy="3071834"/>
          </a:xfrm>
          <a:prstGeom prst="rect">
            <a:avLst/>
          </a:prstGeom>
          <a:noFill/>
          <a:scene3d>
            <a:camera prst="isometricRightUp">
              <a:rot lat="2100000" lon="21000000" rev="0"/>
            </a:camera>
            <a:lightRig rig="threePt" dir="t"/>
          </a:scene3d>
          <a:sp3d>
            <a:bevelT w="222250" h="139700" prst="coolSlant"/>
            <a:bevelB w="25400" prst="angle"/>
          </a:sp3d>
        </p:spPr>
      </p:pic>
      <p:sp>
        <p:nvSpPr>
          <p:cNvPr id="6" name="Прямоугольник 5"/>
          <p:cNvSpPr/>
          <p:nvPr/>
        </p:nvSpPr>
        <p:spPr>
          <a:xfrm>
            <a:off x="142844" y="4214818"/>
            <a:ext cx="4493666" cy="1938992"/>
          </a:xfrm>
          <a:prstGeom prst="rect">
            <a:avLst/>
          </a:prstGeom>
          <a:effectLst>
            <a:outerShdw blurRad="38100" dist="25400" dir="5400000" algn="ctr" rotWithShape="0">
              <a:srgbClr val="FFFF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4000" b="1" dirty="0" smtClean="0"/>
              <a:t>а сильный - возьмет все и пойдет дальше. </a:t>
            </a:r>
            <a:endParaRPr lang="ru-RU" sz="4000" b="1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378619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16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0" y="357166"/>
            <a:ext cx="5214974" cy="121444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RightFacing" fov="1800000">
              <a:rot lat="600000" lon="19200000" rev="0"/>
            </a:camera>
            <a:lightRig rig="threePt" dir="t"/>
          </a:scene3d>
          <a:sp3d extrusionH="76200" contourW="12700">
            <a:bevelT w="107950"/>
            <a:extrusionClr>
              <a:schemeClr val="accent3">
                <a:lumMod val="20000"/>
                <a:lumOff val="80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Республика –  это «общественное дело </a:t>
            </a:r>
            <a:r>
              <a:rPr lang="ru-RU" sz="2000" dirty="0" smtClean="0">
                <a:solidFill>
                  <a:srgbClr val="FF0000"/>
                </a:solidFill>
              </a:rPr>
              <a:t>(минимум)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6254256">
            <a:off x="2164501" y="1769572"/>
            <a:ext cx="850392" cy="731520"/>
          </a:xfrm>
          <a:prstGeom prst="bentUp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714744" y="1571612"/>
            <a:ext cx="5072098" cy="250033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isometricLeftDown">
              <a:rot lat="2100000" lon="600000" rev="0"/>
            </a:camera>
            <a:lightRig rig="threePt" dir="t"/>
          </a:scene3d>
          <a:sp3d extrusionH="88900">
            <a:bevelT w="177800" h="19685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Республика – форма правления, при которой власть принадлежит народу  и осуществляется на основе выборности, сменяемости, разделения власти  и </a:t>
            </a:r>
            <a:r>
              <a:rPr lang="ru-RU" sz="2400" b="1" dirty="0" err="1" smtClean="0">
                <a:solidFill>
                  <a:schemeClr val="tx1"/>
                </a:solidFill>
              </a:rPr>
              <a:t>т.д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2844" y="4071942"/>
            <a:ext cx="5214974" cy="264318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82550">
            <a:bevelT w="114300" prst="artDeco"/>
            <a:bevelB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Республика — форма государственного правления, при которой все высшие органы государственной власти либо избираются, либо формируются общенациональными представительными учреждениями, а граждане обладают личными и политическими правами. </a:t>
            </a:r>
            <a:r>
              <a:rPr lang="ru-RU" sz="2000" b="1" dirty="0" smtClean="0">
                <a:solidFill>
                  <a:srgbClr val="FF0000"/>
                </a:solidFill>
              </a:rPr>
              <a:t>(максимум)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8805495">
            <a:off x="5795246" y="4290397"/>
            <a:ext cx="1171657" cy="381857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6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81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  <a:sp3d extrusionH="139700" contourW="12700">
            <a:extrusionClr>
              <a:schemeClr val="accent6">
                <a:lumMod val="75000"/>
              </a:schemeClr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571612"/>
            <a:ext cx="5000660" cy="523220"/>
          </a:xfrm>
          <a:prstGeom prst="rect">
            <a:avLst/>
          </a:prstGeom>
          <a:effectLst>
            <a:outerShdw blurRad="50800" dist="50800" dir="5400000" algn="ctr" rotWithShape="0">
              <a:srgbClr val="FFFF00">
                <a:alpha val="27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Принцип </a:t>
            </a:r>
            <a:r>
              <a:rPr lang="ru-RU" sz="2800" b="1" dirty="0" smtClean="0"/>
              <a:t>вариативности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214290"/>
            <a:ext cx="5115930" cy="584775"/>
          </a:xfrm>
          <a:prstGeom prst="rect">
            <a:avLst/>
          </a:prstGeom>
          <a:effectLst>
            <a:outerShdw blurRad="50800" dist="50800" dir="5400000" algn="ctr" rotWithShape="0">
              <a:srgbClr val="FFFF00">
                <a:alpha val="2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Принцип минимакса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786058"/>
            <a:ext cx="6500858" cy="523220"/>
          </a:xfrm>
          <a:prstGeom prst="rect">
            <a:avLst/>
          </a:prstGeom>
          <a:effectLst>
            <a:outerShdw blurRad="50800" dist="50800" dir="5400000" algn="ctr" rotWithShape="0">
              <a:srgbClr val="FFFF00">
                <a:alpha val="31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</a:t>
            </a:r>
            <a:r>
              <a:rPr lang="ru-RU" sz="2800" b="1" dirty="0" smtClean="0"/>
              <a:t>азвитие нестандартного мышления</a:t>
            </a:r>
            <a:endParaRPr lang="ru-RU" sz="2800" b="1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4214810" y="1000108"/>
            <a:ext cx="714380" cy="285752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4214810" y="2285992"/>
            <a:ext cx="714380" cy="285752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714752"/>
            <a:ext cx="350046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63500" contourW="57150">
            <a:bevelT w="139700" h="139700" prst="divot"/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357166"/>
            <a:ext cx="4313810" cy="584775"/>
          </a:xfrm>
          <a:prstGeom prst="rect">
            <a:avLst/>
          </a:prstGeom>
          <a:effectLst>
            <a:outerShdw blurRad="50800" dist="50800" dir="5400000" algn="ctr" rotWithShape="0">
              <a:srgbClr val="FFFF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3200" b="1" dirty="0" smtClean="0"/>
              <a:t>Игра на уроке истории </a:t>
            </a:r>
            <a:endParaRPr lang="ru-RU" sz="3200" b="1" dirty="0"/>
          </a:p>
        </p:txBody>
      </p:sp>
      <p:pic>
        <p:nvPicPr>
          <p:cNvPr id="3" name="Picture 13" descr="Картинка 436 из 28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929066"/>
            <a:ext cx="3619368" cy="25717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Картинка 823 из 28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142984"/>
            <a:ext cx="3714776" cy="25413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 w="152400" h="50800" prst="softRound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webcommunity.ru/wp-content/uploads/2010/12/de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929066"/>
            <a:ext cx="3810000" cy="25431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22" name="Picture 6" descr="http://www.24smi.com/img_info_2000_2000_2cc379d16a7f291477e2f324937d3f440c1f1d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142984"/>
            <a:ext cx="3643338" cy="2472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4933338" cy="646331"/>
          </a:xfrm>
          <a:prstGeom prst="rect">
            <a:avLst/>
          </a:prstGeom>
          <a:effectLst>
            <a:outerShdw blurRad="50800" dist="50800" dir="5400000" algn="ctr" rotWithShape="0">
              <a:srgbClr val="FFFF00">
                <a:alpha val="27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Проектирование урока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848983"/>
            <a:ext cx="7143800" cy="5706177"/>
          </a:xfrm>
          <a:prstGeom prst="rect">
            <a:avLst/>
          </a:prstGeom>
          <a:effectLst>
            <a:outerShdw blurRad="50800" dist="25400" dir="15600000" algn="ctr" rotWithShape="0">
              <a:srgbClr val="FFFF00">
                <a:alpha val="2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i="1" u="sng" dirty="0" smtClean="0">
                <a:solidFill>
                  <a:srgbClr val="FF0000"/>
                </a:solidFill>
              </a:rPr>
              <a:t>Первая стадия: Вызов</a:t>
            </a:r>
          </a:p>
          <a:p>
            <a:pPr>
              <a:lnSpc>
                <a:spcPct val="80000"/>
              </a:lnSpc>
            </a:pPr>
            <a:endParaRPr lang="ru-RU" sz="2400" b="1" i="1" u="sng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/>
              <a:t>      </a:t>
            </a:r>
            <a:r>
              <a:rPr lang="ru-RU" sz="2400" b="1" dirty="0" smtClean="0"/>
              <a:t>Мотивация</a:t>
            </a:r>
            <a:r>
              <a:rPr lang="ru-RU" sz="2400" dirty="0" smtClean="0"/>
              <a:t>. </a:t>
            </a:r>
            <a:r>
              <a:rPr lang="ru-RU" sz="2400" b="1" dirty="0" smtClean="0">
                <a:latin typeface="Arial" pitchFamily="34" charset="0"/>
              </a:rPr>
              <a:t>(один из вариантов)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Заключается в том, что учащимся не сообщается тема урока заранее. Необходимо использовать методические приемы и сделать так, что тема урока будет ими самостоятельно сформулирована. </a:t>
            </a:r>
          </a:p>
          <a:p>
            <a:pPr>
              <a:lnSpc>
                <a:spcPct val="80000"/>
              </a:lnSpc>
            </a:pPr>
            <a:r>
              <a:rPr lang="ru-RU" sz="2400" b="1" u="sng" dirty="0" smtClean="0"/>
              <a:t>Методики –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 1)  «Вставь пропущенное слово», </a:t>
            </a:r>
            <a:r>
              <a:rPr lang="ru-RU" sz="2400" b="1" dirty="0" err="1" smtClean="0"/>
              <a:t>слово</a:t>
            </a:r>
            <a:r>
              <a:rPr lang="ru-RU" sz="2400" b="1" dirty="0" smtClean="0"/>
              <a:t> отгадывается учащимися путем наводящих вопросов;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2) « Эксперимент», добиться результата можно путем проведения нескольких опытов;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3)  «Кластер», в центре доски или слайда записывается слово отражающее предмет разговора на уроке учащимся предлагается вспомнить все, что касается этого понятия. Затем кластеры сравниваются,  формулируется тема урока;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435</Words>
  <Application>Microsoft Office PowerPoint</Application>
  <PresentationFormat>Экран (4:3)</PresentationFormat>
  <Paragraphs>91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Системно - деятельностный подход на уроках истории и обществознания. Принцип минимакса.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 - деятельностный подход на уроках истории и обществознания. Принцип минимакса.</dc:title>
  <dc:creator>санёк</dc:creator>
  <cp:lastModifiedBy>санёк</cp:lastModifiedBy>
  <cp:revision>69</cp:revision>
  <dcterms:created xsi:type="dcterms:W3CDTF">2013-03-02T10:10:11Z</dcterms:created>
  <dcterms:modified xsi:type="dcterms:W3CDTF">2013-03-03T15:07:25Z</dcterms:modified>
</cp:coreProperties>
</file>