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9" r:id="rId6"/>
    <p:sldId id="270" r:id="rId7"/>
    <p:sldId id="260" r:id="rId8"/>
    <p:sldId id="271" r:id="rId9"/>
    <p:sldId id="272" r:id="rId10"/>
    <p:sldId id="261" r:id="rId11"/>
    <p:sldId id="262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B04EC-597F-4AD8-8D25-E3913A724C23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AEE0D-45F6-4039-A8FE-CB7B23E9B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AEE0D-45F6-4039-A8FE-CB7B23E9B2E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D89899-0378-4145-A510-2BF963861413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ED3426-5DC7-4177-A876-D1BBC52AC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D89899-0378-4145-A510-2BF963861413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D3426-5DC7-4177-A876-D1BBC52AC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D89899-0378-4145-A510-2BF963861413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D3426-5DC7-4177-A876-D1BBC52AC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D89899-0378-4145-A510-2BF963861413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D3426-5DC7-4177-A876-D1BBC52ACD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D89899-0378-4145-A510-2BF963861413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D3426-5DC7-4177-A876-D1BBC52ACD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D89899-0378-4145-A510-2BF963861413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D3426-5DC7-4177-A876-D1BBC52ACD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D89899-0378-4145-A510-2BF963861413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D3426-5DC7-4177-A876-D1BBC52AC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D89899-0378-4145-A510-2BF963861413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D3426-5DC7-4177-A876-D1BBC52ACD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D89899-0378-4145-A510-2BF963861413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D3426-5DC7-4177-A876-D1BBC52AC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7D89899-0378-4145-A510-2BF963861413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D3426-5DC7-4177-A876-D1BBC52AC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D89899-0378-4145-A510-2BF963861413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ED3426-5DC7-4177-A876-D1BBC52ACD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7D89899-0378-4145-A510-2BF963861413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4ED3426-5DC7-4177-A876-D1BBC52AC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Подобие треугольников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96053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Геометрия 8 класс</a:t>
            </a:r>
            <a:endParaRPr lang="en-US" dirty="0" smtClean="0"/>
          </a:p>
          <a:p>
            <a:r>
              <a:rPr lang="ru-RU" dirty="0" smtClean="0"/>
              <a:t>Выполнила учитель математики 1 категории </a:t>
            </a:r>
          </a:p>
          <a:p>
            <a:r>
              <a:rPr lang="ru-RU" dirty="0" smtClean="0"/>
              <a:t>МАОУ  СОШ №83 г. Перми</a:t>
            </a:r>
          </a:p>
          <a:p>
            <a:r>
              <a:rPr lang="ru-RU" dirty="0" err="1" smtClean="0"/>
              <a:t>Погудина</a:t>
            </a:r>
            <a:r>
              <a:rPr lang="ru-RU" dirty="0" smtClean="0"/>
              <a:t> Н.Б.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4000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Второй признак</a:t>
            </a:r>
            <a:br>
              <a:rPr lang="ru-RU" dirty="0" smtClean="0"/>
            </a:br>
            <a:r>
              <a:rPr lang="ru-RU" dirty="0" smtClean="0"/>
              <a:t>Если две стороны одного треугольника пропорциональны двум сторонам другого треугольника и углы, заключённые между этими сторонами, равны, то такие треугольники подобны.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427663" y="4002088"/>
          <a:ext cx="3059112" cy="1236662"/>
        </p:xfrm>
        <a:graphic>
          <a:graphicData uri="http://schemas.openxmlformats.org/presentationml/2006/ole">
            <p:oleObj spid="_x0000_s4099" name="Формула" r:id="rId4" imgW="825480" imgH="4442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72132" y="5286388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ym typeface="Symbol"/>
              </a:rPr>
              <a:t>АВСА</a:t>
            </a:r>
            <a:r>
              <a:rPr lang="en-US" sz="2000" dirty="0" smtClean="0">
                <a:sym typeface="Symbol"/>
              </a:rPr>
              <a:t>1</a:t>
            </a:r>
            <a:r>
              <a:rPr lang="ru-RU" sz="2800" dirty="0" smtClean="0">
                <a:sym typeface="Symbol"/>
              </a:rPr>
              <a:t>В</a:t>
            </a:r>
            <a:r>
              <a:rPr lang="ru-RU" sz="2000" dirty="0" smtClean="0">
                <a:sym typeface="Symbol"/>
              </a:rPr>
              <a:t>1</a:t>
            </a:r>
            <a:r>
              <a:rPr lang="ru-RU" sz="2800" dirty="0" smtClean="0">
                <a:sym typeface="Symbol"/>
              </a:rPr>
              <a:t>С</a:t>
            </a:r>
            <a:r>
              <a:rPr lang="ru-RU" sz="2000" dirty="0" smtClean="0">
                <a:sym typeface="Symbol"/>
              </a:rPr>
              <a:t>1</a:t>
            </a:r>
            <a:endParaRPr lang="ru-RU" sz="2000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785786" y="4000504"/>
            <a:ext cx="4544444" cy="2214554"/>
            <a:chOff x="0" y="4643446"/>
            <a:chExt cx="4544444" cy="2214554"/>
          </a:xfrm>
        </p:grpSpPr>
        <p:sp>
          <p:nvSpPr>
            <p:cNvPr id="4" name="Равнобедренный треугольник 3"/>
            <p:cNvSpPr/>
            <p:nvPr/>
          </p:nvSpPr>
          <p:spPr>
            <a:xfrm>
              <a:off x="214282" y="5214950"/>
              <a:ext cx="1203580" cy="1357322"/>
            </a:xfrm>
            <a:prstGeom prst="triangl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Равнобедренный треугольник 4"/>
            <p:cNvSpPr/>
            <p:nvPr/>
          </p:nvSpPr>
          <p:spPr>
            <a:xfrm>
              <a:off x="2357422" y="4929198"/>
              <a:ext cx="1703646" cy="1700218"/>
            </a:xfrm>
            <a:prstGeom prst="triangl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2910" y="4857760"/>
              <a:ext cx="5224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</a:t>
              </a:r>
              <a:endParaRPr lang="ru-R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0" y="6488668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А</a:t>
              </a:r>
              <a:endParaRPr lang="ru-RU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85852" y="6488668"/>
              <a:ext cx="6668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</a:t>
              </a:r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71670" y="6488668"/>
              <a:ext cx="5519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</a:t>
              </a:r>
              <a:r>
                <a:rPr lang="ru-RU" sz="1400" dirty="0" smtClean="0"/>
                <a:t>1</a:t>
              </a:r>
              <a:endParaRPr lang="ru-RU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00496" y="6488668"/>
              <a:ext cx="5439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</a:t>
              </a:r>
              <a:r>
                <a:rPr lang="ru-RU" sz="1400" dirty="0" smtClean="0"/>
                <a:t>1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28926" y="4643446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</a:t>
              </a:r>
              <a:r>
                <a:rPr lang="ru-RU" sz="1400" dirty="0" smtClean="0"/>
                <a:t>1</a:t>
              </a:r>
              <a:endParaRPr lang="ru-RU" dirty="0"/>
            </a:p>
          </p:txBody>
        </p:sp>
        <p:sp>
          <p:nvSpPr>
            <p:cNvPr id="15" name="Дуга 14"/>
            <p:cNvSpPr/>
            <p:nvPr/>
          </p:nvSpPr>
          <p:spPr>
            <a:xfrm>
              <a:off x="0" y="6286520"/>
              <a:ext cx="571472" cy="57148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Дуга 16"/>
            <p:cNvSpPr/>
            <p:nvPr/>
          </p:nvSpPr>
          <p:spPr>
            <a:xfrm>
              <a:off x="2357422" y="6357958"/>
              <a:ext cx="285752" cy="500042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214662"/>
            <a:ext cx="9144000" cy="3643338"/>
          </a:xfrm>
        </p:spPr>
        <p:txBody>
          <a:bodyPr>
            <a:normAutofit/>
          </a:bodyPr>
          <a:lstStyle/>
          <a:p>
            <a:pPr lvl="8" algn="ctr"/>
            <a:r>
              <a:rPr lang="ru-RU" sz="2400" dirty="0" smtClean="0">
                <a:sym typeface="Symbol"/>
              </a:rPr>
              <a:t></a:t>
            </a:r>
            <a:r>
              <a:rPr lang="ru-RU" sz="2800" dirty="0" smtClean="0">
                <a:sym typeface="Symbol"/>
              </a:rPr>
              <a:t>АВС и А</a:t>
            </a:r>
            <a:r>
              <a:rPr lang="ru-RU" sz="1800" dirty="0" smtClean="0">
                <a:sym typeface="Symbol"/>
              </a:rPr>
              <a:t>1</a:t>
            </a:r>
            <a:r>
              <a:rPr lang="ru-RU" sz="2800" dirty="0" smtClean="0">
                <a:sym typeface="Symbol"/>
              </a:rPr>
              <a:t>В</a:t>
            </a:r>
            <a:r>
              <a:rPr lang="ru-RU" sz="1800" dirty="0" smtClean="0">
                <a:sym typeface="Symbol"/>
              </a:rPr>
              <a:t>1</a:t>
            </a:r>
            <a:r>
              <a:rPr lang="ru-RU" sz="2800" dirty="0" smtClean="0">
                <a:sym typeface="Symbol"/>
              </a:rPr>
              <a:t>С</a:t>
            </a:r>
            <a:r>
              <a:rPr lang="ru-RU" sz="1800" dirty="0" smtClean="0">
                <a:sym typeface="Symbol"/>
              </a:rPr>
              <a:t>1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43966" cy="30718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Третий признак</a:t>
            </a:r>
            <a:br>
              <a:rPr lang="ru-RU" dirty="0" smtClean="0"/>
            </a:br>
            <a:r>
              <a:rPr lang="ru-RU" dirty="0" smtClean="0"/>
              <a:t>Если три стороны одного треугольника пропорциональны трём сторонам другого, то такие треугольники подобны.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5214942" y="3857628"/>
          <a:ext cx="2444660" cy="928694"/>
        </p:xfrm>
        <a:graphic>
          <a:graphicData uri="http://schemas.openxmlformats.org/presentationml/2006/ole">
            <p:oleObj spid="_x0000_s5123" name="Формула" r:id="rId3" imgW="1358640" imgH="393480" progId="Equation.3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357818" y="5000636"/>
            <a:ext cx="2571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ym typeface="Symbol"/>
              </a:rPr>
              <a:t>АВСА</a:t>
            </a:r>
            <a:r>
              <a:rPr lang="ru-RU" sz="2000" dirty="0" smtClean="0">
                <a:sym typeface="Symbol"/>
              </a:rPr>
              <a:t>1</a:t>
            </a:r>
            <a:r>
              <a:rPr lang="ru-RU" sz="2800" dirty="0" smtClean="0">
                <a:sym typeface="Symbol"/>
              </a:rPr>
              <a:t>В</a:t>
            </a:r>
            <a:r>
              <a:rPr lang="ru-RU" sz="2000" dirty="0" smtClean="0">
                <a:sym typeface="Symbol"/>
              </a:rPr>
              <a:t>1</a:t>
            </a:r>
            <a:r>
              <a:rPr lang="ru-RU" sz="2800" dirty="0" smtClean="0">
                <a:sym typeface="Symbol"/>
              </a:rPr>
              <a:t>С</a:t>
            </a:r>
            <a:r>
              <a:rPr lang="ru-RU" sz="2000" dirty="0" smtClean="0">
                <a:sym typeface="Symbol"/>
              </a:rPr>
              <a:t>1</a:t>
            </a:r>
            <a:endParaRPr lang="ru-RU" sz="2800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1142976" y="3571876"/>
            <a:ext cx="3899930" cy="2583910"/>
            <a:chOff x="785786" y="3929066"/>
            <a:chExt cx="3899930" cy="2583910"/>
          </a:xfrm>
        </p:grpSpPr>
        <p:sp>
          <p:nvSpPr>
            <p:cNvPr id="4" name="Равнобедренный треугольник 3"/>
            <p:cNvSpPr/>
            <p:nvPr/>
          </p:nvSpPr>
          <p:spPr>
            <a:xfrm>
              <a:off x="928662" y="4286256"/>
              <a:ext cx="1060704" cy="1785950"/>
            </a:xfrm>
            <a:prstGeom prst="triangle">
              <a:avLst>
                <a:gd name="adj" fmla="val 51305"/>
              </a:avLst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Равнобедренный треугольник 4"/>
            <p:cNvSpPr/>
            <p:nvPr/>
          </p:nvSpPr>
          <p:spPr>
            <a:xfrm>
              <a:off x="3000364" y="4714884"/>
              <a:ext cx="1060704" cy="1357322"/>
            </a:xfrm>
            <a:prstGeom prst="triangle">
              <a:avLst>
                <a:gd name="adj" fmla="val 50941"/>
              </a:avLst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14414" y="392906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</a:t>
              </a:r>
              <a:endParaRPr lang="ru-RU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5786" y="6143644"/>
              <a:ext cx="3891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</a:t>
              </a:r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57356" y="6143644"/>
              <a:ext cx="5240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</a:t>
              </a:r>
              <a:endParaRPr lang="ru-RU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357554" y="4286256"/>
              <a:ext cx="399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С</a:t>
              </a:r>
              <a:r>
                <a:rPr lang="ru-RU" sz="1400" dirty="0" smtClean="0"/>
                <a:t>1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14612" y="6143644"/>
              <a:ext cx="5061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</a:t>
              </a:r>
              <a:r>
                <a:rPr lang="ru-RU" sz="1400" dirty="0" smtClean="0"/>
                <a:t>1</a:t>
              </a:r>
              <a:endParaRPr lang="ru-R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29058" y="6143644"/>
              <a:ext cx="7566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В</a:t>
              </a:r>
              <a:r>
                <a:rPr lang="ru-RU" sz="1400" dirty="0" smtClean="0"/>
                <a:t>1</a:t>
              </a:r>
              <a:endParaRPr lang="ru-RU" dirty="0"/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86847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№5. На рисунке ОА=6см, АС=15см,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 ОВ=9см</a:t>
            </a:r>
            <a:r>
              <a:rPr lang="en-US" sz="2800" dirty="0" smtClean="0"/>
              <a:t>,</a:t>
            </a:r>
            <a:r>
              <a:rPr lang="ru-RU" sz="2800" dirty="0" smtClean="0"/>
              <a:t> В</a:t>
            </a:r>
            <a:r>
              <a:rPr lang="en-US" sz="2800" dirty="0" smtClean="0"/>
              <a:t>D</a:t>
            </a:r>
            <a:r>
              <a:rPr lang="ru-RU" sz="2800" dirty="0" smtClean="0"/>
              <a:t>=5см, АВ=12см.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 Найдите</a:t>
            </a:r>
            <a:r>
              <a:rPr lang="en-US" sz="2800" dirty="0" smtClean="0"/>
              <a:t> </a:t>
            </a:r>
            <a:r>
              <a:rPr lang="ru-RU" sz="2800" dirty="0" smtClean="0"/>
              <a:t>С</a:t>
            </a:r>
            <a:r>
              <a:rPr lang="en-US" sz="2800" dirty="0" smtClean="0"/>
              <a:t>D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071670" y="3286124"/>
            <a:ext cx="4429156" cy="2214578"/>
          </a:xfrm>
          <a:prstGeom prst="triangle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1857356" y="3857628"/>
            <a:ext cx="1071570" cy="6429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57356" y="2928934"/>
            <a:ext cx="551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714612" y="3286124"/>
            <a:ext cx="603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714480" y="464344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500826" y="5357826"/>
            <a:ext cx="450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785918" y="5429264"/>
            <a:ext cx="541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071670" y="514351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2178827" y="532210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2393141" y="3536157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428860" y="3643314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№6. На рисунке ОА=15см, О</a:t>
            </a:r>
            <a:r>
              <a:rPr lang="en-US" sz="2800" dirty="0" smtClean="0"/>
              <a:t>D</a:t>
            </a:r>
            <a:r>
              <a:rPr lang="ru-RU" sz="2800" dirty="0" smtClean="0"/>
              <a:t>=5см,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 СО:ОВ=1:3, АВ+С</a:t>
            </a:r>
            <a:r>
              <a:rPr lang="en-US" sz="2800" dirty="0" smtClean="0"/>
              <a:t>D</a:t>
            </a:r>
            <a:r>
              <a:rPr lang="ru-RU" sz="2800" dirty="0" smtClean="0"/>
              <a:t>=24см.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Найдите АВ и С</a:t>
            </a:r>
            <a:r>
              <a:rPr lang="en-US" sz="2800" dirty="0" smtClean="0"/>
              <a:t>D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grpSp>
        <p:nvGrpSpPr>
          <p:cNvPr id="30" name="Группа 29"/>
          <p:cNvGrpSpPr/>
          <p:nvPr/>
        </p:nvGrpSpPr>
        <p:grpSpPr>
          <a:xfrm>
            <a:off x="2428860" y="2285992"/>
            <a:ext cx="4595980" cy="3941232"/>
            <a:chOff x="500034" y="2428868"/>
            <a:chExt cx="4595980" cy="3941232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rot="16200000" flipV="1">
              <a:off x="1571604" y="2928934"/>
              <a:ext cx="3214710" cy="292895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1714480" y="2786058"/>
              <a:ext cx="1857388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535753" y="3036091"/>
              <a:ext cx="3286148" cy="278608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785786" y="6000768"/>
              <a:ext cx="3857652" cy="714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428728" y="2428868"/>
              <a:ext cx="4702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ru-RU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643306" y="2500306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ru-RU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143108" y="3643314"/>
              <a:ext cx="4083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</a:t>
              </a:r>
              <a:endParaRPr lang="ru-RU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00034" y="6000768"/>
              <a:ext cx="2462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ru-RU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714876" y="5929330"/>
              <a:ext cx="3811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ru-RU" dirty="0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Содержимое 16"/>
          <p:cNvGraphicFramePr>
            <a:graphicFrameLocks noChangeAspect="1"/>
          </p:cNvGraphicFramePr>
          <p:nvPr>
            <p:ph idx="1"/>
          </p:nvPr>
        </p:nvGraphicFramePr>
        <p:xfrm>
          <a:off x="1000125" y="2357438"/>
          <a:ext cx="3965575" cy="1152525"/>
        </p:xfrm>
        <a:graphic>
          <a:graphicData uri="http://schemas.openxmlformats.org/presentationml/2006/ole">
            <p:oleObj spid="_x0000_s1027" name="Формула" r:id="rId3" imgW="1485720" imgH="43164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939916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АВ и 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; ВС и В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; АС и 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сходственные стороны</a:t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 АВСА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В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С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, если </a:t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А=А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, В=В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, С= С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и 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2357422" y="3429000"/>
            <a:ext cx="1808296" cy="2369596"/>
            <a:chOff x="2214546" y="2500306"/>
            <a:chExt cx="1808296" cy="2369596"/>
          </a:xfrm>
        </p:grpSpPr>
        <p:sp>
          <p:nvSpPr>
            <p:cNvPr id="4" name="Равнобедренный треугольник 3"/>
            <p:cNvSpPr/>
            <p:nvPr/>
          </p:nvSpPr>
          <p:spPr>
            <a:xfrm>
              <a:off x="2643174" y="2928934"/>
              <a:ext cx="1060704" cy="1700218"/>
            </a:xfrm>
            <a:prstGeom prst="triangle">
              <a:avLst>
                <a:gd name="adj" fmla="val 2648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 flipH="1">
              <a:off x="2786050" y="2500306"/>
              <a:ext cx="2857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В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14546" y="4357694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</a:t>
              </a:r>
              <a:endParaRPr lang="ru-R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714744" y="4500570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С</a:t>
              </a:r>
              <a:endParaRPr lang="ru-RU" dirty="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4429124" y="4143380"/>
            <a:ext cx="1639562" cy="1583778"/>
            <a:chOff x="3357554" y="4071942"/>
            <a:chExt cx="1639562" cy="1583778"/>
          </a:xfrm>
        </p:grpSpPr>
        <p:sp>
          <p:nvSpPr>
            <p:cNvPr id="11" name="TextBox 10"/>
            <p:cNvSpPr txBox="1"/>
            <p:nvPr/>
          </p:nvSpPr>
          <p:spPr>
            <a:xfrm>
              <a:off x="3786182" y="4071942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В1</a:t>
              </a:r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57554" y="5286388"/>
              <a:ext cx="5061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А1</a:t>
              </a:r>
              <a:endParaRPr lang="ru-RU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357686" y="5286388"/>
              <a:ext cx="6394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С1</a:t>
              </a:r>
              <a:endParaRPr lang="ru-RU" dirty="0"/>
            </a:p>
          </p:txBody>
        </p:sp>
        <p:sp>
          <p:nvSpPr>
            <p:cNvPr id="19" name="Равнобедренный треугольник 18"/>
            <p:cNvSpPr/>
            <p:nvPr/>
          </p:nvSpPr>
          <p:spPr>
            <a:xfrm>
              <a:off x="3786182" y="4500570"/>
              <a:ext cx="642942" cy="1000132"/>
            </a:xfrm>
            <a:prstGeom prst="triangle">
              <a:avLst>
                <a:gd name="adj" fmla="val 2414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000628" y="2500306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оэффициент подобия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ym typeface="Symbol"/>
            </a:endParaRP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        АВСА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В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С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1 </a:t>
            </a:r>
            <a:r>
              <a:rPr lang="ru-RU" sz="1800" dirty="0" smtClean="0">
                <a:sym typeface="Symbol"/>
              </a:rPr>
              <a:t>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Отношение площадей двух подобных треугольников равно квадрату коэффициента подобия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928662" y="4000504"/>
            <a:ext cx="3214710" cy="1771656"/>
          </a:xfrm>
          <a:prstGeom prst="triangle">
            <a:avLst>
              <a:gd name="adj" fmla="val 727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072066" y="2428868"/>
          <a:ext cx="1462096" cy="1274648"/>
        </p:xfrm>
        <a:graphic>
          <a:graphicData uri="http://schemas.openxmlformats.org/presentationml/2006/ole">
            <p:oleObj spid="_x0000_s2051" name="Формула" r:id="rId3" imgW="495000" imgH="431640" progId="Equation.3">
              <p:embed/>
            </p:oleObj>
          </a:graphicData>
        </a:graphic>
      </p:graphicFrame>
      <p:sp>
        <p:nvSpPr>
          <p:cNvPr id="7" name="Равнобедренный треугольник 6"/>
          <p:cNvSpPr/>
          <p:nvPr/>
        </p:nvSpPr>
        <p:spPr>
          <a:xfrm>
            <a:off x="5429256" y="4357694"/>
            <a:ext cx="2071702" cy="1285884"/>
          </a:xfrm>
          <a:prstGeom prst="triangle">
            <a:avLst>
              <a:gd name="adj" fmla="val 727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286116" y="378619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4348" y="578645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071934" y="578645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929454" y="4071942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400" dirty="0" smtClean="0"/>
              <a:t>1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429520" y="5643578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sz="1400" dirty="0" smtClean="0"/>
              <a:t>1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214942" y="5643578"/>
            <a:ext cx="577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r>
              <a:rPr lang="ru-RU" sz="1600" dirty="0" smtClean="0"/>
              <a:t>1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429001"/>
            <a:ext cx="8229600" cy="3071834"/>
          </a:xfrm>
        </p:spPr>
        <p:txBody>
          <a:bodyPr/>
          <a:lstStyle/>
          <a:p>
            <a:r>
              <a:rPr lang="ru-RU" dirty="0" smtClean="0">
                <a:sym typeface="Symbol"/>
              </a:rPr>
              <a:t></a:t>
            </a:r>
            <a:r>
              <a:rPr lang="en-US" dirty="0" smtClean="0">
                <a:sym typeface="Symbol"/>
              </a:rPr>
              <a:t>ABC</a:t>
            </a:r>
            <a:r>
              <a:rPr lang="ru-RU" dirty="0" smtClean="0">
                <a:sym typeface="Symbol"/>
              </a:rPr>
              <a:t>, А</a:t>
            </a:r>
            <a:r>
              <a:rPr lang="en-US" dirty="0">
                <a:sym typeface="Symbol"/>
              </a:rPr>
              <a:t>D</a:t>
            </a:r>
            <a:r>
              <a:rPr lang="ru-RU" dirty="0" smtClean="0">
                <a:sym typeface="Symbol"/>
              </a:rPr>
              <a:t>-биссектриса А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-500090"/>
            <a:ext cx="7943848" cy="4714908"/>
          </a:xfrm>
        </p:spPr>
        <p:txBody>
          <a:bodyPr>
            <a:normAutofit/>
          </a:bodyPr>
          <a:lstStyle/>
          <a:p>
            <a:r>
              <a:rPr lang="ru-RU" sz="3800" dirty="0" smtClean="0"/>
              <a:t>Биссектриса треугольника делит противоположную сторону на отрезки, пропорциональные прилежащим сторонам треугольника</a:t>
            </a:r>
            <a:endParaRPr lang="ru-RU" sz="38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857884" y="3286124"/>
          <a:ext cx="1714512" cy="911230"/>
        </p:xfrm>
        <a:graphic>
          <a:graphicData uri="http://schemas.openxmlformats.org/presentationml/2006/ole">
            <p:oleObj spid="_x0000_s3076" name="Формула" r:id="rId3" imgW="685800" imgH="393480" progId="Equation.3">
              <p:embed/>
            </p:oleObj>
          </a:graphicData>
        </a:graphic>
      </p:graphicFrame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2750331" y="7965313"/>
            <a:ext cx="1500198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Группа 15"/>
          <p:cNvGrpSpPr/>
          <p:nvPr/>
        </p:nvGrpSpPr>
        <p:grpSpPr>
          <a:xfrm>
            <a:off x="2500298" y="4000504"/>
            <a:ext cx="4522940" cy="2655348"/>
            <a:chOff x="1714480" y="4000504"/>
            <a:chExt cx="4522940" cy="2655348"/>
          </a:xfrm>
        </p:grpSpPr>
        <p:sp>
          <p:nvSpPr>
            <p:cNvPr id="24" name="Равнобедренный треугольник 23"/>
            <p:cNvSpPr/>
            <p:nvPr/>
          </p:nvSpPr>
          <p:spPr>
            <a:xfrm>
              <a:off x="2000232" y="4143380"/>
              <a:ext cx="3643338" cy="2071702"/>
            </a:xfrm>
            <a:prstGeom prst="triangle">
              <a:avLst>
                <a:gd name="adj" fmla="val 0"/>
              </a:avLst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8" name="Прямая соединительная линия 27"/>
            <p:cNvCxnSpPr>
              <a:stCxn id="24" idx="0"/>
            </p:cNvCxnSpPr>
            <p:nvPr/>
          </p:nvCxnSpPr>
          <p:spPr>
            <a:xfrm rot="16200000" flipH="1">
              <a:off x="1571604" y="4572008"/>
              <a:ext cx="2071702" cy="121444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>
              <a:stCxn id="24" idx="0"/>
            </p:cNvCxnSpPr>
            <p:nvPr/>
          </p:nvCxnSpPr>
          <p:spPr>
            <a:xfrm rot="16200000" flipH="1">
              <a:off x="2035951" y="4107661"/>
              <a:ext cx="2071702" cy="2143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1714480" y="4000504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А</a:t>
              </a:r>
              <a:endParaRPr lang="ru-RU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785918" y="6286520"/>
              <a:ext cx="14719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Н</a:t>
              </a:r>
              <a:endParaRPr lang="ru-RU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643570" y="6286520"/>
              <a:ext cx="5938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</a:t>
              </a:r>
              <a:endParaRPr lang="ru-RU" dirty="0"/>
            </a:p>
          </p:txBody>
        </p:sp>
        <p:sp>
          <p:nvSpPr>
            <p:cNvPr id="38" name="TextBox 37"/>
            <p:cNvSpPr txBox="1"/>
            <p:nvPr/>
          </p:nvSpPr>
          <p:spPr>
            <a:xfrm flipH="1">
              <a:off x="2928926" y="6215082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</a:t>
              </a:r>
              <a:endParaRPr lang="ru-RU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929058" y="6286520"/>
              <a:ext cx="541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ru-RU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571736" y="4500570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ru-RU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500298" y="4786322"/>
              <a:ext cx="3731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ru-RU" dirty="0"/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29642" cy="2940048"/>
          </a:xfrm>
        </p:spPr>
        <p:txBody>
          <a:bodyPr/>
          <a:lstStyle/>
          <a:p>
            <a:pPr algn="l"/>
            <a:r>
              <a:rPr lang="ru-RU" sz="2800" dirty="0" smtClean="0">
                <a:sym typeface="Symbol"/>
              </a:rPr>
              <a:t>№1. </a:t>
            </a:r>
            <a:r>
              <a:rPr lang="en-US" sz="2800" dirty="0" smtClean="0">
                <a:sym typeface="Symbol"/>
              </a:rPr>
              <a:t>ABC</a:t>
            </a:r>
            <a:r>
              <a:rPr lang="en-US" sz="2800" dirty="0" smtClean="0">
                <a:sym typeface="Symbol"/>
              </a:rPr>
              <a:t></a:t>
            </a:r>
            <a:r>
              <a:rPr lang="en-US" sz="2800" dirty="0" smtClean="0">
                <a:sym typeface="Symbol"/>
              </a:rPr>
              <a:t>KMN</a:t>
            </a:r>
            <a:r>
              <a:rPr lang="en-US" sz="2800" dirty="0" smtClean="0">
                <a:sym typeface="Symbol"/>
              </a:rPr>
              <a:t>, </a:t>
            </a:r>
            <a:r>
              <a:rPr lang="en-US" sz="2800" dirty="0" smtClean="0">
                <a:sym typeface="Symbol"/>
              </a:rPr>
              <a:t>B=M, C=N, AC=3</a:t>
            </a:r>
            <a:r>
              <a:rPr lang="ru-RU" sz="2800" dirty="0" smtClean="0">
                <a:sym typeface="Symbol"/>
              </a:rPr>
              <a:t>см</a:t>
            </a:r>
            <a:r>
              <a:rPr lang="en-US" sz="2800" dirty="0" smtClean="0">
                <a:sym typeface="Symbol"/>
              </a:rPr>
              <a:t>,KN=6</a:t>
            </a:r>
            <a:r>
              <a:rPr lang="ru-RU" sz="2800" dirty="0" smtClean="0">
                <a:sym typeface="Symbol"/>
              </a:rPr>
              <a:t>см</a:t>
            </a:r>
            <a:r>
              <a:rPr lang="en-US" sz="2800" dirty="0" smtClean="0">
                <a:sym typeface="Symbol"/>
              </a:rPr>
              <a:t>, MN=4</a:t>
            </a:r>
            <a:r>
              <a:rPr lang="ru-RU" sz="2800" dirty="0" smtClean="0">
                <a:sym typeface="Symbol"/>
              </a:rPr>
              <a:t>см</a:t>
            </a:r>
            <a:r>
              <a:rPr lang="en-US" sz="2800" dirty="0" smtClean="0">
                <a:sym typeface="Symbol"/>
              </a:rPr>
              <a:t>, A=30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°.</a:t>
            </a:r>
            <a:br>
              <a:rPr lang="en-US" sz="2800" dirty="0" smtClean="0">
                <a:latin typeface="Times New Roman"/>
                <a:cs typeface="Times New Roman"/>
                <a:sym typeface="Symbol"/>
              </a:rPr>
            </a:br>
            <a:r>
              <a:rPr lang="ru-RU" sz="2800" dirty="0" smtClean="0">
                <a:latin typeface="Times New Roman"/>
                <a:cs typeface="Times New Roman"/>
                <a:sym typeface="Symbol"/>
              </a:rPr>
              <a:t> Найдите: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 a) BC, K;</a:t>
            </a:r>
            <a:br>
              <a:rPr lang="en-US" sz="2800" dirty="0" smtClean="0">
                <a:latin typeface="Times New Roman"/>
                <a:cs typeface="Times New Roman"/>
                <a:sym typeface="Symbol"/>
              </a:rPr>
            </a:br>
            <a:r>
              <a:rPr lang="en-US" sz="2800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ru-RU" sz="2800" dirty="0" smtClean="0">
                <a:latin typeface="Times New Roman"/>
                <a:cs typeface="Times New Roman"/>
                <a:sym typeface="Symbol"/>
              </a:rPr>
              <a:t>б) отношение площадей 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ABC </a:t>
            </a:r>
            <a:r>
              <a:rPr lang="ru-RU" sz="2800" dirty="0" smtClean="0">
                <a:latin typeface="Times New Roman"/>
                <a:cs typeface="Times New Roman"/>
                <a:sym typeface="Symbol"/>
              </a:rPr>
              <a:t>и 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KMN;</a:t>
            </a:r>
            <a:br>
              <a:rPr lang="en-US" sz="2800" dirty="0" smtClean="0">
                <a:latin typeface="Times New Roman"/>
                <a:cs typeface="Times New Roman"/>
                <a:sym typeface="Symbol"/>
              </a:rPr>
            </a:br>
            <a:r>
              <a:rPr lang="ru-RU" sz="2800" dirty="0" smtClean="0">
                <a:latin typeface="Times New Roman"/>
                <a:cs typeface="Times New Roman"/>
                <a:sym typeface="Symbol"/>
              </a:rPr>
              <a:t> в) отношение, в котором биссектриса С делит сторону 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AB.</a:t>
            </a:r>
            <a:r>
              <a:rPr lang="ru-RU" sz="2800" dirty="0" smtClean="0">
                <a:latin typeface="Times New Roman"/>
                <a:cs typeface="Times New Roman"/>
                <a:sym typeface="Symbol"/>
              </a:rPr>
              <a:t> </a:t>
            </a:r>
            <a:endParaRPr lang="ru-RU" dirty="0"/>
          </a:p>
        </p:txBody>
      </p:sp>
      <p:grpSp>
        <p:nvGrpSpPr>
          <p:cNvPr id="3" name="Группа 22"/>
          <p:cNvGrpSpPr/>
          <p:nvPr/>
        </p:nvGrpSpPr>
        <p:grpSpPr>
          <a:xfrm>
            <a:off x="5357818" y="3286124"/>
            <a:ext cx="2453538" cy="3155414"/>
            <a:chOff x="5357818" y="3286124"/>
            <a:chExt cx="2453538" cy="3155414"/>
          </a:xfrm>
        </p:grpSpPr>
        <p:sp>
          <p:nvSpPr>
            <p:cNvPr id="5" name="Равнобедренный треугольник 4"/>
            <p:cNvSpPr/>
            <p:nvPr/>
          </p:nvSpPr>
          <p:spPr>
            <a:xfrm>
              <a:off x="5572132" y="3643314"/>
              <a:ext cx="1846522" cy="2500330"/>
            </a:xfrm>
            <a:prstGeom prst="triangle">
              <a:avLst>
                <a:gd name="adj" fmla="val 3040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57818" y="6072206"/>
              <a:ext cx="405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</a:t>
              </a:r>
              <a:endParaRPr lang="ru-RU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286644" y="6072206"/>
              <a:ext cx="5247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29322" y="3286124"/>
              <a:ext cx="6620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K</a:t>
              </a:r>
              <a:endParaRPr lang="ru-RU" dirty="0"/>
            </a:p>
          </p:txBody>
        </p:sp>
      </p:grpSp>
      <p:grpSp>
        <p:nvGrpSpPr>
          <p:cNvPr id="7" name="Группа 21"/>
          <p:cNvGrpSpPr/>
          <p:nvPr/>
        </p:nvGrpSpPr>
        <p:grpSpPr>
          <a:xfrm>
            <a:off x="2000232" y="3857628"/>
            <a:ext cx="2167088" cy="2369596"/>
            <a:chOff x="1714480" y="4000504"/>
            <a:chExt cx="2167088" cy="2369596"/>
          </a:xfrm>
        </p:grpSpPr>
        <p:sp>
          <p:nvSpPr>
            <p:cNvPr id="4" name="Равнобедренный треугольник 3"/>
            <p:cNvSpPr/>
            <p:nvPr/>
          </p:nvSpPr>
          <p:spPr>
            <a:xfrm>
              <a:off x="1928794" y="4286256"/>
              <a:ext cx="1560770" cy="1785950"/>
            </a:xfrm>
            <a:prstGeom prst="triangle">
              <a:avLst>
                <a:gd name="adj" fmla="val 2514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71670" y="4000504"/>
              <a:ext cx="5320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14480" y="6000768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28992" y="6000768"/>
              <a:ext cx="4525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ru-RU" dirty="0"/>
            </a:p>
          </p:txBody>
        </p:sp>
        <p:sp>
          <p:nvSpPr>
            <p:cNvPr id="13" name="Дуга 12"/>
            <p:cNvSpPr/>
            <p:nvPr/>
          </p:nvSpPr>
          <p:spPr>
            <a:xfrm flipH="1" flipV="1">
              <a:off x="2357422" y="6072205"/>
              <a:ext cx="71438" cy="45719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Дуга 13"/>
            <p:cNvSpPr/>
            <p:nvPr/>
          </p:nvSpPr>
          <p:spPr>
            <a:xfrm>
              <a:off x="2071670" y="5643578"/>
              <a:ext cx="285752" cy="42862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" name="Прямая соединительная линия 15"/>
            <p:cNvCxnSpPr>
              <a:stCxn id="8" idx="0"/>
              <a:endCxn id="4" idx="5"/>
            </p:cNvCxnSpPr>
            <p:nvPr/>
          </p:nvCxnSpPr>
          <p:spPr>
            <a:xfrm rot="5400000" flipH="1" flipV="1">
              <a:off x="2024192" y="5119553"/>
              <a:ext cx="821537" cy="940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286124"/>
            <a:ext cx="214314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322580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 №2. В </a:t>
            </a:r>
            <a:r>
              <a:rPr lang="ru-RU" sz="2800" dirty="0" smtClean="0">
                <a:sym typeface="Symbol"/>
              </a:rPr>
              <a:t></a:t>
            </a:r>
            <a:r>
              <a:rPr lang="en-US" sz="2800" dirty="0" smtClean="0">
                <a:sym typeface="Symbol"/>
              </a:rPr>
              <a:t>PQRABC, Q=B, R=C, PQ=3</a:t>
            </a:r>
            <a:r>
              <a:rPr lang="ru-RU" sz="2800" dirty="0" smtClean="0">
                <a:sym typeface="Symbol"/>
              </a:rPr>
              <a:t>см</a:t>
            </a:r>
            <a:r>
              <a:rPr lang="en-US" sz="2800" dirty="0" smtClean="0">
                <a:sym typeface="Symbol"/>
              </a:rPr>
              <a:t>, PR=4</a:t>
            </a:r>
            <a:r>
              <a:rPr lang="ru-RU" sz="2800" dirty="0" smtClean="0">
                <a:sym typeface="Symbol"/>
              </a:rPr>
              <a:t>см</a:t>
            </a:r>
            <a:r>
              <a:rPr lang="en-US" sz="2800" dirty="0" smtClean="0">
                <a:sym typeface="Symbol"/>
              </a:rPr>
              <a:t>, AB=6</a:t>
            </a:r>
            <a:r>
              <a:rPr lang="ru-RU" sz="2800" dirty="0" smtClean="0">
                <a:sym typeface="Symbol"/>
              </a:rPr>
              <a:t>см</a:t>
            </a:r>
            <a:r>
              <a:rPr lang="en-US" sz="2800" dirty="0" smtClean="0">
                <a:sym typeface="Symbol"/>
              </a:rPr>
              <a:t>, A=40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°.</a:t>
            </a:r>
            <a:br>
              <a:rPr lang="en-US" sz="2800" dirty="0" smtClean="0">
                <a:latin typeface="Times New Roman"/>
                <a:cs typeface="Times New Roman"/>
                <a:sym typeface="Symbol"/>
              </a:rPr>
            </a:br>
            <a:r>
              <a:rPr lang="ru-RU" sz="2800" dirty="0" smtClean="0">
                <a:latin typeface="Times New Roman"/>
                <a:cs typeface="Times New Roman"/>
                <a:sym typeface="Symbol"/>
              </a:rPr>
              <a:t> Найдите: а)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AC, P;</a:t>
            </a:r>
            <a:r>
              <a:rPr lang="ru-RU" sz="2800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/>
            </a:r>
            <a:br>
              <a:rPr lang="en-US" sz="2800" dirty="0" smtClean="0">
                <a:latin typeface="Times New Roman"/>
                <a:cs typeface="Times New Roman"/>
                <a:sym typeface="Symbol"/>
              </a:rPr>
            </a:br>
            <a:r>
              <a:rPr lang="ru-RU" sz="2800" dirty="0" smtClean="0">
                <a:latin typeface="Times New Roman"/>
                <a:cs typeface="Times New Roman"/>
                <a:sym typeface="Symbol"/>
              </a:rPr>
              <a:t>б)отношение площадей  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PQR</a:t>
            </a:r>
            <a:r>
              <a:rPr lang="ru-RU" sz="2800" dirty="0" smtClean="0">
                <a:latin typeface="Times New Roman"/>
                <a:cs typeface="Times New Roman"/>
                <a:sym typeface="Symbol"/>
              </a:rPr>
              <a:t> и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 ABC;</a:t>
            </a:r>
            <a:br>
              <a:rPr lang="en-US" sz="2800" dirty="0" smtClean="0">
                <a:latin typeface="Times New Roman"/>
                <a:cs typeface="Times New Roman"/>
                <a:sym typeface="Symbol"/>
              </a:rPr>
            </a:br>
            <a:r>
              <a:rPr lang="ru-RU" sz="2800" dirty="0" smtClean="0">
                <a:latin typeface="Times New Roman"/>
                <a:cs typeface="Times New Roman"/>
                <a:sym typeface="Symbol"/>
              </a:rPr>
              <a:t> в)отношение, в котором биссектриса Р делит сторону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 RQ. </a:t>
            </a:r>
            <a:endParaRPr lang="ru-RU" sz="2800" dirty="0"/>
          </a:p>
        </p:txBody>
      </p:sp>
      <p:grpSp>
        <p:nvGrpSpPr>
          <p:cNvPr id="6" name="Группа 13"/>
          <p:cNvGrpSpPr/>
          <p:nvPr/>
        </p:nvGrpSpPr>
        <p:grpSpPr>
          <a:xfrm>
            <a:off x="1857356" y="3071810"/>
            <a:ext cx="2595716" cy="3155414"/>
            <a:chOff x="1428728" y="3214686"/>
            <a:chExt cx="2595716" cy="3155414"/>
          </a:xfrm>
        </p:grpSpPr>
        <p:sp>
          <p:nvSpPr>
            <p:cNvPr id="4" name="Равнобедренный треугольник 3"/>
            <p:cNvSpPr/>
            <p:nvPr/>
          </p:nvSpPr>
          <p:spPr>
            <a:xfrm>
              <a:off x="1714480" y="3500438"/>
              <a:ext cx="1928826" cy="2643206"/>
            </a:xfrm>
            <a:prstGeom prst="triangle">
              <a:avLst>
                <a:gd name="adj" fmla="val 2648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 flipH="1">
              <a:off x="1428728" y="592933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71868" y="6000768"/>
              <a:ext cx="4525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ru-R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00232" y="3214686"/>
              <a:ext cx="3891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ru-RU" dirty="0"/>
            </a:p>
          </p:txBody>
        </p:sp>
      </p:grpSp>
      <p:grpSp>
        <p:nvGrpSpPr>
          <p:cNvPr id="9" name="Группа 14"/>
          <p:cNvGrpSpPr/>
          <p:nvPr/>
        </p:nvGrpSpPr>
        <p:grpSpPr>
          <a:xfrm>
            <a:off x="5572132" y="3786190"/>
            <a:ext cx="1983232" cy="2155282"/>
            <a:chOff x="5643570" y="4214818"/>
            <a:chExt cx="1983232" cy="2155282"/>
          </a:xfrm>
        </p:grpSpPr>
        <p:sp>
          <p:nvSpPr>
            <p:cNvPr id="5" name="Равнобедренный треугольник 4"/>
            <p:cNvSpPr/>
            <p:nvPr/>
          </p:nvSpPr>
          <p:spPr>
            <a:xfrm>
              <a:off x="5929322" y="4500570"/>
              <a:ext cx="1214446" cy="1571636"/>
            </a:xfrm>
            <a:prstGeom prst="triangle">
              <a:avLst>
                <a:gd name="adj" fmla="val 2648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72198" y="4214818"/>
              <a:ext cx="5176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43768" y="5929330"/>
              <a:ext cx="4830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Q</a:t>
              </a:r>
              <a:endParaRPr lang="ru-RU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43570" y="6000768"/>
              <a:ext cx="4525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</a:t>
              </a:r>
              <a:endParaRPr lang="ru-RU" dirty="0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27971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Первый признак</a:t>
            </a:r>
            <a:br>
              <a:rPr lang="ru-RU" dirty="0" smtClean="0"/>
            </a:br>
            <a:r>
              <a:rPr lang="ru-RU" dirty="0" smtClean="0"/>
              <a:t>Если два угла одного треугольника соответственно равны двум углам другого, то такие треугольники подобны.</a:t>
            </a:r>
            <a:endParaRPr lang="ru-RU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3286116" y="5572140"/>
            <a:ext cx="3126240" cy="983099"/>
            <a:chOff x="3286116" y="5572140"/>
            <a:chExt cx="3126240" cy="983099"/>
          </a:xfrm>
        </p:grpSpPr>
        <p:sp>
          <p:nvSpPr>
            <p:cNvPr id="9" name="Дуга 8"/>
            <p:cNvSpPr/>
            <p:nvPr/>
          </p:nvSpPr>
          <p:spPr>
            <a:xfrm rot="16765515">
              <a:off x="5497956" y="5640839"/>
              <a:ext cx="914400" cy="914400"/>
            </a:xfrm>
            <a:prstGeom prst="arc">
              <a:avLst>
                <a:gd name="adj1" fmla="val 16200000"/>
                <a:gd name="adj2" fmla="val 2095128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Дуга 10"/>
            <p:cNvSpPr/>
            <p:nvPr/>
          </p:nvSpPr>
          <p:spPr>
            <a:xfrm rot="16200000">
              <a:off x="3286116" y="5572140"/>
              <a:ext cx="914400" cy="914400"/>
            </a:xfrm>
            <a:prstGeom prst="arc">
              <a:avLst>
                <a:gd name="adj1" fmla="val 16660937"/>
                <a:gd name="adj2" fmla="val 21362622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2571736" y="3286124"/>
            <a:ext cx="3901534" cy="3200416"/>
            <a:chOff x="428596" y="3143248"/>
            <a:chExt cx="3901534" cy="3200416"/>
          </a:xfrm>
        </p:grpSpPr>
        <p:sp>
          <p:nvSpPr>
            <p:cNvPr id="4" name="Равнобедренный треугольник 3"/>
            <p:cNvSpPr/>
            <p:nvPr/>
          </p:nvSpPr>
          <p:spPr>
            <a:xfrm>
              <a:off x="642910" y="4071942"/>
              <a:ext cx="1132142" cy="1785950"/>
            </a:xfrm>
            <a:prstGeom prst="triangle">
              <a:avLst>
                <a:gd name="adj" fmla="val 22500"/>
              </a:avLst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Равнобедренный треугольник 4"/>
            <p:cNvSpPr/>
            <p:nvPr/>
          </p:nvSpPr>
          <p:spPr>
            <a:xfrm>
              <a:off x="2071670" y="3500438"/>
              <a:ext cx="1917960" cy="2414598"/>
            </a:xfrm>
            <a:prstGeom prst="triangle">
              <a:avLst>
                <a:gd name="adj" fmla="val 33843"/>
              </a:avLst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Дуга 5"/>
            <p:cNvSpPr/>
            <p:nvPr/>
          </p:nvSpPr>
          <p:spPr>
            <a:xfrm>
              <a:off x="500034" y="5643578"/>
              <a:ext cx="357188" cy="35719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Дуга 6"/>
            <p:cNvSpPr/>
            <p:nvPr/>
          </p:nvSpPr>
          <p:spPr>
            <a:xfrm>
              <a:off x="1714480" y="5429264"/>
              <a:ext cx="914400" cy="9144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Дуга 9"/>
            <p:cNvSpPr/>
            <p:nvPr/>
          </p:nvSpPr>
          <p:spPr>
            <a:xfrm rot="16765515">
              <a:off x="1374542" y="5569418"/>
              <a:ext cx="521981" cy="622282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Дуга 12"/>
            <p:cNvSpPr/>
            <p:nvPr/>
          </p:nvSpPr>
          <p:spPr>
            <a:xfrm rot="16765515">
              <a:off x="3589120" y="5640857"/>
              <a:ext cx="521981" cy="622282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14348" y="3786190"/>
              <a:ext cx="5938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</a:t>
              </a:r>
              <a:endParaRPr lang="ru-RU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28596" y="5786454"/>
              <a:ext cx="4605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571604" y="5857892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</a:t>
              </a:r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71736" y="3143248"/>
              <a:ext cx="6852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</a:t>
              </a:r>
              <a:r>
                <a:rPr lang="ru-RU" sz="1400" dirty="0" smtClean="0"/>
                <a:t>1</a:t>
              </a:r>
              <a:endParaRPr lang="ru-RU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000232" y="5929330"/>
              <a:ext cx="4805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</a:t>
              </a:r>
              <a:r>
                <a:rPr lang="ru-RU" sz="1400" dirty="0" smtClean="0"/>
                <a:t>1</a:t>
              </a:r>
              <a:endParaRPr lang="ru-RU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86182" y="5929330"/>
              <a:ext cx="5439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</a:t>
              </a:r>
              <a:r>
                <a:rPr lang="ru-RU" sz="1400" dirty="0" smtClean="0"/>
                <a:t>1</a:t>
              </a:r>
              <a:endParaRPr lang="ru-RU" dirty="0"/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№</a:t>
            </a:r>
            <a:r>
              <a:rPr lang="en-US" sz="2800" dirty="0" smtClean="0"/>
              <a:t>3</a:t>
            </a:r>
            <a:r>
              <a:rPr lang="ru-RU" sz="2800" dirty="0" smtClean="0"/>
              <a:t>. На рисунке </a:t>
            </a:r>
            <a:r>
              <a:rPr lang="ru-RU" sz="2800" dirty="0" smtClean="0">
                <a:sym typeface="Symbol"/>
              </a:rPr>
              <a:t></a:t>
            </a:r>
            <a:r>
              <a:rPr lang="en-US" sz="2800" dirty="0" smtClean="0">
                <a:sym typeface="Symbol"/>
              </a:rPr>
              <a:t>N</a:t>
            </a:r>
            <a:r>
              <a:rPr lang="ru-RU" sz="2800" dirty="0" smtClean="0">
                <a:sym typeface="Symbol"/>
              </a:rPr>
              <a:t>=</a:t>
            </a:r>
            <a:r>
              <a:rPr lang="en-US" sz="2800" dirty="0" smtClean="0">
                <a:sym typeface="Symbol"/>
              </a:rPr>
              <a:t>A</a:t>
            </a:r>
            <a:r>
              <a:rPr lang="ru-RU" sz="2800" dirty="0" smtClean="0">
                <a:sym typeface="Symbol"/>
              </a:rPr>
              <a:t>,</a:t>
            </a:r>
            <a:r>
              <a:rPr lang="en-US" sz="2800" dirty="0" smtClean="0">
                <a:sym typeface="Symbol"/>
              </a:rPr>
              <a:t> BC=12</a:t>
            </a:r>
            <a:r>
              <a:rPr lang="ru-RU" sz="2800" dirty="0" smtClean="0">
                <a:sym typeface="Symbol"/>
              </a:rPr>
              <a:t>см</a:t>
            </a:r>
            <a:r>
              <a:rPr lang="en-US" sz="2800" dirty="0" smtClean="0">
                <a:sym typeface="Symbol"/>
              </a:rPr>
              <a:t>, CM=6</a:t>
            </a:r>
            <a:r>
              <a:rPr lang="ru-RU" sz="2800" dirty="0" smtClean="0">
                <a:sym typeface="Symbol"/>
              </a:rPr>
              <a:t>см</a:t>
            </a:r>
            <a:r>
              <a:rPr lang="en-US" sz="2800" dirty="0" smtClean="0">
                <a:sym typeface="Symbol"/>
              </a:rPr>
              <a:t>, CN=4</a:t>
            </a:r>
            <a:r>
              <a:rPr lang="ru-RU" sz="2800" dirty="0" smtClean="0">
                <a:sym typeface="Symbol"/>
              </a:rPr>
              <a:t>см</a:t>
            </a:r>
            <a:r>
              <a:rPr lang="en-US" sz="2800" dirty="0" smtClean="0">
                <a:sym typeface="Symbol"/>
              </a:rPr>
              <a:t>.</a:t>
            </a:r>
            <a:r>
              <a:rPr lang="ru-RU" sz="2800" dirty="0" smtClean="0">
                <a:sym typeface="Symbol"/>
              </a:rPr>
              <a:t> Найти</a:t>
            </a:r>
            <a:r>
              <a:rPr lang="en-US" sz="2800" dirty="0" smtClean="0">
                <a:sym typeface="Symbol"/>
              </a:rPr>
              <a:t> AC.</a:t>
            </a:r>
            <a:endParaRPr lang="ru-RU" sz="2800" dirty="0"/>
          </a:p>
        </p:txBody>
      </p:sp>
      <p:grpSp>
        <p:nvGrpSpPr>
          <p:cNvPr id="3" name="Группа 21"/>
          <p:cNvGrpSpPr/>
          <p:nvPr/>
        </p:nvGrpSpPr>
        <p:grpSpPr>
          <a:xfrm>
            <a:off x="2285984" y="2143116"/>
            <a:ext cx="5024608" cy="3083976"/>
            <a:chOff x="857224" y="2928934"/>
            <a:chExt cx="5024608" cy="3083976"/>
          </a:xfrm>
        </p:grpSpPr>
        <p:sp>
          <p:nvSpPr>
            <p:cNvPr id="5" name="Равнобедренный треугольник 4"/>
            <p:cNvSpPr/>
            <p:nvPr/>
          </p:nvSpPr>
          <p:spPr>
            <a:xfrm>
              <a:off x="1071538" y="3214686"/>
              <a:ext cx="4357718" cy="2428892"/>
            </a:xfrm>
            <a:prstGeom prst="triangle">
              <a:avLst>
                <a:gd name="adj" fmla="val 25183"/>
              </a:avLst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rot="10800000" flipV="1">
              <a:off x="1357290" y="4000504"/>
              <a:ext cx="1928826" cy="107157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Дуга 12"/>
            <p:cNvSpPr/>
            <p:nvPr/>
          </p:nvSpPr>
          <p:spPr>
            <a:xfrm>
              <a:off x="928662" y="5357826"/>
              <a:ext cx="428628" cy="571504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Дуга 13"/>
            <p:cNvSpPr/>
            <p:nvPr/>
          </p:nvSpPr>
          <p:spPr>
            <a:xfrm flipV="1">
              <a:off x="2928926" y="4143379"/>
              <a:ext cx="45719" cy="45719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Дуга 15"/>
            <p:cNvSpPr/>
            <p:nvPr/>
          </p:nvSpPr>
          <p:spPr>
            <a:xfrm rot="13892766">
              <a:off x="2928789" y="3703097"/>
              <a:ext cx="428628" cy="571504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71670" y="2928934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86116" y="3643314"/>
              <a:ext cx="4766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</a:t>
              </a:r>
              <a:endParaRPr lang="ru-RU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29256" y="5429264"/>
              <a:ext cx="4525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57224" y="5643578"/>
              <a:ext cx="3177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00100" y="4857760"/>
              <a:ext cx="453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ru-RU" dirty="0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86847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№4. На рисунке </a:t>
            </a:r>
            <a:r>
              <a:rPr lang="en-US" sz="2800" dirty="0" smtClean="0"/>
              <a:t>BC</a:t>
            </a:r>
            <a:r>
              <a:rPr lang="en-US" sz="2800" dirty="0" smtClean="0">
                <a:latin typeface="Times New Roman"/>
                <a:cs typeface="Times New Roman"/>
              </a:rPr>
              <a:t>┴AC, EF┴AB,BC=12</a:t>
            </a:r>
            <a:r>
              <a:rPr lang="ru-RU" sz="2800" dirty="0" smtClean="0">
                <a:latin typeface="Times New Roman"/>
                <a:cs typeface="Times New Roman"/>
              </a:rPr>
              <a:t>см</a:t>
            </a:r>
            <a:r>
              <a:rPr lang="en-US" sz="2800" dirty="0" smtClean="0">
                <a:latin typeface="Times New Roman"/>
                <a:cs typeface="Times New Roman"/>
              </a:rPr>
              <a:t>, AE=10</a:t>
            </a:r>
            <a:r>
              <a:rPr lang="ru-RU" sz="2800" dirty="0" smtClean="0">
                <a:latin typeface="Times New Roman"/>
                <a:cs typeface="Times New Roman"/>
              </a:rPr>
              <a:t>см</a:t>
            </a:r>
            <a:r>
              <a:rPr lang="en-US" sz="2800" dirty="0" smtClean="0">
                <a:latin typeface="Times New Roman"/>
                <a:cs typeface="Times New Roman"/>
              </a:rPr>
              <a:t>,EF=6</a:t>
            </a:r>
            <a:r>
              <a:rPr lang="ru-RU" sz="2800" dirty="0" smtClean="0">
                <a:latin typeface="Times New Roman"/>
                <a:cs typeface="Times New Roman"/>
              </a:rPr>
              <a:t>см. </a:t>
            </a:r>
            <a:br>
              <a:rPr lang="ru-RU" sz="2800" dirty="0" smtClean="0">
                <a:latin typeface="Times New Roman"/>
                <a:cs typeface="Times New Roman"/>
              </a:rPr>
            </a:br>
            <a:r>
              <a:rPr lang="ru-RU" sz="2800" dirty="0" smtClean="0">
                <a:latin typeface="Times New Roman"/>
                <a:cs typeface="Times New Roman"/>
              </a:rPr>
              <a:t>Найти </a:t>
            </a:r>
            <a:r>
              <a:rPr lang="en-US" sz="2800" dirty="0" smtClean="0">
                <a:latin typeface="Times New Roman"/>
                <a:cs typeface="Times New Roman"/>
              </a:rPr>
              <a:t>AB.</a:t>
            </a:r>
            <a:endParaRPr lang="ru-RU" sz="2800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357422" y="2714620"/>
            <a:ext cx="4143404" cy="3000396"/>
          </a:xfrm>
          <a:prstGeom prst="triangle">
            <a:avLst>
              <a:gd name="adj" fmla="val 100000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4071934" y="4500570"/>
            <a:ext cx="1285884" cy="1143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143372" y="4643446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5999966" y="5500702"/>
            <a:ext cx="42942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215074" y="528638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3929058" y="4572008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500826" y="2428868"/>
            <a:ext cx="45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3929058" y="400050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2214546" y="571501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5072066" y="5715016"/>
            <a:ext cx="511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6500826" y="5715016"/>
            <a:ext cx="52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531</TotalTime>
  <Words>287</Words>
  <Application>Microsoft Office PowerPoint</Application>
  <PresentationFormat>Экран (4:3)</PresentationFormat>
  <Paragraphs>94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Открытая</vt:lpstr>
      <vt:lpstr>Формула</vt:lpstr>
      <vt:lpstr>Подобие треугольников</vt:lpstr>
      <vt:lpstr>АВ и А1В1; ВС и В1С1; АС и А1С1  сходственные стороны  АВСА1В1С1, если  А=А1, В=В1, С= С1 и </vt:lpstr>
      <vt:lpstr>Отношение площадей двух подобных треугольников равно квадрату коэффициента подобия</vt:lpstr>
      <vt:lpstr>Биссектриса треугольника делит противоположную сторону на отрезки, пропорциональные прилежащим сторонам треугольника</vt:lpstr>
      <vt:lpstr>№1. ABCKMN, B=M, C=N, AC=3см,KN=6см, MN=4см, A=30°.  Найдите: a) BC, K;  б) отношение площадей ABC и KMN;  в) отношение, в котором биссектриса С делит сторону AB. </vt:lpstr>
      <vt:lpstr> №2. В PQRABC, Q=B, R=C, PQ=3см, PR=4см, AB=6см, A=40°.  Найдите: а)AC, P;  б)отношение площадей  PQR и ABC;  в)отношение, в котором биссектриса Р делит сторону RQ. </vt:lpstr>
      <vt:lpstr>Первый признак Если два угла одного треугольника соответственно равны двум углам другого, то такие треугольники подобны.</vt:lpstr>
      <vt:lpstr>№3. На рисунке N=A, BC=12см, CM=6см, CN=4см. Найти AC.</vt:lpstr>
      <vt:lpstr>№4. На рисунке BC┴AC, EF┴AB,BC=12см, AE=10см,EF=6см.  Найти AB.</vt:lpstr>
      <vt:lpstr>Второй признак Если две стороны одного треугольника пропорциональны двум сторонам другого треугольника и углы, заключённые между этими сторонами, равны, то такие треугольники подобны.</vt:lpstr>
      <vt:lpstr>Третий признак Если три стороны одного треугольника пропорциональны трём сторонам другого, то такие треугольники подобны.</vt:lpstr>
      <vt:lpstr>№5. На рисунке ОА=6см, АС=15см,  ОВ=9см, ВD=5см, АВ=12см.  Найдите СD.</vt:lpstr>
      <vt:lpstr>№6. На рисунке ОА=15см, ОD=5см,  СО:ОВ=1:3, АВ+СD=24см. Найдите АВ и СD.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Подобие треугольников</dc:title>
  <dc:creator>User</dc:creator>
  <cp:lastModifiedBy>Наталья</cp:lastModifiedBy>
  <cp:revision>38</cp:revision>
  <dcterms:created xsi:type="dcterms:W3CDTF">2012-01-08T11:53:13Z</dcterms:created>
  <dcterms:modified xsi:type="dcterms:W3CDTF">2012-01-13T08:15:19Z</dcterms:modified>
</cp:coreProperties>
</file>