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9" r:id="rId8"/>
    <p:sldId id="262" r:id="rId9"/>
    <p:sldId id="270" r:id="rId10"/>
    <p:sldId id="271" r:id="rId11"/>
    <p:sldId id="272" r:id="rId12"/>
    <p:sldId id="277" r:id="rId13"/>
    <p:sldId id="263" r:id="rId14"/>
    <p:sldId id="267" r:id="rId15"/>
    <p:sldId id="273" r:id="rId16"/>
    <p:sldId id="274" r:id="rId17"/>
    <p:sldId id="275" r:id="rId18"/>
    <p:sldId id="264" r:id="rId19"/>
    <p:sldId id="265" r:id="rId20"/>
    <p:sldId id="276" r:id="rId21"/>
    <p:sldId id="266" r:id="rId22"/>
    <p:sldId id="26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E482D6"/>
    <a:srgbClr val="D8EA7C"/>
    <a:srgbClr val="8BD3DB"/>
    <a:srgbClr val="FF0066"/>
    <a:srgbClr val="FFFFCC"/>
    <a:srgbClr val="FFF27B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28" y="-67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9CB277-6487-49A2-ABE3-699E7CA6BED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639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39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639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40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0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640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41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68C0A-20B1-42DD-84CE-35A0231758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1A595-C165-42FA-8A6C-30467E3E93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086B86-98CB-493E-9241-B37E342BAB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89EDC-1F3A-413E-928C-582FA78B29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E82A6-6C51-4818-BE6E-DDA4F2AB2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9A3EB-F7A8-4A22-8DF3-5E4CC9F4E4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29F4-C8AB-47F2-9AC3-7A89D95660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E7750-5ADE-4FF7-B106-A92CE5FC23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5A835-BA79-439C-B911-D2620ED8B3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E9284-310B-4B91-B477-8852ADC283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D195B-183C-4E08-A561-5C5849A9A1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AD94E3-B0F1-4C5E-85B3-11D3B51DFD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537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53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538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8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38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538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539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539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40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540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540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40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540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541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565400"/>
            <a:ext cx="7772400" cy="1600200"/>
          </a:xfrm>
          <a:solidFill>
            <a:schemeClr val="folHlink"/>
          </a:solidFill>
        </p:spPr>
        <p:txBody>
          <a:bodyPr/>
          <a:lstStyle/>
          <a:p>
            <a:r>
              <a:rPr lang="ru-RU" sz="6000">
                <a:effectLst>
                  <a:outerShdw blurRad="38100" dist="38100" dir="2700000" algn="tl">
                    <a:srgbClr val="000000"/>
                  </a:outerShdw>
                </a:effectLst>
              </a:rPr>
              <a:t>Куб и его свойства</a:t>
            </a: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5300663"/>
            <a:ext cx="7019925" cy="865187"/>
          </a:xfrm>
        </p:spPr>
        <p:txBody>
          <a:bodyPr/>
          <a:lstStyle/>
          <a:p>
            <a:r>
              <a:rPr lang="ru-RU" sz="2000"/>
              <a:t>ВЫПОЛНИЛА:  учитель математики МОУ СОШ № 23</a:t>
            </a:r>
          </a:p>
          <a:p>
            <a:r>
              <a:rPr lang="ru-RU" sz="2000"/>
              <a:t>Козлова Н.В.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3529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ГЕОМЕТРИЯ ВОКРУГ НАС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6870700" cy="987425"/>
          </a:xfrm>
        </p:spPr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РЕШЕНИЕ ЗАДАЧ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696200" cy="3657600"/>
          </a:xfrm>
        </p:spPr>
        <p:txBody>
          <a:bodyPr/>
          <a:lstStyle/>
          <a:p>
            <a:r>
              <a:rPr lang="ru-RU" sz="2400"/>
              <a:t>Условимся боковые грани куба обозначать буквой Б, верхнюю- В, нижнюю- Н. Расставьте на развертках куба буквы в соответствии с уже намеченными.</a:t>
            </a:r>
          </a:p>
          <a:p>
            <a:endParaRPr lang="ru-RU" sz="2400"/>
          </a:p>
          <a:p>
            <a:endParaRPr lang="ru-RU" sz="240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827088" y="3933825"/>
            <a:ext cx="22320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1979613" y="3933825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403350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2484438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403350" y="33575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484438" y="44370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211638" y="45085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5364163" y="33575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787900" y="33575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787900" y="3933825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3635375" y="3933825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6156325" y="44370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6732588" y="44370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732588" y="38608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7308850" y="38608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7308850" y="3284538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7885113" y="3284538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804025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900113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4859338" y="34290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6804025" y="45085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4284663" y="4076700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1547813" y="3500438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ОТВЕТЫ: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27088" y="3933825"/>
            <a:ext cx="22320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1979613" y="3933825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>
            <a:off x="1403350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>
            <a:off x="2484438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34" name="Rectangle 50"/>
          <p:cNvSpPr>
            <a:spLocks noChangeArrowheads="1"/>
          </p:cNvSpPr>
          <p:nvPr/>
        </p:nvSpPr>
        <p:spPr bwMode="auto">
          <a:xfrm>
            <a:off x="1403350" y="33575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35" name="Rectangle 51"/>
          <p:cNvSpPr>
            <a:spLocks noChangeArrowheads="1"/>
          </p:cNvSpPr>
          <p:nvPr/>
        </p:nvSpPr>
        <p:spPr bwMode="auto">
          <a:xfrm>
            <a:off x="2484438" y="44370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</a:t>
            </a:r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4211638" y="45085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</a:pPr>
            <a:r>
              <a:rPr lang="ru-RU"/>
              <a:t>Б</a:t>
            </a:r>
          </a:p>
          <a:p>
            <a:pPr algn="ctr"/>
            <a:endParaRPr lang="ru-RU"/>
          </a:p>
        </p:txBody>
      </p:sp>
      <p:sp>
        <p:nvSpPr>
          <p:cNvPr id="42037" name="Rectangle 53"/>
          <p:cNvSpPr>
            <a:spLocks noChangeArrowheads="1"/>
          </p:cNvSpPr>
          <p:nvPr/>
        </p:nvSpPr>
        <p:spPr bwMode="auto">
          <a:xfrm>
            <a:off x="5364163" y="33575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4787900" y="33575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39" name="Rectangle 55"/>
          <p:cNvSpPr>
            <a:spLocks noChangeArrowheads="1"/>
          </p:cNvSpPr>
          <p:nvPr/>
        </p:nvSpPr>
        <p:spPr bwMode="auto">
          <a:xfrm>
            <a:off x="4787900" y="3933825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/>
          </a:p>
          <a:p>
            <a:pPr algn="ctr"/>
            <a:endParaRPr lang="ru-RU"/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3635375" y="3933825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</a:pPr>
            <a:r>
              <a:rPr lang="ru-RU"/>
              <a:t>Б</a:t>
            </a:r>
          </a:p>
          <a:p>
            <a:pPr algn="ctr"/>
            <a:endParaRPr lang="ru-RU"/>
          </a:p>
        </p:txBody>
      </p:sp>
      <p:sp>
        <p:nvSpPr>
          <p:cNvPr id="42042" name="Rectangle 58"/>
          <p:cNvSpPr>
            <a:spLocks noChangeArrowheads="1"/>
          </p:cNvSpPr>
          <p:nvPr/>
        </p:nvSpPr>
        <p:spPr bwMode="auto">
          <a:xfrm>
            <a:off x="6156325" y="44370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3" name="Rectangle 59"/>
          <p:cNvSpPr>
            <a:spLocks noChangeArrowheads="1"/>
          </p:cNvSpPr>
          <p:nvPr/>
        </p:nvSpPr>
        <p:spPr bwMode="auto">
          <a:xfrm>
            <a:off x="6732588" y="44370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4" name="Rectangle 60"/>
          <p:cNvSpPr>
            <a:spLocks noChangeArrowheads="1"/>
          </p:cNvSpPr>
          <p:nvPr/>
        </p:nvSpPr>
        <p:spPr bwMode="auto">
          <a:xfrm>
            <a:off x="6732588" y="38608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5" name="Rectangle 61"/>
          <p:cNvSpPr>
            <a:spLocks noChangeArrowheads="1"/>
          </p:cNvSpPr>
          <p:nvPr/>
        </p:nvSpPr>
        <p:spPr bwMode="auto">
          <a:xfrm>
            <a:off x="7308850" y="38608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6" name="Rectangle 62"/>
          <p:cNvSpPr>
            <a:spLocks noChangeArrowheads="1"/>
          </p:cNvSpPr>
          <p:nvPr/>
        </p:nvSpPr>
        <p:spPr bwMode="auto">
          <a:xfrm>
            <a:off x="7308850" y="3284538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7" name="Rectangle 63"/>
          <p:cNvSpPr>
            <a:spLocks noChangeArrowheads="1"/>
          </p:cNvSpPr>
          <p:nvPr/>
        </p:nvSpPr>
        <p:spPr bwMode="auto">
          <a:xfrm>
            <a:off x="7885113" y="3284538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8" name="Text Box 64"/>
          <p:cNvSpPr txBox="1">
            <a:spLocks noChangeArrowheads="1"/>
          </p:cNvSpPr>
          <p:nvPr/>
        </p:nvSpPr>
        <p:spPr bwMode="auto">
          <a:xfrm>
            <a:off x="6804025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</a:t>
            </a:r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900113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</a:t>
            </a:r>
          </a:p>
        </p:txBody>
      </p:sp>
      <p:sp>
        <p:nvSpPr>
          <p:cNvPr id="42050" name="Text Box 66"/>
          <p:cNvSpPr txBox="1">
            <a:spLocks noChangeArrowheads="1"/>
          </p:cNvSpPr>
          <p:nvPr/>
        </p:nvSpPr>
        <p:spPr bwMode="auto">
          <a:xfrm>
            <a:off x="2555875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</a:t>
            </a:r>
          </a:p>
        </p:txBody>
      </p: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6804025" y="45085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</a:t>
            </a:r>
          </a:p>
        </p:txBody>
      </p:sp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4284663" y="4076700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</a:t>
            </a:r>
          </a:p>
        </p:txBody>
      </p:sp>
      <p:sp>
        <p:nvSpPr>
          <p:cNvPr id="42053" name="Text Box 69"/>
          <p:cNvSpPr txBox="1">
            <a:spLocks noChangeArrowheads="1"/>
          </p:cNvSpPr>
          <p:nvPr/>
        </p:nvSpPr>
        <p:spPr bwMode="auto">
          <a:xfrm>
            <a:off x="1547813" y="3500438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42055" name="Text Box 71"/>
          <p:cNvSpPr txBox="1">
            <a:spLocks noChangeArrowheads="1"/>
          </p:cNvSpPr>
          <p:nvPr/>
        </p:nvSpPr>
        <p:spPr bwMode="auto">
          <a:xfrm>
            <a:off x="5508625" y="3429000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42058" name="Text Box 74"/>
          <p:cNvSpPr txBox="1">
            <a:spLocks noChangeArrowheads="1"/>
          </p:cNvSpPr>
          <p:nvPr/>
        </p:nvSpPr>
        <p:spPr bwMode="auto">
          <a:xfrm>
            <a:off x="4859338" y="3429000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</a:t>
            </a:r>
          </a:p>
        </p:txBody>
      </p:sp>
      <p:sp>
        <p:nvSpPr>
          <p:cNvPr id="42060" name="Text Box 76"/>
          <p:cNvSpPr txBox="1">
            <a:spLocks noChangeArrowheads="1"/>
          </p:cNvSpPr>
          <p:nvPr/>
        </p:nvSpPr>
        <p:spPr bwMode="auto">
          <a:xfrm>
            <a:off x="2051050" y="40052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  <p:sp>
        <p:nvSpPr>
          <p:cNvPr id="42061" name="Text Box 77"/>
          <p:cNvSpPr txBox="1">
            <a:spLocks noChangeArrowheads="1"/>
          </p:cNvSpPr>
          <p:nvPr/>
        </p:nvSpPr>
        <p:spPr bwMode="auto">
          <a:xfrm>
            <a:off x="1476375" y="40052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  <p:sp>
        <p:nvSpPr>
          <p:cNvPr id="42062" name="Text Box 78"/>
          <p:cNvSpPr txBox="1">
            <a:spLocks noChangeArrowheads="1"/>
          </p:cNvSpPr>
          <p:nvPr/>
        </p:nvSpPr>
        <p:spPr bwMode="auto">
          <a:xfrm>
            <a:off x="4932363" y="4076700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Б</a:t>
            </a:r>
          </a:p>
        </p:txBody>
      </p:sp>
      <p:sp>
        <p:nvSpPr>
          <p:cNvPr id="42063" name="Text Box 79"/>
          <p:cNvSpPr txBox="1">
            <a:spLocks noChangeArrowheads="1"/>
          </p:cNvSpPr>
          <p:nvPr/>
        </p:nvSpPr>
        <p:spPr bwMode="auto">
          <a:xfrm>
            <a:off x="7380288" y="3933825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  <p:sp>
        <p:nvSpPr>
          <p:cNvPr id="42064" name="Text Box 80"/>
          <p:cNvSpPr txBox="1">
            <a:spLocks noChangeArrowheads="1"/>
          </p:cNvSpPr>
          <p:nvPr/>
        </p:nvSpPr>
        <p:spPr bwMode="auto">
          <a:xfrm>
            <a:off x="6300788" y="4581525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  <p:sp>
        <p:nvSpPr>
          <p:cNvPr id="42065" name="Text Box 81"/>
          <p:cNvSpPr txBox="1">
            <a:spLocks noChangeArrowheads="1"/>
          </p:cNvSpPr>
          <p:nvPr/>
        </p:nvSpPr>
        <p:spPr bwMode="auto">
          <a:xfrm>
            <a:off x="7451725" y="3357563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42066" name="Text Box 82"/>
          <p:cNvSpPr txBox="1">
            <a:spLocks noChangeArrowheads="1"/>
          </p:cNvSpPr>
          <p:nvPr/>
        </p:nvSpPr>
        <p:spPr bwMode="auto">
          <a:xfrm>
            <a:off x="8027988" y="3357563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4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4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4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4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2030" grpId="0" animBg="1"/>
      <p:bldP spid="42031" grpId="0" animBg="1"/>
      <p:bldP spid="42032" grpId="0" animBg="1"/>
      <p:bldP spid="42033" grpId="0" animBg="1"/>
      <p:bldP spid="42034" grpId="0" animBg="1"/>
      <p:bldP spid="42035" grpId="0" animBg="1"/>
      <p:bldP spid="42036" grpId="0" animBg="1"/>
      <p:bldP spid="42037" grpId="0" animBg="1"/>
      <p:bldP spid="42038" grpId="0" animBg="1"/>
      <p:bldP spid="42039" grpId="0" animBg="1"/>
      <p:bldP spid="42040" grpId="0" animBg="1"/>
      <p:bldP spid="42041" grpId="0" animBg="1"/>
      <p:bldP spid="42042" grpId="0" animBg="1"/>
      <p:bldP spid="42043" grpId="0" animBg="1"/>
      <p:bldP spid="42044" grpId="0" animBg="1"/>
      <p:bldP spid="42045" grpId="0" animBg="1"/>
      <p:bldP spid="42046" grpId="0" animBg="1"/>
      <p:bldP spid="42047" grpId="0" animBg="1"/>
      <p:bldP spid="42048" grpId="0"/>
      <p:bldP spid="42049" grpId="0"/>
      <p:bldP spid="42050" grpId="0"/>
      <p:bldP spid="42051" grpId="0"/>
      <p:bldP spid="42052" grpId="0"/>
      <p:bldP spid="42053" grpId="0"/>
      <p:bldP spid="42055" grpId="0"/>
      <p:bldP spid="42058" grpId="0"/>
      <p:bldP spid="42060" grpId="0"/>
      <p:bldP spid="42061" grpId="0"/>
      <p:bldP spid="42062" grpId="0"/>
      <p:bldP spid="42063" grpId="0"/>
      <p:bldP spid="42064" grpId="0"/>
      <p:bldP spid="42065" grpId="0"/>
      <p:bldP spid="420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00FF"/>
                </a:solidFill>
              </a:rPr>
              <a:t>Задача</a:t>
            </a: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H="1">
            <a:off x="1403350" y="2636838"/>
            <a:ext cx="1439863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971550" y="3213100"/>
            <a:ext cx="1368425" cy="14398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V="1">
            <a:off x="971550" y="2636838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V="1">
            <a:off x="2339975" y="270827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2843213" y="26368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2339975" y="4076700"/>
            <a:ext cx="503238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1476375" y="40767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 flipV="1">
            <a:off x="1476375" y="25654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971550" y="4076700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 flipH="1" flipV="1">
            <a:off x="4356100" y="26368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3851275" y="3141663"/>
            <a:ext cx="1368425" cy="14398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V="1">
            <a:off x="3851275" y="2636838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V="1">
            <a:off x="5219700" y="2636838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H="1">
            <a:off x="5724525" y="26368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V="1">
            <a:off x="5219700" y="4005263"/>
            <a:ext cx="503238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4284663" y="40767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H="1" flipV="1">
            <a:off x="4356100" y="263683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 flipH="1">
            <a:off x="3851275" y="4076700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 flipH="1">
            <a:off x="6659563" y="27813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6156325" y="3284538"/>
            <a:ext cx="1368425" cy="14398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 flipV="1">
            <a:off x="6156325" y="2781300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 flipV="1">
            <a:off x="7524750" y="2781300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956550" y="27813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 flipV="1">
            <a:off x="7524750" y="42211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>
            <a:off x="6659563" y="4149725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 flipH="1" flipV="1">
            <a:off x="6659563" y="278130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5" name="Line 39"/>
          <p:cNvSpPr>
            <a:spLocks noChangeShapeType="1"/>
          </p:cNvSpPr>
          <p:nvPr/>
        </p:nvSpPr>
        <p:spPr bwMode="auto">
          <a:xfrm flipH="1">
            <a:off x="6156325" y="4149725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827088" y="5013325"/>
            <a:ext cx="1654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Слева снизу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3419475" y="5013325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Справа сверху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6156325" y="5229225"/>
            <a:ext cx="178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Справа снизу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РЕШЕНИЕ ЗАДАЧ</a:t>
            </a:r>
          </a:p>
        </p:txBody>
      </p:sp>
      <p:pic>
        <p:nvPicPr>
          <p:cNvPr id="24580" name="Picture 4" descr="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contrast="48000"/>
          </a:blip>
          <a:srcRect l="24098" t="19478" r="66386" b="67102"/>
          <a:stretch>
            <a:fillRect/>
          </a:stretch>
        </p:blipFill>
        <p:spPr>
          <a:xfrm>
            <a:off x="4932363" y="1773238"/>
            <a:ext cx="1181100" cy="698500"/>
          </a:xfrm>
          <a:solidFill>
            <a:schemeClr val="bg1"/>
          </a:solidFill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258888" y="1700213"/>
            <a:ext cx="250825" cy="1328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bg2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55650" y="2133600"/>
            <a:ext cx="3600450" cy="314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Как пауку кратчайшим путем добраться до мухи?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219700" y="2781300"/>
            <a:ext cx="2592388" cy="24479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pic>
        <p:nvPicPr>
          <p:cNvPr id="24590" name="Picture 14" descr="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lum contrast="48000"/>
          </a:blip>
          <a:srcRect l="51251" t="88470" r="44365" b="2567"/>
          <a:stretch>
            <a:fillRect/>
          </a:stretch>
        </p:blipFill>
        <p:spPr>
          <a:xfrm>
            <a:off x="7740650" y="5300663"/>
            <a:ext cx="719138" cy="760412"/>
          </a:xfrm>
          <a:solidFill>
            <a:schemeClr val="bg1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6870700" cy="908050"/>
          </a:xfrm>
        </p:spPr>
        <p:txBody>
          <a:bodyPr/>
          <a:lstStyle/>
          <a:p>
            <a:r>
              <a:rPr lang="ru-RU" b="1">
                <a:solidFill>
                  <a:schemeClr val="bg2"/>
                </a:solidFill>
              </a:rPr>
              <a:t>ОТВЕТ ЗАДАЧИ</a:t>
            </a:r>
          </a:p>
        </p:txBody>
      </p:sp>
      <p:pic>
        <p:nvPicPr>
          <p:cNvPr id="30723" name="Picture 3" descr="3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contrast="48000"/>
          </a:blip>
          <a:srcRect l="18053" t="19478" r="37344"/>
          <a:stretch>
            <a:fillRect/>
          </a:stretch>
        </p:blipFill>
        <p:spPr>
          <a:xfrm>
            <a:off x="2484438" y="1557338"/>
            <a:ext cx="4141787" cy="5300662"/>
          </a:xfrm>
          <a:solidFill>
            <a:schemeClr val="bg1"/>
          </a:solidFill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258888" y="1700213"/>
            <a:ext cx="250825" cy="1328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496300" cy="2735263"/>
          </a:xfrm>
        </p:spPr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РЕШЕНИЕ ЗАДАЧ</a:t>
            </a:r>
            <a:br>
              <a:rPr lang="ru-RU" b="1">
                <a:solidFill>
                  <a:schemeClr val="folHlink"/>
                </a:solidFill>
              </a:rPr>
            </a:br>
            <a:r>
              <a:rPr lang="ru-RU" sz="2400" b="1"/>
              <a:t>На видимых гранях куба проставлены числа 1,2,3. А на развертках- два из названных чисел или одно. Расставьте на развертках куба числа 1,2,3,4,5,6 так, чтобы сумма чисел на противоположных гранях была равна 7.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692275" y="4365625"/>
            <a:ext cx="1295400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195513" y="4724400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987675" y="46529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339975" y="40052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5795963" y="2636838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932363" y="53006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4356100" y="53006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5508625" y="53006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4932363" y="5876925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6372225" y="32131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6948488" y="32131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948488" y="37893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5219700" y="32131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5795963" y="32131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6084888" y="47244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5508625" y="47244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5940425" y="27813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6516688" y="32845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5651500" y="5373688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ОТВЕТЫ:</a:t>
            </a:r>
          </a:p>
        </p:txBody>
      </p:sp>
      <p:sp>
        <p:nvSpPr>
          <p:cNvPr id="48133" name="Rectangle 5"/>
          <p:cNvSpPr>
            <a:spLocks noChangeAspect="1" noChangeArrowheads="1"/>
          </p:cNvSpPr>
          <p:nvPr/>
        </p:nvSpPr>
        <p:spPr bwMode="auto">
          <a:xfrm>
            <a:off x="1547813" y="3500438"/>
            <a:ext cx="1554162" cy="15541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051050" y="4005263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132138" y="38608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195513" y="31416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795963" y="2636838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932363" y="53006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356100" y="53006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5508625" y="5300663"/>
            <a:ext cx="5762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4932363" y="5876925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6372225" y="32131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6948488" y="32131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6948488" y="3789363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5219700" y="32131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5795963" y="32131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6084888" y="4724400"/>
            <a:ext cx="5762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5508625" y="47244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5940425" y="27813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6516688" y="32845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5651500" y="5373688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5940425" y="3357563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7019925" y="32845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5292725" y="32845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092950" y="39338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5580063" y="48688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500563" y="537368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5076825" y="59499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6227763" y="47974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5076825" y="537368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47" grpId="0" animBg="1"/>
      <p:bldP spid="48148" grpId="0" animBg="1"/>
      <p:bldP spid="48149" grpId="0"/>
      <p:bldP spid="48150" grpId="0"/>
      <p:bldP spid="48151" grpId="0"/>
      <p:bldP spid="48152" grpId="0"/>
      <p:bldP spid="48153" grpId="0"/>
      <p:bldP spid="48154" grpId="0"/>
      <p:bldP spid="48155" grpId="0"/>
      <p:bldP spid="48156" grpId="0"/>
      <p:bldP spid="48157" grpId="0"/>
      <p:bldP spid="48158" grpId="0"/>
      <p:bldP spid="48159" grpId="0"/>
      <p:bldP spid="481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РЕШЕНИЕ ЗАДАЧ</a:t>
            </a:r>
            <a:br>
              <a:rPr lang="ru-RU" b="1">
                <a:solidFill>
                  <a:schemeClr val="folHlink"/>
                </a:solidFill>
              </a:rPr>
            </a:b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Имеется куб со стороной 3 см. Сколько надо сделать распилов, чтобы распилить его на кубики со стороной 1 см?</a:t>
            </a:r>
          </a:p>
          <a:p>
            <a:endParaRPr lang="ru-RU"/>
          </a:p>
          <a:p>
            <a:r>
              <a:rPr lang="ru-RU">
                <a:solidFill>
                  <a:schemeClr val="folHlink"/>
                </a:solidFill>
              </a:rPr>
              <a:t>Ответ: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2"/>
                </a:solidFill>
              </a:rPr>
              <a:t>ТвОрЧеСкОе ЗаДаНиЕ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250825" y="2349500"/>
            <a:ext cx="7777163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Придумайте задачу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 использованием куба.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63938" y="4724400"/>
            <a:ext cx="1728787" cy="1655763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1476375" y="404813"/>
            <a:ext cx="4735513" cy="1511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домашнее задание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11188" y="1989138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331913" y="2420938"/>
            <a:ext cx="7058025" cy="2838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i="1">
                <a:solidFill>
                  <a:schemeClr val="hlink"/>
                </a:solidFill>
              </a:rPr>
              <a:t>1.Постройте дома фигуру из кубиков и изобразите ее в тетради.</a:t>
            </a:r>
          </a:p>
          <a:p>
            <a:r>
              <a:rPr lang="ru-RU" sz="3600" i="1">
                <a:solidFill>
                  <a:schemeClr val="hlink"/>
                </a:solidFill>
              </a:rPr>
              <a:t>2.Придумайте по три задачи с использованием куба.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Цели:</a:t>
            </a:r>
            <a:r>
              <a:rPr lang="ru-RU" sz="2000"/>
              <a:t/>
            </a:r>
            <a:br>
              <a:rPr lang="ru-RU" sz="2000"/>
            </a:b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25538"/>
            <a:ext cx="7345362" cy="4392612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sz="2800"/>
              <a:t>1.Познакомиться с пространственной </a:t>
            </a:r>
          </a:p>
          <a:p>
            <a:pPr>
              <a:buFontTx/>
              <a:buNone/>
            </a:pPr>
            <a:r>
              <a:rPr lang="ru-RU" sz="2800"/>
              <a:t>фигурой кубом и его свойствами.</a:t>
            </a:r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sz="2800"/>
              <a:t>2.Развивать смекалку и основы конструкторского мышления.</a:t>
            </a:r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sz="2800"/>
              <a:t>3. Воспитывать познавательный интерес.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00FF"/>
                </a:solidFill>
              </a:rPr>
              <a:t>Примеры фигурок из кубиков</a:t>
            </a:r>
          </a:p>
        </p:txBody>
      </p:sp>
      <p:sp>
        <p:nvSpPr>
          <p:cNvPr id="53253" name="Rectangle 5"/>
          <p:cNvSpPr>
            <a:spLocks noChangeAspect="1" noChangeArrowheads="1"/>
          </p:cNvSpPr>
          <p:nvPr/>
        </p:nvSpPr>
        <p:spPr bwMode="auto">
          <a:xfrm>
            <a:off x="971550" y="3860800"/>
            <a:ext cx="971550" cy="1079500"/>
          </a:xfrm>
          <a:prstGeom prst="rect">
            <a:avLst/>
          </a:prstGeom>
          <a:solidFill>
            <a:srgbClr val="FF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spect="1" noChangeArrowheads="1"/>
          </p:cNvSpPr>
          <p:nvPr/>
        </p:nvSpPr>
        <p:spPr bwMode="auto">
          <a:xfrm>
            <a:off x="1979613" y="3860800"/>
            <a:ext cx="971550" cy="10795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5" name="Rectangle 7"/>
          <p:cNvSpPr>
            <a:spLocks noChangeAspect="1" noChangeArrowheads="1"/>
          </p:cNvSpPr>
          <p:nvPr/>
        </p:nvSpPr>
        <p:spPr bwMode="auto">
          <a:xfrm>
            <a:off x="1979613" y="2781300"/>
            <a:ext cx="971550" cy="10795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6" name="Rectangle 8"/>
          <p:cNvSpPr>
            <a:spLocks noChangeAspect="1" noChangeArrowheads="1"/>
          </p:cNvSpPr>
          <p:nvPr/>
        </p:nvSpPr>
        <p:spPr bwMode="auto">
          <a:xfrm>
            <a:off x="4140200" y="3860800"/>
            <a:ext cx="1036638" cy="1150938"/>
          </a:xfrm>
          <a:prstGeom prst="rect">
            <a:avLst/>
          </a:prstGeom>
          <a:gradFill rotWithShape="1">
            <a:gsLst>
              <a:gs pos="0">
                <a:srgbClr val="8BD3DB">
                  <a:gamma/>
                  <a:shade val="46275"/>
                  <a:invGamma/>
                </a:srgbClr>
              </a:gs>
              <a:gs pos="100000">
                <a:srgbClr val="8BD3DB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BD3DB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7" name="Rectangle 9"/>
          <p:cNvSpPr>
            <a:spLocks noChangeAspect="1" noChangeArrowheads="1"/>
          </p:cNvSpPr>
          <p:nvPr/>
        </p:nvSpPr>
        <p:spPr bwMode="auto">
          <a:xfrm>
            <a:off x="5076825" y="5013325"/>
            <a:ext cx="1036638" cy="1150938"/>
          </a:xfrm>
          <a:prstGeom prst="rect">
            <a:avLst/>
          </a:prstGeom>
          <a:gradFill rotWithShape="1">
            <a:gsLst>
              <a:gs pos="0">
                <a:srgbClr val="6600FF"/>
              </a:gs>
              <a:gs pos="100000">
                <a:srgbClr val="6600FF">
                  <a:gamma/>
                  <a:tint val="74510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8" name="Rectangle 10"/>
          <p:cNvSpPr>
            <a:spLocks noChangeAspect="1" noChangeArrowheads="1"/>
          </p:cNvSpPr>
          <p:nvPr/>
        </p:nvSpPr>
        <p:spPr bwMode="auto">
          <a:xfrm>
            <a:off x="5076825" y="3860800"/>
            <a:ext cx="1150938" cy="1150938"/>
          </a:xfrm>
          <a:prstGeom prst="rect">
            <a:avLst/>
          </a:prstGeom>
          <a:gradFill rotWithShape="1">
            <a:gsLst>
              <a:gs pos="0">
                <a:srgbClr val="D8EA7C"/>
              </a:gs>
              <a:gs pos="100000">
                <a:srgbClr val="D8EA7C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8EA7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9" name="Rectangle 11"/>
          <p:cNvSpPr>
            <a:spLocks noChangeAspect="1" noChangeArrowheads="1"/>
          </p:cNvSpPr>
          <p:nvPr/>
        </p:nvSpPr>
        <p:spPr bwMode="auto">
          <a:xfrm>
            <a:off x="6156325" y="3860800"/>
            <a:ext cx="1036638" cy="1150938"/>
          </a:xfrm>
          <a:prstGeom prst="rect">
            <a:avLst/>
          </a:prstGeom>
          <a:gradFill rotWithShape="1">
            <a:gsLst>
              <a:gs pos="0">
                <a:srgbClr val="E482D6">
                  <a:gamma/>
                  <a:shade val="46275"/>
                  <a:invGamma/>
                </a:srgbClr>
              </a:gs>
              <a:gs pos="100000">
                <a:srgbClr val="E482D6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482D6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60" name="Rectangle 12"/>
          <p:cNvSpPr>
            <a:spLocks noChangeAspect="1" noChangeArrowheads="1"/>
          </p:cNvSpPr>
          <p:nvPr/>
        </p:nvSpPr>
        <p:spPr bwMode="auto">
          <a:xfrm>
            <a:off x="6156325" y="2708275"/>
            <a:ext cx="1036638" cy="1150938"/>
          </a:xfrm>
          <a:prstGeom prst="rect">
            <a:avLst/>
          </a:prstGeom>
          <a:gradFill rotWithShape="1">
            <a:gsLst>
              <a:gs pos="0">
                <a:srgbClr val="FFF27B">
                  <a:gamma/>
                  <a:shade val="46275"/>
                  <a:invGamma/>
                </a:srgbClr>
              </a:gs>
              <a:gs pos="100000">
                <a:srgbClr val="FFF27B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27B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836613"/>
            <a:ext cx="5399088" cy="915987"/>
          </a:xfrm>
        </p:spPr>
        <p:txBody>
          <a:bodyPr/>
          <a:lstStyle/>
          <a:p>
            <a:r>
              <a:rPr lang="ru-RU" sz="5400">
                <a:solidFill>
                  <a:schemeClr val="folHlink"/>
                </a:solidFill>
              </a:rPr>
              <a:t>ИТОГ УРОКА: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989138"/>
            <a:ext cx="5976938" cy="316865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ru-RU" sz="4400"/>
              <a:t>  Назовите основные           свойства куба?</a:t>
            </a:r>
          </a:p>
          <a:p>
            <a:pPr>
              <a:buFontTx/>
              <a:buNone/>
            </a:pP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800"/>
              <a:t>Ответ: </a:t>
            </a:r>
            <a:r>
              <a:rPr lang="ru-RU" sz="2800">
                <a:solidFill>
                  <a:schemeClr val="tx2"/>
                </a:solidFill>
              </a:rPr>
              <a:t>Куб имеет  </a:t>
            </a:r>
            <a:r>
              <a:rPr lang="ru-RU" sz="2800">
                <a:solidFill>
                  <a:schemeClr val="hlink"/>
                </a:solidFill>
              </a:rPr>
              <a:t>6 </a:t>
            </a:r>
            <a:r>
              <a:rPr lang="ru-RU" sz="2800">
                <a:solidFill>
                  <a:schemeClr val="tx2"/>
                </a:solidFill>
              </a:rPr>
              <a:t>оснований, 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hlink"/>
                </a:solidFill>
              </a:rPr>
              <a:t>8 </a:t>
            </a:r>
            <a:r>
              <a:rPr lang="ru-RU" sz="2800">
                <a:solidFill>
                  <a:schemeClr val="tx2"/>
                </a:solidFill>
              </a:rPr>
              <a:t>вершин, и </a:t>
            </a:r>
            <a:r>
              <a:rPr lang="ru-RU" sz="2800">
                <a:solidFill>
                  <a:schemeClr val="hlink"/>
                </a:solidFill>
              </a:rPr>
              <a:t>6 </a:t>
            </a:r>
            <a:r>
              <a:rPr lang="ru-RU" sz="2800">
                <a:solidFill>
                  <a:schemeClr val="tx2"/>
                </a:solidFill>
              </a:rPr>
              <a:t>граней.</a:t>
            </a:r>
            <a:endParaRPr lang="ru-RU" sz="280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35013" y="2278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УРОК ОКОНЧЕН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844675"/>
            <a:ext cx="4635500" cy="3455988"/>
          </a:xfrm>
          <a:solidFill>
            <a:srgbClr val="6CF0FA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>
              <a:buFontTx/>
              <a:buNone/>
            </a:pPr>
            <a:r>
              <a:rPr lang="ru-RU" sz="3600" b="1">
                <a:solidFill>
                  <a:schemeClr val="folHlink"/>
                </a:solidFill>
              </a:rPr>
              <a:t>ЖЕЛАЮ</a:t>
            </a:r>
          </a:p>
          <a:p>
            <a:pPr>
              <a:buFontTx/>
              <a:buNone/>
            </a:pPr>
            <a:r>
              <a:rPr lang="ru-RU" sz="4000" b="1">
                <a:solidFill>
                  <a:schemeClr val="folHlink"/>
                </a:solidFill>
              </a:rPr>
              <a:t>        ВСЕМ</a:t>
            </a:r>
          </a:p>
          <a:p>
            <a:pPr>
              <a:buFontTx/>
              <a:buNone/>
            </a:pPr>
            <a:r>
              <a:rPr lang="ru-RU" sz="4000" b="1">
                <a:solidFill>
                  <a:schemeClr val="folHlink"/>
                </a:solidFill>
              </a:rPr>
              <a:t>                УСПЕХОВ!</a:t>
            </a:r>
            <a:r>
              <a:rPr lang="ru-RU" sz="4000" b="1">
                <a:solidFill>
                  <a:schemeClr val="tx2"/>
                </a:solidFill>
              </a:rPr>
              <a:t>    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406900" y="45815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36876" name="Picture 12" descr="ученик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72225" y="2565400"/>
            <a:ext cx="2130425" cy="3671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20713"/>
            <a:ext cx="7056437" cy="1096962"/>
          </a:xfrm>
          <a:noFill/>
        </p:spPr>
        <p:txBody>
          <a:bodyPr/>
          <a:lstStyle/>
          <a:p>
            <a:r>
              <a:rPr lang="ru-RU" sz="3200"/>
              <a:t>Все фигуры, имеющие три измерения, называют </a:t>
            </a:r>
            <a:r>
              <a:rPr lang="ru-RU" sz="3200">
                <a:solidFill>
                  <a:schemeClr val="tx2"/>
                </a:solidFill>
              </a:rPr>
              <a:t>объемными.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44675"/>
            <a:ext cx="7270750" cy="3657600"/>
          </a:xfrm>
          <a:solidFill>
            <a:schemeClr val="bg2"/>
          </a:solidFill>
        </p:spPr>
        <p:txBody>
          <a:bodyPr/>
          <a:lstStyle/>
          <a:p>
            <a:pPr>
              <a:buFontTx/>
              <a:buNone/>
            </a:pPr>
            <a:r>
              <a:rPr lang="ru-RU" sz="4800"/>
              <a:t>Ответьте на вопросы:</a:t>
            </a:r>
          </a:p>
          <a:p>
            <a:pPr>
              <a:buFontTx/>
              <a:buNone/>
            </a:pPr>
            <a:r>
              <a:rPr lang="ru-RU" sz="4400"/>
              <a:t>1.Приведите примеры объемных фигур?</a:t>
            </a:r>
          </a:p>
          <a:p>
            <a:pPr>
              <a:buFontTx/>
              <a:buNone/>
            </a:pPr>
            <a:r>
              <a:rPr lang="ru-RU" sz="4400"/>
              <a:t>2.Какие свойства куба вам известны?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7345363" cy="987425"/>
          </a:xfrm>
          <a:solidFill>
            <a:schemeClr val="accent1"/>
          </a:solidFill>
        </p:spPr>
        <p:txBody>
          <a:bodyPr/>
          <a:lstStyle/>
          <a:p>
            <a:r>
              <a:rPr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-Изобразите куб у себя в тетрадях и подпишите его элементы.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68313" y="2205038"/>
            <a:ext cx="9612313" cy="3527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859338" y="3789363"/>
            <a:ext cx="2017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716463" y="38608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331913" y="31416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1692275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476375" y="1773238"/>
            <a:ext cx="1403350" cy="641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      ВЕРШИНА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995613" y="3127375"/>
            <a:ext cx="2427287" cy="228600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8449" name="Line 17">
            <a:hlinkClick r:id="" action="ppaction://noaction" highlightClick="1"/>
          </p:cNvPr>
          <p:cNvSpPr>
            <a:spLocks noChangeShapeType="1"/>
          </p:cNvSpPr>
          <p:nvPr/>
        </p:nvSpPr>
        <p:spPr bwMode="auto">
          <a:xfrm flipH="1">
            <a:off x="5543550" y="3636963"/>
            <a:ext cx="850900" cy="63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300788" y="3213100"/>
            <a:ext cx="115093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ГРАНЬ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 flipV="1">
            <a:off x="5435600" y="5229225"/>
            <a:ext cx="850900" cy="128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2268538" y="2492375"/>
            <a:ext cx="6477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372225" y="5157788"/>
            <a:ext cx="1223963" cy="366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РЕБРО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7" grpId="0" animBg="1"/>
      <p:bldP spid="18443" grpId="0" animBg="1"/>
      <p:bldP spid="18449" grpId="0" animBg="1"/>
      <p:bldP spid="18450" grpId="0" animBg="1"/>
      <p:bldP spid="18452" grpId="0" animBg="1"/>
      <p:bldP spid="18454" grpId="0" animBg="1"/>
      <p:bldP spid="184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ПРАКТИЧЕСКАЯ РАБОТА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343775" cy="2160587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chemeClr val="hlink"/>
                </a:solidFill>
              </a:rPr>
              <a:t>1.</a:t>
            </a:r>
            <a:r>
              <a:rPr lang="ru-RU" sz="2400"/>
              <a:t>Подсчитайте сколько граней , вершин, ребер у куба?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hlink"/>
                </a:solidFill>
              </a:rPr>
              <a:t>2.</a:t>
            </a:r>
            <a:r>
              <a:rPr lang="ru-RU" sz="2400"/>
              <a:t>Перечертите себе в тетрадь вот такую фигуру, взяв за  сторону квадрата 2см. Вырежьте и сложите из нее куб.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Вырезанная   Фигура называется </a:t>
            </a:r>
            <a:r>
              <a:rPr lang="ru-RU" sz="2400">
                <a:solidFill>
                  <a:schemeClr val="tx2"/>
                </a:solidFill>
              </a:rPr>
              <a:t>РАЗВЕРТКОЙ </a:t>
            </a:r>
            <a:r>
              <a:rPr lang="ru-RU" sz="2400">
                <a:solidFill>
                  <a:schemeClr val="accent2"/>
                </a:solidFill>
              </a:rPr>
              <a:t>.</a:t>
            </a:r>
          </a:p>
          <a:p>
            <a:pPr>
              <a:buFontTx/>
              <a:buNone/>
            </a:pPr>
            <a:endParaRPr lang="ru-RU" sz="240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sz="2000">
                <a:solidFill>
                  <a:schemeClr val="accent2"/>
                </a:solidFill>
              </a:rPr>
              <a:t>		</a:t>
            </a:r>
            <a:r>
              <a:rPr lang="ru-RU" sz="2400">
                <a:solidFill>
                  <a:schemeClr val="accent2"/>
                </a:solidFill>
              </a:rPr>
              <a:t>		</a:t>
            </a:r>
          </a:p>
        </p:txBody>
      </p:sp>
      <p:grpSp>
        <p:nvGrpSpPr>
          <p:cNvPr id="20491" name="Group 11"/>
          <p:cNvGrpSpPr>
            <a:grpSpLocks/>
          </p:cNvGrpSpPr>
          <p:nvPr/>
        </p:nvGrpSpPr>
        <p:grpSpPr bwMode="auto">
          <a:xfrm rot="-5400000">
            <a:off x="3419475" y="4437063"/>
            <a:ext cx="1800225" cy="2232025"/>
            <a:chOff x="612" y="1979"/>
            <a:chExt cx="1089" cy="1406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 flipV="1">
              <a:off x="975" y="1979"/>
              <a:ext cx="363" cy="36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975" y="2341"/>
              <a:ext cx="363" cy="36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1338" y="2341"/>
              <a:ext cx="363" cy="36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612" y="2341"/>
              <a:ext cx="363" cy="36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 flipH="1">
              <a:off x="975" y="2704"/>
              <a:ext cx="363" cy="36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975" y="3022"/>
              <a:ext cx="363" cy="36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6550025" cy="828675"/>
          </a:xfrm>
        </p:spPr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РЕШЕНИЕ ЗАДАЧ.</a:t>
            </a:r>
          </a:p>
        </p:txBody>
      </p:sp>
      <p:pic>
        <p:nvPicPr>
          <p:cNvPr id="19460" name="Picture 4" descr="1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6000" contrast="58000"/>
          </a:blip>
          <a:srcRect l="4208" t="15071" r="12959"/>
          <a:stretch>
            <a:fillRect/>
          </a:stretch>
        </p:blipFill>
        <p:spPr>
          <a:xfrm>
            <a:off x="1619250" y="1916113"/>
            <a:ext cx="6840538" cy="4746625"/>
          </a:xfrm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476375" y="1052513"/>
            <a:ext cx="177800" cy="706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274763" y="1046163"/>
            <a:ext cx="2216150" cy="315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258888" y="1125538"/>
            <a:ext cx="6626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Какие из данных девяти рисунков являются развертками куба?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900113" y="5876925"/>
            <a:ext cx="73025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870700" cy="1060450"/>
          </a:xfrm>
        </p:spPr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ОТВЕТЫ: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Развертками куба являются рисунки:</a:t>
            </a:r>
          </a:p>
          <a:p>
            <a:endParaRPr lang="ru-RU"/>
          </a:p>
          <a:p>
            <a:r>
              <a:rPr lang="ru-RU"/>
              <a:t>№ 1, 2, 3, 5, 6, 8,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>
                <a:solidFill>
                  <a:schemeClr val="hlink"/>
                </a:solidFill>
              </a:rPr>
              <a:t>РЕШЕНИЕ ЗАДАЧ</a:t>
            </a:r>
            <a:r>
              <a:rPr lang="ru-RU">
                <a:solidFill>
                  <a:schemeClr val="hlink"/>
                </a:solidFill>
              </a:rPr>
              <a:t>.</a:t>
            </a:r>
          </a:p>
        </p:txBody>
      </p:sp>
      <p:pic>
        <p:nvPicPr>
          <p:cNvPr id="22533" name="Picture 5" descr="2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contrast="54000"/>
          </a:blip>
          <a:srcRect t="31554" r="6819" b="1492"/>
          <a:stretch>
            <a:fillRect/>
          </a:stretch>
        </p:blipFill>
        <p:spPr>
          <a:xfrm>
            <a:off x="468313" y="3068638"/>
            <a:ext cx="7850187" cy="2444750"/>
          </a:xfrm>
          <a:solidFill>
            <a:schemeClr val="accent1"/>
          </a:solidFill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55650" y="2349500"/>
            <a:ext cx="73025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95288" y="1916113"/>
            <a:ext cx="576262" cy="649287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71550" y="2133600"/>
            <a:ext cx="7632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Дана развертка куба. Какой из данных кубиков можно из нее склеить?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bg2"/>
                </a:solidFill>
              </a:rPr>
              <a:t>ОТВЕТ ЗАДАЧИ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059113" y="3068638"/>
            <a:ext cx="1728787" cy="18002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Plastic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779838" y="2636838"/>
            <a:ext cx="647700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1182</TotalTime>
  <Words>361</Words>
  <Application>Microsoft PowerPoint</Application>
  <PresentationFormat>Экран (4:3)</PresentationFormat>
  <Paragraphs>122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Comic Sans MS</vt:lpstr>
      <vt:lpstr>Пастель</vt:lpstr>
      <vt:lpstr>Куб и его свойства </vt:lpstr>
      <vt:lpstr>Цели: </vt:lpstr>
      <vt:lpstr>Все фигуры, имеющие три измерения, называют объемными.</vt:lpstr>
      <vt:lpstr>-Изобразите куб у себя в тетрадях и подпишите его элементы.</vt:lpstr>
      <vt:lpstr>ПРАКТИЧЕСКАЯ РАБОТА</vt:lpstr>
      <vt:lpstr>РЕШЕНИЕ ЗАДАЧ.</vt:lpstr>
      <vt:lpstr>ОТВЕТЫ:</vt:lpstr>
      <vt:lpstr>РЕШЕНИЕ ЗАДАЧ.</vt:lpstr>
      <vt:lpstr>ОТВЕТ ЗАДАЧИ</vt:lpstr>
      <vt:lpstr>РЕШЕНИЕ ЗАДАЧ</vt:lpstr>
      <vt:lpstr>ОТВЕТЫ:</vt:lpstr>
      <vt:lpstr>Задача</vt:lpstr>
      <vt:lpstr>РЕШЕНИЕ ЗАДАЧ</vt:lpstr>
      <vt:lpstr>ОТВЕТ ЗАДАЧИ</vt:lpstr>
      <vt:lpstr>РЕШЕНИЕ ЗАДАЧ На видимых гранях куба проставлены числа 1,2,3. А на развертках- два из названных чисел или одно. Расставьте на развертках куба числа 1,2,3,4,5,6 так, чтобы сумма чисел на противоположных гранях была равна 7.</vt:lpstr>
      <vt:lpstr>ОТВЕТЫ:</vt:lpstr>
      <vt:lpstr>РЕШЕНИЕ ЗАДАЧ </vt:lpstr>
      <vt:lpstr>ТвОрЧеСкОе ЗаДаНиЕ</vt:lpstr>
      <vt:lpstr>Слайд 19</vt:lpstr>
      <vt:lpstr>Примеры фигурок из кубиков</vt:lpstr>
      <vt:lpstr>ИТОГ УРОКА:</vt:lpstr>
      <vt:lpstr>УРОК ОКОНЧЕН</vt:lpstr>
    </vt:vector>
  </TitlesOfParts>
  <Company>РУО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 и его свойства</dc:title>
  <dc:creator>Козлова</dc:creator>
  <cp:lastModifiedBy>01</cp:lastModifiedBy>
  <cp:revision>22</cp:revision>
  <dcterms:created xsi:type="dcterms:W3CDTF">2006-11-10T06:26:03Z</dcterms:created>
  <dcterms:modified xsi:type="dcterms:W3CDTF">2012-01-16T15:57:00Z</dcterms:modified>
</cp:coreProperties>
</file>