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3" r:id="rId2"/>
    <p:sldId id="272" r:id="rId3"/>
    <p:sldId id="264" r:id="rId4"/>
    <p:sldId id="266" r:id="rId5"/>
    <p:sldId id="267" r:id="rId6"/>
    <p:sldId id="268" r:id="rId7"/>
    <p:sldId id="274" r:id="rId8"/>
    <p:sldId id="269" r:id="rId9"/>
    <p:sldId id="275" r:id="rId10"/>
    <p:sldId id="270" r:id="rId11"/>
    <p:sldId id="256" r:id="rId12"/>
    <p:sldId id="257" r:id="rId13"/>
    <p:sldId id="260" r:id="rId14"/>
    <p:sldId id="261" r:id="rId15"/>
    <p:sldId id="262" r:id="rId16"/>
    <p:sldId id="277" r:id="rId17"/>
    <p:sldId id="276" r:id="rId18"/>
    <p:sldId id="278" r:id="rId19"/>
    <p:sldId id="279" r:id="rId20"/>
    <p:sldId id="280" r:id="rId21"/>
    <p:sldId id="281" r:id="rId22"/>
    <p:sldId id="273" r:id="rId23"/>
    <p:sldId id="28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38" autoAdjust="0"/>
  </p:normalViewPr>
  <p:slideViewPr>
    <p:cSldViewPr>
      <p:cViewPr>
        <p:scale>
          <a:sx n="75" d="100"/>
          <a:sy n="75" d="100"/>
        </p:scale>
        <p:origin x="-10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0E03B-2674-4F3D-9076-E9A19512BC0F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13D6F3-8B4C-4FBE-A374-3D32E49466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0E03B-2674-4F3D-9076-E9A19512BC0F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3D6F3-8B4C-4FBE-A374-3D32E49466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0E03B-2674-4F3D-9076-E9A19512BC0F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3D6F3-8B4C-4FBE-A374-3D32E49466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380E03B-2674-4F3D-9076-E9A19512BC0F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813D6F3-8B4C-4FBE-A374-3D32E49466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0E03B-2674-4F3D-9076-E9A19512BC0F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3D6F3-8B4C-4FBE-A374-3D32E49466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0E03B-2674-4F3D-9076-E9A19512BC0F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3D6F3-8B4C-4FBE-A374-3D32E49466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3D6F3-8B4C-4FBE-A374-3D32E49466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0E03B-2674-4F3D-9076-E9A19512BC0F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0E03B-2674-4F3D-9076-E9A19512BC0F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3D6F3-8B4C-4FBE-A374-3D32E49466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0E03B-2674-4F3D-9076-E9A19512BC0F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3D6F3-8B4C-4FBE-A374-3D32E49466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380E03B-2674-4F3D-9076-E9A19512BC0F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13D6F3-8B4C-4FBE-A374-3D32E49466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0E03B-2674-4F3D-9076-E9A19512BC0F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13D6F3-8B4C-4FBE-A374-3D32E49466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380E03B-2674-4F3D-9076-E9A19512BC0F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813D6F3-8B4C-4FBE-A374-3D32E49466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285852" y="4357694"/>
            <a:ext cx="6572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Судебное заседание</a:t>
            </a:r>
            <a:endParaRPr lang="ru-RU" sz="5400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571480"/>
            <a:ext cx="79296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Свойства диагоналей четырехугольников</a:t>
            </a:r>
            <a:endParaRPr lang="ru-RU" sz="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AutoShape 4"/>
          <p:cNvSpPr>
            <a:spLocks noChangeArrowheads="1"/>
          </p:cNvSpPr>
          <p:nvPr/>
        </p:nvSpPr>
        <p:spPr bwMode="auto">
          <a:xfrm flipV="1">
            <a:off x="1500166" y="2428868"/>
            <a:ext cx="6335713" cy="302418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214414" y="5500702"/>
            <a:ext cx="5762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А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571736" y="2071678"/>
            <a:ext cx="5603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В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286512" y="2071678"/>
            <a:ext cx="43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С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7715272" y="5500702"/>
            <a:ext cx="561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/>
              <a:t>D</a:t>
            </a:r>
            <a:endParaRPr lang="ru-RU" sz="2400" dirty="0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3059113" y="2420938"/>
            <a:ext cx="4752975" cy="30241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V="1">
            <a:off x="1476375" y="2420938"/>
            <a:ext cx="4751388" cy="30241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4429124" y="3500438"/>
            <a:ext cx="488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О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2910" y="500042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Потерпевшая трапеция.</a:t>
            </a:r>
            <a:endParaRPr lang="ru-RU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2357422" y="3571876"/>
            <a:ext cx="142876" cy="1428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5929322" y="4286256"/>
            <a:ext cx="214314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5857884" y="4214818"/>
            <a:ext cx="214314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3214678" y="4214818"/>
            <a:ext cx="214314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6858016" y="3643314"/>
            <a:ext cx="142876" cy="1428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3143240" y="4286256"/>
            <a:ext cx="214314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Дуга 29"/>
          <p:cNvSpPr/>
          <p:nvPr/>
        </p:nvSpPr>
        <p:spPr>
          <a:xfrm rot="1390244">
            <a:off x="1576761" y="5092645"/>
            <a:ext cx="571504" cy="506489"/>
          </a:xfrm>
          <a:prstGeom prst="arc">
            <a:avLst>
              <a:gd name="adj1" fmla="val 16705439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уга 30"/>
          <p:cNvSpPr/>
          <p:nvPr/>
        </p:nvSpPr>
        <p:spPr>
          <a:xfrm rot="1390244">
            <a:off x="1719637" y="5021206"/>
            <a:ext cx="571504" cy="506489"/>
          </a:xfrm>
          <a:prstGeom prst="arc">
            <a:avLst>
              <a:gd name="adj1" fmla="val 16705439"/>
              <a:gd name="adj2" fmla="val 55313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уга 31"/>
          <p:cNvSpPr/>
          <p:nvPr/>
        </p:nvSpPr>
        <p:spPr>
          <a:xfrm rot="1390244">
            <a:off x="4434281" y="3306694"/>
            <a:ext cx="571504" cy="506489"/>
          </a:xfrm>
          <a:prstGeom prst="arc">
            <a:avLst>
              <a:gd name="adj1" fmla="val 16160612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14542217">
            <a:off x="7143461" y="5118000"/>
            <a:ext cx="571504" cy="506489"/>
          </a:xfrm>
          <a:prstGeom prst="arc">
            <a:avLst>
              <a:gd name="adj1" fmla="val 16705439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уга 33"/>
          <p:cNvSpPr/>
          <p:nvPr/>
        </p:nvSpPr>
        <p:spPr>
          <a:xfrm rot="14542217">
            <a:off x="7000587" y="5046562"/>
            <a:ext cx="571504" cy="506489"/>
          </a:xfrm>
          <a:prstGeom prst="arc">
            <a:avLst>
              <a:gd name="adj1" fmla="val 15685032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34"/>
          <p:cNvSpPr/>
          <p:nvPr/>
        </p:nvSpPr>
        <p:spPr>
          <a:xfrm rot="14542217">
            <a:off x="4285942" y="3332051"/>
            <a:ext cx="571504" cy="506489"/>
          </a:xfrm>
          <a:prstGeom prst="arc">
            <a:avLst>
              <a:gd name="adj1" fmla="val 16705439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/>
      <p:bldP spid="24582" grpId="0"/>
      <p:bldP spid="24583" grpId="0"/>
      <p:bldP spid="24584" grpId="0"/>
      <p:bldP spid="24585" grpId="0" animBg="1"/>
      <p:bldP spid="24586" grpId="0" animBg="1"/>
      <p:bldP spid="24587" grpId="0"/>
      <p:bldP spid="14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305800" cy="2214578"/>
          </a:xfrm>
        </p:spPr>
        <p:txBody>
          <a:bodyPr/>
          <a:lstStyle/>
          <a:p>
            <a:r>
              <a:rPr lang="ru-RU" sz="3200" dirty="0" smtClean="0"/>
              <a:t>Диагональ параллелограмма делит угол в соотношении 1:3, длины сторон относятся как 1:2. Найдите углы параллелограмма?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305800" cy="986064"/>
          </a:xfrm>
        </p:spPr>
        <p:txBody>
          <a:bodyPr/>
          <a:lstStyle/>
          <a:p>
            <a:r>
              <a:rPr lang="ru-RU" sz="7200" dirty="0" smtClean="0">
                <a:solidFill>
                  <a:srgbClr val="FF0000"/>
                </a:solidFill>
              </a:rPr>
              <a:t>Задача №1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1928794" y="4071942"/>
            <a:ext cx="5286412" cy="1857388"/>
          </a:xfrm>
          <a:prstGeom prst="parallelogram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428860" y="4071942"/>
            <a:ext cx="4286280" cy="18573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00166" y="585789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57356" y="364331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В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6578" y="5715016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D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15206" y="3643314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C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5" grpId="0" animBg="1"/>
      <p:bldP spid="8" grpId="0"/>
      <p:bldP spid="9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/>
          <p:cNvSpPr/>
          <p:nvPr/>
        </p:nvSpPr>
        <p:spPr>
          <a:xfrm>
            <a:off x="571472" y="1071546"/>
            <a:ext cx="3714776" cy="1785950"/>
          </a:xfrm>
          <a:prstGeom prst="parallelogram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572000" y="1000108"/>
            <a:ext cx="4286280" cy="3011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Дано: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АВС</a:t>
            </a:r>
            <a:r>
              <a:rPr lang="en-US" sz="2400" dirty="0" smtClean="0"/>
              <a:t>D-</a:t>
            </a:r>
            <a:r>
              <a:rPr lang="ru-RU" sz="2400" dirty="0" smtClean="0"/>
              <a:t> </a:t>
            </a:r>
            <a:r>
              <a:rPr lang="ru-RU" sz="2000" dirty="0" smtClean="0"/>
              <a:t>параллелограмм</a:t>
            </a:r>
            <a:r>
              <a:rPr lang="ru-RU" sz="2400" dirty="0" smtClean="0"/>
              <a:t>;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  В</a:t>
            </a:r>
            <a:r>
              <a:rPr lang="en-US" sz="2400" dirty="0" smtClean="0"/>
              <a:t>D- </a:t>
            </a:r>
            <a:r>
              <a:rPr lang="ru-RU" sz="2400" dirty="0" smtClean="0"/>
              <a:t>диагональ;</a:t>
            </a:r>
            <a:endParaRPr lang="en-US" sz="2400" dirty="0" smtClean="0"/>
          </a:p>
          <a:p>
            <a:pPr>
              <a:lnSpc>
                <a:spcPts val="1500"/>
              </a:lnSpc>
            </a:pPr>
            <a:endParaRPr lang="en-US" sz="2400" dirty="0" smtClean="0">
              <a:latin typeface="Times New Roman"/>
              <a:cs typeface="Times New Roman"/>
            </a:endParaRPr>
          </a:p>
          <a:p>
            <a:pPr>
              <a:lnSpc>
                <a:spcPts val="15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             </a:t>
            </a:r>
            <a:r>
              <a:rPr lang="ru-RU" sz="2400" dirty="0" smtClean="0">
                <a:latin typeface="Times New Roman"/>
                <a:cs typeface="Times New Roman"/>
              </a:rPr>
              <a:t>∟</a:t>
            </a:r>
            <a:r>
              <a:rPr lang="en-US" sz="2400" dirty="0" smtClean="0">
                <a:latin typeface="Times New Roman"/>
                <a:cs typeface="Times New Roman"/>
              </a:rPr>
              <a:t>ABD        1</a:t>
            </a:r>
          </a:p>
          <a:p>
            <a:pPr>
              <a:lnSpc>
                <a:spcPts val="15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             ───── = ── ;</a:t>
            </a:r>
          </a:p>
          <a:p>
            <a:pPr>
              <a:lnSpc>
                <a:spcPts val="15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             </a:t>
            </a:r>
            <a:r>
              <a:rPr lang="ru-RU" sz="2400" dirty="0" smtClean="0">
                <a:latin typeface="Times New Roman"/>
                <a:cs typeface="Times New Roman"/>
              </a:rPr>
              <a:t>∟</a:t>
            </a:r>
            <a:r>
              <a:rPr lang="en-US" sz="2400" dirty="0" smtClean="0">
                <a:latin typeface="Times New Roman"/>
                <a:cs typeface="Times New Roman"/>
              </a:rPr>
              <a:t>ABD        3</a:t>
            </a:r>
          </a:p>
          <a:p>
            <a:pPr>
              <a:lnSpc>
                <a:spcPts val="1500"/>
              </a:lnSpc>
            </a:pPr>
            <a:endParaRPr lang="en-US" sz="2400" dirty="0" smtClean="0">
              <a:latin typeface="Times New Roman"/>
              <a:cs typeface="Times New Roman"/>
            </a:endParaRPr>
          </a:p>
          <a:p>
            <a:pPr>
              <a:lnSpc>
                <a:spcPts val="1500"/>
              </a:lnSpc>
            </a:pPr>
            <a:endParaRPr lang="en-US" sz="2400" dirty="0" smtClean="0">
              <a:latin typeface="Times New Roman"/>
              <a:cs typeface="Times New Roman"/>
            </a:endParaRPr>
          </a:p>
          <a:p>
            <a:pPr>
              <a:lnSpc>
                <a:spcPts val="15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              AB      1</a:t>
            </a:r>
          </a:p>
          <a:p>
            <a:pPr>
              <a:lnSpc>
                <a:spcPts val="15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              ── = ──</a:t>
            </a:r>
          </a:p>
          <a:p>
            <a:pPr>
              <a:lnSpc>
                <a:spcPts val="15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              BC      2    .</a:t>
            </a:r>
          </a:p>
          <a:p>
            <a:pPr>
              <a:lnSpc>
                <a:spcPts val="1500"/>
              </a:lnSpc>
            </a:pPr>
            <a:endParaRPr lang="en-US" sz="2400" dirty="0" smtClean="0"/>
          </a:p>
          <a:p>
            <a:pPr>
              <a:lnSpc>
                <a:spcPts val="1000"/>
              </a:lnSpc>
            </a:pPr>
            <a:endParaRPr lang="ru-RU" sz="2400" dirty="0" smtClean="0"/>
          </a:p>
          <a:p>
            <a:pPr>
              <a:lnSpc>
                <a:spcPts val="1000"/>
              </a:lnSpc>
            </a:pPr>
            <a:r>
              <a:rPr lang="ru-RU" sz="2400" dirty="0"/>
              <a:t> </a:t>
            </a:r>
            <a:r>
              <a:rPr lang="ru-RU" sz="2400" dirty="0" smtClean="0"/>
              <a:t>            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278605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571480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B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4810" y="57148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00496" y="271462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</a:t>
            </a:r>
            <a:endParaRPr lang="ru-RU" sz="3200" dirty="0">
              <a:solidFill>
                <a:srgbClr val="FF000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00100" y="1071546"/>
            <a:ext cx="2857520" cy="178595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00232" y="4071942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Найти: </a:t>
            </a:r>
            <a:r>
              <a:rPr lang="ru-RU" sz="3600" dirty="0" smtClean="0">
                <a:latin typeface="Times New Roman"/>
                <a:cs typeface="Times New Roman"/>
              </a:rPr>
              <a:t>∟</a:t>
            </a:r>
            <a:r>
              <a:rPr lang="en-US" sz="3600" dirty="0" smtClean="0">
                <a:latin typeface="Times New Roman"/>
                <a:cs typeface="Times New Roman"/>
              </a:rPr>
              <a:t>A, </a:t>
            </a:r>
            <a:r>
              <a:rPr lang="ru-RU" sz="3600" dirty="0" smtClean="0">
                <a:latin typeface="Times New Roman"/>
                <a:cs typeface="Times New Roman"/>
              </a:rPr>
              <a:t>∟</a:t>
            </a:r>
            <a:r>
              <a:rPr lang="en-US" sz="3600" dirty="0" smtClean="0">
                <a:latin typeface="Times New Roman"/>
                <a:cs typeface="Times New Roman"/>
              </a:rPr>
              <a:t>B-?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/>
          <p:cNvSpPr/>
          <p:nvPr/>
        </p:nvSpPr>
        <p:spPr>
          <a:xfrm>
            <a:off x="571472" y="1071546"/>
            <a:ext cx="3714776" cy="1785950"/>
          </a:xfrm>
          <a:prstGeom prst="parallelogram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572000" y="285728"/>
            <a:ext cx="4286280" cy="3011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Дано: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АВС</a:t>
            </a:r>
            <a:r>
              <a:rPr lang="en-US" sz="2400" dirty="0" smtClean="0"/>
              <a:t>D-</a:t>
            </a:r>
            <a:r>
              <a:rPr lang="ru-RU" sz="2400" dirty="0" smtClean="0"/>
              <a:t> </a:t>
            </a:r>
            <a:r>
              <a:rPr lang="ru-RU" sz="2000" dirty="0" smtClean="0"/>
              <a:t>параллелограмм</a:t>
            </a:r>
            <a:r>
              <a:rPr lang="ru-RU" sz="2400" dirty="0" smtClean="0"/>
              <a:t>;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  В</a:t>
            </a:r>
            <a:r>
              <a:rPr lang="en-US" sz="2400" dirty="0" smtClean="0"/>
              <a:t>D- </a:t>
            </a:r>
            <a:r>
              <a:rPr lang="ru-RU" sz="2400" dirty="0" smtClean="0"/>
              <a:t>диагональ;</a:t>
            </a:r>
            <a:endParaRPr lang="en-US" sz="2400" dirty="0" smtClean="0"/>
          </a:p>
          <a:p>
            <a:pPr>
              <a:lnSpc>
                <a:spcPts val="1500"/>
              </a:lnSpc>
            </a:pPr>
            <a:endParaRPr lang="en-US" sz="2400" dirty="0" smtClean="0">
              <a:latin typeface="Times New Roman"/>
              <a:cs typeface="Times New Roman"/>
            </a:endParaRPr>
          </a:p>
          <a:p>
            <a:pPr>
              <a:lnSpc>
                <a:spcPts val="15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             </a:t>
            </a:r>
            <a:r>
              <a:rPr lang="ru-RU" sz="2400" dirty="0" smtClean="0">
                <a:latin typeface="Times New Roman"/>
                <a:cs typeface="Times New Roman"/>
              </a:rPr>
              <a:t>∟</a:t>
            </a:r>
            <a:r>
              <a:rPr lang="en-US" sz="2400" dirty="0" smtClean="0">
                <a:latin typeface="Times New Roman"/>
                <a:cs typeface="Times New Roman"/>
              </a:rPr>
              <a:t>ABD        1</a:t>
            </a:r>
          </a:p>
          <a:p>
            <a:pPr>
              <a:lnSpc>
                <a:spcPts val="15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             ───── = ── ;</a:t>
            </a:r>
          </a:p>
          <a:p>
            <a:pPr>
              <a:lnSpc>
                <a:spcPts val="15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             </a:t>
            </a:r>
            <a:r>
              <a:rPr lang="ru-RU" sz="2400" dirty="0" smtClean="0">
                <a:latin typeface="Times New Roman"/>
                <a:cs typeface="Times New Roman"/>
              </a:rPr>
              <a:t>∟</a:t>
            </a:r>
            <a:r>
              <a:rPr lang="en-US" sz="2400" dirty="0" smtClean="0">
                <a:latin typeface="Times New Roman"/>
                <a:cs typeface="Times New Roman"/>
              </a:rPr>
              <a:t>ABD        3</a:t>
            </a:r>
          </a:p>
          <a:p>
            <a:pPr>
              <a:lnSpc>
                <a:spcPts val="1500"/>
              </a:lnSpc>
            </a:pPr>
            <a:endParaRPr lang="en-US" sz="2400" dirty="0" smtClean="0">
              <a:latin typeface="Times New Roman"/>
              <a:cs typeface="Times New Roman"/>
            </a:endParaRPr>
          </a:p>
          <a:p>
            <a:pPr>
              <a:lnSpc>
                <a:spcPts val="1500"/>
              </a:lnSpc>
            </a:pPr>
            <a:endParaRPr lang="en-US" sz="2400" dirty="0" smtClean="0">
              <a:latin typeface="Times New Roman"/>
              <a:cs typeface="Times New Roman"/>
            </a:endParaRPr>
          </a:p>
          <a:p>
            <a:pPr>
              <a:lnSpc>
                <a:spcPts val="15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              AB      1</a:t>
            </a:r>
          </a:p>
          <a:p>
            <a:pPr>
              <a:lnSpc>
                <a:spcPts val="15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              ── = ──</a:t>
            </a:r>
          </a:p>
          <a:p>
            <a:pPr>
              <a:lnSpc>
                <a:spcPts val="15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              BC      2    .</a:t>
            </a:r>
          </a:p>
          <a:p>
            <a:pPr>
              <a:lnSpc>
                <a:spcPts val="1500"/>
              </a:lnSpc>
            </a:pPr>
            <a:endParaRPr lang="en-US" sz="2400" dirty="0" smtClean="0"/>
          </a:p>
          <a:p>
            <a:pPr>
              <a:lnSpc>
                <a:spcPts val="1000"/>
              </a:lnSpc>
            </a:pPr>
            <a:endParaRPr lang="ru-RU" sz="2400" dirty="0" smtClean="0"/>
          </a:p>
          <a:p>
            <a:pPr>
              <a:lnSpc>
                <a:spcPts val="1000"/>
              </a:lnSpc>
            </a:pPr>
            <a:r>
              <a:rPr lang="ru-RU" sz="2400" dirty="0"/>
              <a:t> </a:t>
            </a:r>
            <a:r>
              <a:rPr lang="ru-RU" sz="2400" dirty="0" smtClean="0"/>
              <a:t>            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278605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571480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B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4810" y="57148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2" y="271462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</a:t>
            </a:r>
            <a:endParaRPr lang="ru-RU" sz="3200" dirty="0">
              <a:solidFill>
                <a:srgbClr val="FF000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00100" y="1071546"/>
            <a:ext cx="2857520" cy="178595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43438" y="2786058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Найти: </a:t>
            </a:r>
            <a:r>
              <a:rPr lang="ru-RU" sz="2400" dirty="0" smtClean="0">
                <a:latin typeface="Times New Roman"/>
                <a:cs typeface="Times New Roman"/>
              </a:rPr>
              <a:t>∟</a:t>
            </a:r>
            <a:r>
              <a:rPr lang="en-US" sz="2400" dirty="0" smtClean="0">
                <a:latin typeface="Times New Roman"/>
                <a:cs typeface="Times New Roman"/>
              </a:rPr>
              <a:t>A, </a:t>
            </a:r>
            <a:r>
              <a:rPr lang="ru-RU" sz="2400" dirty="0" smtClean="0">
                <a:latin typeface="Times New Roman"/>
                <a:cs typeface="Times New Roman"/>
              </a:rPr>
              <a:t>∟</a:t>
            </a:r>
            <a:r>
              <a:rPr lang="en-US" sz="2400" dirty="0" smtClean="0">
                <a:latin typeface="Times New Roman"/>
                <a:cs typeface="Times New Roman"/>
              </a:rPr>
              <a:t>B-?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071802" y="3714752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Решение.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4071942"/>
            <a:ext cx="84296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arenR"/>
            </a:pPr>
            <a:r>
              <a:rPr lang="ru-RU" sz="2400" dirty="0" smtClean="0"/>
              <a:t>В </a:t>
            </a:r>
            <a:r>
              <a:rPr lang="ru-RU" sz="2400" dirty="0" smtClean="0">
                <a:latin typeface="Times New Roman"/>
                <a:cs typeface="Times New Roman"/>
              </a:rPr>
              <a:t>∆</a:t>
            </a:r>
            <a:r>
              <a:rPr lang="en-US" sz="2400" dirty="0" smtClean="0">
                <a:latin typeface="Times New Roman"/>
                <a:cs typeface="Times New Roman"/>
              </a:rPr>
              <a:t>ABD</a:t>
            </a:r>
            <a:r>
              <a:rPr lang="ru-RU" sz="2400" dirty="0" smtClean="0"/>
              <a:t> проведем медиану ВМ, следовательно</a:t>
            </a:r>
            <a:r>
              <a:rPr lang="en-US" sz="2400" dirty="0" smtClean="0"/>
              <a:t> M – </a:t>
            </a:r>
            <a:r>
              <a:rPr lang="ru-RU" sz="2400" dirty="0" smtClean="0"/>
              <a:t>середина </a:t>
            </a:r>
            <a:r>
              <a:rPr lang="en-US" sz="2400" dirty="0" smtClean="0"/>
              <a:t>AD</a:t>
            </a:r>
            <a:r>
              <a:rPr lang="ru-RU" sz="2400" dirty="0" smtClean="0"/>
              <a:t>.</a:t>
            </a:r>
          </a:p>
          <a:p>
            <a:pPr marL="342900" indent="-342900" algn="just"/>
            <a:r>
              <a:rPr lang="ru-RU" sz="2400" dirty="0" smtClean="0"/>
              <a:t>      </a:t>
            </a:r>
            <a:r>
              <a:rPr lang="ru-RU" sz="2400" dirty="0" smtClean="0">
                <a:latin typeface="Times New Roman"/>
                <a:cs typeface="Times New Roman"/>
              </a:rPr>
              <a:t>∆</a:t>
            </a:r>
            <a:r>
              <a:rPr lang="en-US" sz="2400" dirty="0" smtClean="0">
                <a:latin typeface="Times New Roman"/>
                <a:cs typeface="Times New Roman"/>
              </a:rPr>
              <a:t>ABM –</a:t>
            </a:r>
            <a:r>
              <a:rPr lang="ru-RU" sz="2400" dirty="0" smtClean="0">
                <a:latin typeface="Times New Roman"/>
                <a:cs typeface="Times New Roman"/>
              </a:rPr>
              <a:t> равнобедренный, АМ=АВ=а.</a:t>
            </a:r>
          </a:p>
          <a:p>
            <a:pPr marL="342900" indent="-342900" algn="just"/>
            <a:r>
              <a:rPr lang="ru-RU" sz="2400" dirty="0" smtClean="0">
                <a:latin typeface="Times New Roman"/>
                <a:cs typeface="Times New Roman"/>
              </a:rPr>
              <a:t>      В равнобедренном треугольнике углы при основании равны : ∟АМВ=∟АВМ.</a:t>
            </a:r>
          </a:p>
          <a:p>
            <a:pPr marL="342900" indent="-342900" algn="just"/>
            <a:r>
              <a:rPr lang="ru-RU" sz="2400" dirty="0" smtClean="0">
                <a:latin typeface="Times New Roman"/>
                <a:cs typeface="Times New Roman"/>
              </a:rPr>
              <a:t>      ∟А=180̊ - 4 ч. (сумма углов в параллелограмме к одной стороне 180̊).</a:t>
            </a:r>
          </a:p>
          <a:p>
            <a:pPr marL="342900" indent="-342900" algn="just"/>
            <a:r>
              <a:rPr lang="en-US" sz="2400" dirty="0" smtClean="0">
                <a:latin typeface="Times New Roman"/>
                <a:cs typeface="Times New Roman"/>
              </a:rPr>
              <a:t> </a:t>
            </a:r>
            <a:endParaRPr lang="ru-RU" sz="24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357158" y="1714488"/>
            <a:ext cx="1785950" cy="50006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57290" y="278605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0" name="Дуга 19"/>
          <p:cNvSpPr/>
          <p:nvPr/>
        </p:nvSpPr>
        <p:spPr>
          <a:xfrm>
            <a:off x="714348" y="1428736"/>
            <a:ext cx="428628" cy="117157"/>
          </a:xfrm>
          <a:prstGeom prst="arc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0632469">
            <a:off x="930275" y="1512229"/>
            <a:ext cx="496841" cy="78334"/>
          </a:xfrm>
          <a:prstGeom prst="arc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10800000">
            <a:off x="857224" y="1643050"/>
            <a:ext cx="642942" cy="71438"/>
          </a:xfrm>
          <a:prstGeom prst="arc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8757168" flipH="1">
            <a:off x="872294" y="833913"/>
            <a:ext cx="857258" cy="571504"/>
          </a:xfrm>
          <a:prstGeom prst="arc">
            <a:avLst>
              <a:gd name="adj1" fmla="val 16200000"/>
              <a:gd name="adj2" fmla="val 19988607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16200000">
            <a:off x="2928926" y="2786058"/>
            <a:ext cx="928694" cy="500066"/>
          </a:xfrm>
          <a:prstGeom prst="arc">
            <a:avLst>
              <a:gd name="adj1" fmla="val 18719638"/>
              <a:gd name="adj2" fmla="val 21489178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428596" y="1500174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ru-RU" sz="3600" dirty="0"/>
          </a:p>
        </p:txBody>
      </p:sp>
      <p:sp>
        <p:nvSpPr>
          <p:cNvPr id="26" name="TextBox 25"/>
          <p:cNvSpPr txBox="1"/>
          <p:nvPr/>
        </p:nvSpPr>
        <p:spPr>
          <a:xfrm>
            <a:off x="857224" y="2714620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ru-RU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2428860" y="2714620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ru-RU" sz="3600" dirty="0"/>
          </a:p>
        </p:txBody>
      </p:sp>
      <p:sp>
        <p:nvSpPr>
          <p:cNvPr id="29" name="Правая фигурная скобка 28"/>
          <p:cNvSpPr/>
          <p:nvPr/>
        </p:nvSpPr>
        <p:spPr>
          <a:xfrm rot="5400000">
            <a:off x="2071670" y="1643050"/>
            <a:ext cx="285752" cy="3286148"/>
          </a:xfrm>
          <a:prstGeom prst="rightBrace">
            <a:avLst>
              <a:gd name="adj1" fmla="val 116640"/>
              <a:gd name="adj2" fmla="val 50429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928794" y="3286124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2a</a:t>
            </a:r>
            <a:endParaRPr lang="ru-RU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1571604" y="100010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1ч.</a:t>
            </a:r>
            <a:endParaRPr lang="ru-RU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2714612" y="214311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1ч.</a:t>
            </a:r>
            <a:endParaRPr lang="ru-RU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785786" y="178592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3ч.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17" grpId="0"/>
      <p:bldP spid="10" grpId="0"/>
      <p:bldP spid="11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9" grpId="0" animBg="1"/>
      <p:bldP spid="30" grpId="0"/>
      <p:bldP spid="28" grpId="0"/>
      <p:bldP spid="31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/>
          <p:cNvSpPr/>
          <p:nvPr/>
        </p:nvSpPr>
        <p:spPr>
          <a:xfrm>
            <a:off x="571472" y="1071546"/>
            <a:ext cx="3714776" cy="1785950"/>
          </a:xfrm>
          <a:prstGeom prst="parallelogram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572000" y="285728"/>
            <a:ext cx="4286280" cy="3011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Дано: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АВС</a:t>
            </a:r>
            <a:r>
              <a:rPr lang="en-US" sz="2400" dirty="0" smtClean="0"/>
              <a:t>D-</a:t>
            </a:r>
            <a:r>
              <a:rPr lang="ru-RU" sz="2400" dirty="0" smtClean="0"/>
              <a:t> </a:t>
            </a:r>
            <a:r>
              <a:rPr lang="ru-RU" sz="2000" dirty="0" smtClean="0"/>
              <a:t>параллелограмм</a:t>
            </a:r>
            <a:r>
              <a:rPr lang="ru-RU" sz="2400" dirty="0" smtClean="0"/>
              <a:t>;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  В</a:t>
            </a:r>
            <a:r>
              <a:rPr lang="en-US" sz="2400" dirty="0" smtClean="0"/>
              <a:t>D- </a:t>
            </a:r>
            <a:r>
              <a:rPr lang="ru-RU" sz="2400" dirty="0" smtClean="0"/>
              <a:t>диагональ;</a:t>
            </a:r>
            <a:endParaRPr lang="en-US" sz="2400" dirty="0" smtClean="0"/>
          </a:p>
          <a:p>
            <a:pPr>
              <a:lnSpc>
                <a:spcPts val="1500"/>
              </a:lnSpc>
            </a:pPr>
            <a:endParaRPr lang="en-US" sz="2400" dirty="0" smtClean="0">
              <a:latin typeface="Times New Roman"/>
              <a:cs typeface="Times New Roman"/>
            </a:endParaRPr>
          </a:p>
          <a:p>
            <a:pPr>
              <a:lnSpc>
                <a:spcPts val="15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             </a:t>
            </a:r>
            <a:r>
              <a:rPr lang="ru-RU" sz="2400" dirty="0" smtClean="0">
                <a:latin typeface="Times New Roman"/>
                <a:cs typeface="Times New Roman"/>
              </a:rPr>
              <a:t>∟</a:t>
            </a:r>
            <a:r>
              <a:rPr lang="en-US" sz="2400" dirty="0" smtClean="0">
                <a:latin typeface="Times New Roman"/>
                <a:cs typeface="Times New Roman"/>
              </a:rPr>
              <a:t>ABD        1</a:t>
            </a:r>
          </a:p>
          <a:p>
            <a:pPr>
              <a:lnSpc>
                <a:spcPts val="15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             ───── = ── ;</a:t>
            </a:r>
          </a:p>
          <a:p>
            <a:pPr>
              <a:lnSpc>
                <a:spcPts val="15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             </a:t>
            </a:r>
            <a:r>
              <a:rPr lang="ru-RU" sz="2400" dirty="0" smtClean="0">
                <a:latin typeface="Times New Roman"/>
                <a:cs typeface="Times New Roman"/>
              </a:rPr>
              <a:t>∟</a:t>
            </a:r>
            <a:r>
              <a:rPr lang="en-US" sz="2400" dirty="0" smtClean="0">
                <a:latin typeface="Times New Roman"/>
                <a:cs typeface="Times New Roman"/>
              </a:rPr>
              <a:t>ABD        3</a:t>
            </a:r>
          </a:p>
          <a:p>
            <a:pPr>
              <a:lnSpc>
                <a:spcPts val="1500"/>
              </a:lnSpc>
            </a:pPr>
            <a:endParaRPr lang="en-US" sz="2400" dirty="0" smtClean="0">
              <a:latin typeface="Times New Roman"/>
              <a:cs typeface="Times New Roman"/>
            </a:endParaRPr>
          </a:p>
          <a:p>
            <a:pPr>
              <a:lnSpc>
                <a:spcPts val="1500"/>
              </a:lnSpc>
            </a:pPr>
            <a:endParaRPr lang="en-US" sz="2400" dirty="0" smtClean="0">
              <a:latin typeface="Times New Roman"/>
              <a:cs typeface="Times New Roman"/>
            </a:endParaRPr>
          </a:p>
          <a:p>
            <a:pPr>
              <a:lnSpc>
                <a:spcPts val="15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              AB      1</a:t>
            </a:r>
          </a:p>
          <a:p>
            <a:pPr>
              <a:lnSpc>
                <a:spcPts val="15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              ── = ──</a:t>
            </a:r>
          </a:p>
          <a:p>
            <a:pPr>
              <a:lnSpc>
                <a:spcPts val="15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              BC      2    .</a:t>
            </a:r>
          </a:p>
          <a:p>
            <a:pPr>
              <a:lnSpc>
                <a:spcPts val="1500"/>
              </a:lnSpc>
            </a:pPr>
            <a:endParaRPr lang="en-US" sz="2400" dirty="0" smtClean="0"/>
          </a:p>
          <a:p>
            <a:pPr>
              <a:lnSpc>
                <a:spcPts val="1000"/>
              </a:lnSpc>
            </a:pPr>
            <a:endParaRPr lang="ru-RU" sz="2400" dirty="0" smtClean="0"/>
          </a:p>
          <a:p>
            <a:pPr>
              <a:lnSpc>
                <a:spcPts val="1000"/>
              </a:lnSpc>
            </a:pPr>
            <a:r>
              <a:rPr lang="ru-RU" sz="2400" dirty="0"/>
              <a:t> </a:t>
            </a:r>
            <a:r>
              <a:rPr lang="ru-RU" sz="2400" dirty="0" smtClean="0"/>
              <a:t>            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278605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571480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B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4810" y="57148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2" y="271462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</a:t>
            </a:r>
            <a:endParaRPr lang="ru-RU" sz="3200" dirty="0">
              <a:solidFill>
                <a:srgbClr val="FF000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00100" y="1071546"/>
            <a:ext cx="2857520" cy="178595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43438" y="2786058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Найти: </a:t>
            </a:r>
            <a:r>
              <a:rPr lang="ru-RU" sz="2400" dirty="0" smtClean="0">
                <a:latin typeface="Times New Roman"/>
                <a:cs typeface="Times New Roman"/>
              </a:rPr>
              <a:t>∟</a:t>
            </a:r>
            <a:r>
              <a:rPr lang="en-US" sz="2400" dirty="0" smtClean="0">
                <a:latin typeface="Times New Roman"/>
                <a:cs typeface="Times New Roman"/>
              </a:rPr>
              <a:t>A, </a:t>
            </a:r>
            <a:r>
              <a:rPr lang="ru-RU" sz="2400" dirty="0" smtClean="0">
                <a:latin typeface="Times New Roman"/>
                <a:cs typeface="Times New Roman"/>
              </a:rPr>
              <a:t>∟</a:t>
            </a:r>
            <a:r>
              <a:rPr lang="en-US" sz="2400" dirty="0" smtClean="0">
                <a:latin typeface="Times New Roman"/>
                <a:cs typeface="Times New Roman"/>
              </a:rPr>
              <a:t>B-?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071802" y="3714752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Решение.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4071942"/>
            <a:ext cx="84296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2)                    </a:t>
            </a:r>
            <a:r>
              <a:rPr lang="ru-RU" sz="2400" dirty="0" smtClean="0">
                <a:latin typeface="Times New Roman"/>
                <a:cs typeface="Times New Roman"/>
              </a:rPr>
              <a:t>∆</a:t>
            </a:r>
            <a:r>
              <a:rPr lang="en-US" sz="2400" dirty="0" smtClean="0">
                <a:latin typeface="Times New Roman"/>
                <a:cs typeface="Times New Roman"/>
              </a:rPr>
              <a:t>AB</a:t>
            </a:r>
            <a:r>
              <a:rPr lang="ru-RU" sz="2400" dirty="0" smtClean="0">
                <a:latin typeface="Times New Roman"/>
                <a:cs typeface="Times New Roman"/>
              </a:rPr>
              <a:t>М: 180 - ∟А = ∟АМВ+∟АВМ.</a:t>
            </a:r>
          </a:p>
          <a:p>
            <a:pPr marL="342900" indent="-342900" algn="ctr"/>
            <a:r>
              <a:rPr lang="ru-RU" sz="2400" dirty="0" smtClean="0">
                <a:latin typeface="Times New Roman"/>
                <a:cs typeface="Times New Roman"/>
              </a:rPr>
              <a:t>    180 – 180 + 4ч.=2(∟АВМ).</a:t>
            </a:r>
          </a:p>
          <a:p>
            <a:pPr marL="342900" indent="-342900" algn="ctr"/>
            <a:r>
              <a:rPr lang="ru-RU" sz="2400" dirty="0" smtClean="0">
                <a:latin typeface="Times New Roman"/>
                <a:cs typeface="Times New Roman"/>
              </a:rPr>
              <a:t>    ∟АВМ=2ч.</a:t>
            </a:r>
          </a:p>
          <a:p>
            <a:pPr marL="342900" indent="-342900" algn="ctr"/>
            <a:endParaRPr lang="ru-RU" sz="2400" dirty="0">
              <a:latin typeface="Times New Roman"/>
              <a:cs typeface="Times New Roman"/>
            </a:endParaRPr>
          </a:p>
          <a:p>
            <a:pPr marL="342900" indent="-342900" algn="ctr"/>
            <a:endParaRPr lang="ru-RU" sz="2400" dirty="0" smtClean="0">
              <a:latin typeface="Times New Roman"/>
              <a:cs typeface="Times New Roman"/>
            </a:endParaRPr>
          </a:p>
          <a:p>
            <a:pPr marL="342900" indent="-342900" algn="ctr"/>
            <a:r>
              <a:rPr lang="ru-RU" sz="2400" dirty="0" smtClean="0">
                <a:latin typeface="Times New Roman"/>
                <a:cs typeface="Times New Roman"/>
              </a:rPr>
              <a:t>∟</a:t>
            </a:r>
            <a:r>
              <a:rPr lang="en-US" sz="2400" dirty="0" smtClean="0">
                <a:latin typeface="Times New Roman"/>
                <a:cs typeface="Times New Roman"/>
              </a:rPr>
              <a:t>MBD=1 </a:t>
            </a:r>
            <a:r>
              <a:rPr lang="ru-RU" sz="2400" dirty="0" smtClean="0">
                <a:latin typeface="Times New Roman"/>
                <a:cs typeface="Times New Roman"/>
              </a:rPr>
              <a:t>часть.</a:t>
            </a:r>
            <a:endParaRPr lang="ru-RU" sz="2400" dirty="0" smtClean="0"/>
          </a:p>
          <a:p>
            <a:pPr marL="342900" indent="-342900" algn="ctr"/>
            <a:r>
              <a:rPr lang="ru-RU" sz="2400" dirty="0" smtClean="0"/>
              <a:t>      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endParaRPr lang="ru-RU" sz="24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357158" y="1714488"/>
            <a:ext cx="1785950" cy="50006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57290" y="278605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0" name="Дуга 19"/>
          <p:cNvSpPr/>
          <p:nvPr/>
        </p:nvSpPr>
        <p:spPr>
          <a:xfrm>
            <a:off x="714348" y="1428736"/>
            <a:ext cx="428628" cy="117157"/>
          </a:xfrm>
          <a:prstGeom prst="arc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0632469">
            <a:off x="930275" y="1512229"/>
            <a:ext cx="496841" cy="78334"/>
          </a:xfrm>
          <a:prstGeom prst="arc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10800000">
            <a:off x="857224" y="1643050"/>
            <a:ext cx="642942" cy="71438"/>
          </a:xfrm>
          <a:prstGeom prst="arc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8757168" flipH="1">
            <a:off x="872294" y="833913"/>
            <a:ext cx="857258" cy="571504"/>
          </a:xfrm>
          <a:prstGeom prst="arc">
            <a:avLst>
              <a:gd name="adj1" fmla="val 16200000"/>
              <a:gd name="adj2" fmla="val 19988607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16200000">
            <a:off x="2928926" y="2786058"/>
            <a:ext cx="928694" cy="500066"/>
          </a:xfrm>
          <a:prstGeom prst="arc">
            <a:avLst>
              <a:gd name="adj1" fmla="val 18719638"/>
              <a:gd name="adj2" fmla="val 21489178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428596" y="1500174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ru-RU" sz="3600" dirty="0"/>
          </a:p>
        </p:txBody>
      </p:sp>
      <p:sp>
        <p:nvSpPr>
          <p:cNvPr id="26" name="TextBox 25"/>
          <p:cNvSpPr txBox="1"/>
          <p:nvPr/>
        </p:nvSpPr>
        <p:spPr>
          <a:xfrm>
            <a:off x="857224" y="2714620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ru-RU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2428860" y="2714620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ru-RU" sz="3600" dirty="0"/>
          </a:p>
        </p:txBody>
      </p:sp>
      <p:sp>
        <p:nvSpPr>
          <p:cNvPr id="29" name="Правая фигурная скобка 28"/>
          <p:cNvSpPr/>
          <p:nvPr/>
        </p:nvSpPr>
        <p:spPr>
          <a:xfrm rot="5400000">
            <a:off x="2071670" y="1643050"/>
            <a:ext cx="285752" cy="3286148"/>
          </a:xfrm>
          <a:prstGeom prst="rightBrace">
            <a:avLst>
              <a:gd name="adj1" fmla="val 116640"/>
              <a:gd name="adj2" fmla="val 50429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928794" y="3286124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2a</a:t>
            </a:r>
            <a:endParaRPr lang="ru-RU" sz="3200" dirty="0"/>
          </a:p>
        </p:txBody>
      </p:sp>
      <p:sp>
        <p:nvSpPr>
          <p:cNvPr id="28" name="Стрелка вниз 27"/>
          <p:cNvSpPr/>
          <p:nvPr/>
        </p:nvSpPr>
        <p:spPr>
          <a:xfrm>
            <a:off x="4286248" y="5214950"/>
            <a:ext cx="714380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571604" y="100010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1ч.</a:t>
            </a:r>
            <a:endParaRPr lang="ru-RU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785786" y="178592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3ч.</a:t>
            </a:r>
            <a:endParaRPr lang="ru-RU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2714612" y="214311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1ч.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17" grpId="0"/>
      <p:bldP spid="10" grpId="0"/>
      <p:bldP spid="11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9" grpId="0" animBg="1"/>
      <p:bldP spid="30" grpId="0"/>
      <p:bldP spid="28" grpId="0" animBg="1"/>
      <p:bldP spid="31" grpId="0"/>
      <p:bldP spid="32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/>
          <p:cNvSpPr/>
          <p:nvPr/>
        </p:nvSpPr>
        <p:spPr>
          <a:xfrm>
            <a:off x="571472" y="1071546"/>
            <a:ext cx="3714776" cy="1785950"/>
          </a:xfrm>
          <a:prstGeom prst="parallelogram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572000" y="285728"/>
            <a:ext cx="4286280" cy="3011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Дано: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АВС</a:t>
            </a:r>
            <a:r>
              <a:rPr lang="en-US" sz="2400" dirty="0" smtClean="0"/>
              <a:t>D-</a:t>
            </a:r>
            <a:r>
              <a:rPr lang="ru-RU" sz="2400" dirty="0" smtClean="0"/>
              <a:t> </a:t>
            </a:r>
            <a:r>
              <a:rPr lang="ru-RU" sz="2000" dirty="0" smtClean="0"/>
              <a:t>параллелограмм</a:t>
            </a:r>
            <a:r>
              <a:rPr lang="ru-RU" sz="2400" dirty="0" smtClean="0"/>
              <a:t>;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  В</a:t>
            </a:r>
            <a:r>
              <a:rPr lang="en-US" sz="2400" dirty="0" smtClean="0"/>
              <a:t>D- </a:t>
            </a:r>
            <a:r>
              <a:rPr lang="ru-RU" sz="2400" dirty="0" smtClean="0"/>
              <a:t>диагональ;</a:t>
            </a:r>
            <a:endParaRPr lang="en-US" sz="2400" dirty="0" smtClean="0"/>
          </a:p>
          <a:p>
            <a:pPr>
              <a:lnSpc>
                <a:spcPts val="1500"/>
              </a:lnSpc>
            </a:pPr>
            <a:endParaRPr lang="en-US" sz="2400" dirty="0" smtClean="0">
              <a:latin typeface="Times New Roman"/>
              <a:cs typeface="Times New Roman"/>
            </a:endParaRPr>
          </a:p>
          <a:p>
            <a:pPr>
              <a:lnSpc>
                <a:spcPts val="15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             </a:t>
            </a:r>
            <a:r>
              <a:rPr lang="ru-RU" sz="2400" dirty="0" smtClean="0">
                <a:latin typeface="Times New Roman"/>
                <a:cs typeface="Times New Roman"/>
              </a:rPr>
              <a:t>∟</a:t>
            </a:r>
            <a:r>
              <a:rPr lang="en-US" sz="2400" dirty="0" smtClean="0">
                <a:latin typeface="Times New Roman"/>
                <a:cs typeface="Times New Roman"/>
              </a:rPr>
              <a:t>ABD        1</a:t>
            </a:r>
          </a:p>
          <a:p>
            <a:pPr>
              <a:lnSpc>
                <a:spcPts val="15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             ───── = ── ;</a:t>
            </a:r>
          </a:p>
          <a:p>
            <a:pPr>
              <a:lnSpc>
                <a:spcPts val="15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             </a:t>
            </a:r>
            <a:r>
              <a:rPr lang="ru-RU" sz="2400" dirty="0" smtClean="0">
                <a:latin typeface="Times New Roman"/>
                <a:cs typeface="Times New Roman"/>
              </a:rPr>
              <a:t>∟</a:t>
            </a:r>
            <a:r>
              <a:rPr lang="en-US" sz="2400" dirty="0" smtClean="0">
                <a:latin typeface="Times New Roman"/>
                <a:cs typeface="Times New Roman"/>
              </a:rPr>
              <a:t>ABD        3</a:t>
            </a:r>
          </a:p>
          <a:p>
            <a:pPr>
              <a:lnSpc>
                <a:spcPts val="1500"/>
              </a:lnSpc>
            </a:pPr>
            <a:endParaRPr lang="en-US" sz="2400" dirty="0" smtClean="0">
              <a:latin typeface="Times New Roman"/>
              <a:cs typeface="Times New Roman"/>
            </a:endParaRPr>
          </a:p>
          <a:p>
            <a:pPr>
              <a:lnSpc>
                <a:spcPts val="1500"/>
              </a:lnSpc>
            </a:pPr>
            <a:endParaRPr lang="en-US" sz="2400" dirty="0" smtClean="0">
              <a:latin typeface="Times New Roman"/>
              <a:cs typeface="Times New Roman"/>
            </a:endParaRPr>
          </a:p>
          <a:p>
            <a:pPr>
              <a:lnSpc>
                <a:spcPts val="15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              AB      1</a:t>
            </a:r>
          </a:p>
          <a:p>
            <a:pPr>
              <a:lnSpc>
                <a:spcPts val="15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              ── = ──</a:t>
            </a:r>
          </a:p>
          <a:p>
            <a:pPr>
              <a:lnSpc>
                <a:spcPts val="15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              BC      2    .</a:t>
            </a:r>
          </a:p>
          <a:p>
            <a:pPr>
              <a:lnSpc>
                <a:spcPts val="1500"/>
              </a:lnSpc>
            </a:pPr>
            <a:endParaRPr lang="en-US" sz="2400" dirty="0" smtClean="0"/>
          </a:p>
          <a:p>
            <a:pPr>
              <a:lnSpc>
                <a:spcPts val="1000"/>
              </a:lnSpc>
            </a:pPr>
            <a:endParaRPr lang="ru-RU" sz="2400" dirty="0" smtClean="0"/>
          </a:p>
          <a:p>
            <a:pPr>
              <a:lnSpc>
                <a:spcPts val="1000"/>
              </a:lnSpc>
            </a:pPr>
            <a:r>
              <a:rPr lang="ru-RU" sz="2400" dirty="0"/>
              <a:t> </a:t>
            </a:r>
            <a:r>
              <a:rPr lang="ru-RU" sz="2400" dirty="0" smtClean="0"/>
              <a:t>            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278605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571480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B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4810" y="57148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2" y="271462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</a:t>
            </a:r>
            <a:endParaRPr lang="ru-RU" sz="3200" dirty="0">
              <a:solidFill>
                <a:srgbClr val="FF000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00100" y="1071546"/>
            <a:ext cx="2857520" cy="178595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43438" y="2786058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Найти: </a:t>
            </a:r>
            <a:r>
              <a:rPr lang="ru-RU" sz="2400" dirty="0" smtClean="0">
                <a:latin typeface="Times New Roman"/>
                <a:cs typeface="Times New Roman"/>
              </a:rPr>
              <a:t>∟</a:t>
            </a:r>
            <a:r>
              <a:rPr lang="en-US" sz="2400" dirty="0" smtClean="0">
                <a:latin typeface="Times New Roman"/>
                <a:cs typeface="Times New Roman"/>
              </a:rPr>
              <a:t>A, </a:t>
            </a:r>
            <a:r>
              <a:rPr lang="ru-RU" sz="2400" dirty="0" smtClean="0">
                <a:latin typeface="Times New Roman"/>
                <a:cs typeface="Times New Roman"/>
              </a:rPr>
              <a:t>∟</a:t>
            </a:r>
            <a:r>
              <a:rPr lang="en-US" sz="2400" dirty="0" smtClean="0">
                <a:latin typeface="Times New Roman"/>
                <a:cs typeface="Times New Roman"/>
              </a:rPr>
              <a:t>B-?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071802" y="3714752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Решение.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2" y="4071942"/>
            <a:ext cx="89297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3)  </a:t>
            </a:r>
            <a:r>
              <a:rPr lang="ru-RU" sz="3200" dirty="0" smtClean="0">
                <a:latin typeface="Times New Roman"/>
                <a:cs typeface="Times New Roman"/>
              </a:rPr>
              <a:t>∆</a:t>
            </a:r>
            <a:r>
              <a:rPr lang="en-US" sz="3200" dirty="0" smtClean="0">
                <a:latin typeface="Times New Roman"/>
                <a:cs typeface="Times New Roman"/>
              </a:rPr>
              <a:t>B</a:t>
            </a:r>
            <a:r>
              <a:rPr lang="ru-RU" sz="3200" dirty="0" smtClean="0">
                <a:latin typeface="Times New Roman"/>
                <a:cs typeface="Times New Roman"/>
              </a:rPr>
              <a:t>М</a:t>
            </a:r>
            <a:r>
              <a:rPr lang="en-US" sz="3200" dirty="0" smtClean="0">
                <a:latin typeface="Times New Roman"/>
                <a:cs typeface="Times New Roman"/>
              </a:rPr>
              <a:t>D</a:t>
            </a:r>
            <a:r>
              <a:rPr lang="ru-RU" sz="3200" dirty="0" smtClean="0">
                <a:latin typeface="Times New Roman"/>
                <a:cs typeface="Times New Roman"/>
              </a:rPr>
              <a:t> – равнобедренный =</a:t>
            </a:r>
            <a:r>
              <a:rPr lang="en-US" sz="3200" dirty="0" smtClean="0">
                <a:latin typeface="Times New Roman"/>
                <a:cs typeface="Times New Roman"/>
              </a:rPr>
              <a:t>&gt;</a:t>
            </a:r>
            <a:r>
              <a:rPr lang="ru-RU" sz="3200" dirty="0" smtClean="0"/>
              <a:t> </a:t>
            </a:r>
            <a:r>
              <a:rPr lang="ru-RU" sz="3200" dirty="0" smtClean="0">
                <a:latin typeface="Times New Roman"/>
                <a:cs typeface="Times New Roman"/>
              </a:rPr>
              <a:t>∟</a:t>
            </a:r>
            <a:r>
              <a:rPr lang="en-US" sz="3200" dirty="0" smtClean="0"/>
              <a:t>D</a:t>
            </a:r>
            <a:r>
              <a:rPr lang="ru-RU" sz="3200" dirty="0" smtClean="0"/>
              <a:t>=</a:t>
            </a:r>
            <a:r>
              <a:rPr lang="ru-RU" sz="3200" dirty="0" smtClean="0">
                <a:latin typeface="Times New Roman"/>
                <a:cs typeface="Times New Roman"/>
              </a:rPr>
              <a:t>∟</a:t>
            </a:r>
            <a:r>
              <a:rPr lang="en-US" sz="3200" dirty="0" smtClean="0"/>
              <a:t>D</a:t>
            </a:r>
            <a:r>
              <a:rPr lang="ru-RU" sz="3200" dirty="0" smtClean="0"/>
              <a:t>ВМ=1ч.</a:t>
            </a:r>
          </a:p>
          <a:p>
            <a:pPr marL="342900" indent="-342900" algn="ctr"/>
            <a:r>
              <a:rPr lang="ru-RU" sz="3200" dirty="0" smtClean="0">
                <a:latin typeface="Times New Roman"/>
                <a:cs typeface="Times New Roman"/>
              </a:rPr>
              <a:t>    </a:t>
            </a:r>
            <a:r>
              <a:rPr lang="en-US" sz="3200" dirty="0" smtClean="0">
                <a:latin typeface="Times New Roman"/>
                <a:cs typeface="Times New Roman"/>
              </a:rPr>
              <a:t>BM</a:t>
            </a:r>
            <a:r>
              <a:rPr lang="ru-RU" sz="3200" dirty="0" smtClean="0">
                <a:latin typeface="Times New Roman"/>
                <a:cs typeface="Times New Roman"/>
              </a:rPr>
              <a:t>=М</a:t>
            </a:r>
            <a:r>
              <a:rPr lang="en-US" sz="3200" dirty="0" smtClean="0"/>
              <a:t> D</a:t>
            </a:r>
            <a:r>
              <a:rPr lang="ru-RU" sz="3200" dirty="0" smtClean="0"/>
              <a:t>= а.</a:t>
            </a:r>
          </a:p>
          <a:p>
            <a:pPr marL="342900" indent="-342900" algn="ctr"/>
            <a:r>
              <a:rPr lang="ru-RU" sz="3200" dirty="0" smtClean="0"/>
              <a:t>    </a:t>
            </a:r>
            <a:r>
              <a:rPr lang="ru-RU" sz="3200" dirty="0" smtClean="0">
                <a:latin typeface="Times New Roman"/>
                <a:cs typeface="Times New Roman"/>
              </a:rPr>
              <a:t>∆АВМ- равнобедренный =</a:t>
            </a:r>
            <a:r>
              <a:rPr lang="en-US" sz="3200" dirty="0" smtClean="0">
                <a:latin typeface="Times New Roman"/>
                <a:cs typeface="Times New Roman"/>
              </a:rPr>
              <a:t>&gt;</a:t>
            </a:r>
            <a:r>
              <a:rPr lang="ru-RU" sz="3200" dirty="0" smtClean="0">
                <a:latin typeface="Times New Roman"/>
                <a:cs typeface="Times New Roman"/>
              </a:rPr>
              <a:t>∟А=60̊ </a:t>
            </a:r>
          </a:p>
          <a:p>
            <a:pPr marL="342900" indent="-342900" algn="ctr"/>
            <a:r>
              <a:rPr lang="ru-RU" sz="3200" dirty="0" smtClean="0">
                <a:latin typeface="Times New Roman"/>
                <a:cs typeface="Times New Roman"/>
              </a:rPr>
              <a:t>    ∟В= 180̊-60̊=120̊.</a:t>
            </a:r>
          </a:p>
          <a:p>
            <a:pPr marL="342900" indent="-342900" algn="ctr"/>
            <a:r>
              <a:rPr lang="ru-RU" sz="3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Ответ:</a:t>
            </a:r>
            <a:r>
              <a:rPr lang="ru-RU" sz="3200" dirty="0" smtClean="0">
                <a:latin typeface="Times New Roman"/>
                <a:cs typeface="Times New Roman"/>
              </a:rPr>
              <a:t> ∟А=60̊ ,∟В=120̊.</a:t>
            </a:r>
          </a:p>
          <a:p>
            <a:pPr marL="342900" indent="-342900" algn="just"/>
            <a:r>
              <a:rPr lang="en-US" sz="3200" dirty="0" smtClean="0">
                <a:latin typeface="Times New Roman"/>
                <a:cs typeface="Times New Roman"/>
              </a:rPr>
              <a:t> </a:t>
            </a:r>
            <a:endParaRPr lang="ru-RU" sz="32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357158" y="1714488"/>
            <a:ext cx="1785950" cy="50006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57290" y="278605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0" name="Дуга 19"/>
          <p:cNvSpPr/>
          <p:nvPr/>
        </p:nvSpPr>
        <p:spPr>
          <a:xfrm>
            <a:off x="714348" y="1428736"/>
            <a:ext cx="428628" cy="117157"/>
          </a:xfrm>
          <a:prstGeom prst="arc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0632469">
            <a:off x="930275" y="1512229"/>
            <a:ext cx="496841" cy="78334"/>
          </a:xfrm>
          <a:prstGeom prst="arc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10800000">
            <a:off x="857224" y="1643050"/>
            <a:ext cx="642942" cy="71438"/>
          </a:xfrm>
          <a:prstGeom prst="arc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8757168" flipH="1">
            <a:off x="872294" y="833913"/>
            <a:ext cx="857258" cy="571504"/>
          </a:xfrm>
          <a:prstGeom prst="arc">
            <a:avLst>
              <a:gd name="adj1" fmla="val 16200000"/>
              <a:gd name="adj2" fmla="val 19988607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16200000">
            <a:off x="2928926" y="2786058"/>
            <a:ext cx="928694" cy="500066"/>
          </a:xfrm>
          <a:prstGeom prst="arc">
            <a:avLst>
              <a:gd name="adj1" fmla="val 18719638"/>
              <a:gd name="adj2" fmla="val 21489178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428596" y="1500174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ru-RU" sz="3600" dirty="0"/>
          </a:p>
        </p:txBody>
      </p:sp>
      <p:sp>
        <p:nvSpPr>
          <p:cNvPr id="26" name="TextBox 25"/>
          <p:cNvSpPr txBox="1"/>
          <p:nvPr/>
        </p:nvSpPr>
        <p:spPr>
          <a:xfrm>
            <a:off x="857224" y="2714620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ru-RU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2428860" y="2714620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ru-RU" sz="3600" dirty="0"/>
          </a:p>
        </p:txBody>
      </p:sp>
      <p:sp>
        <p:nvSpPr>
          <p:cNvPr id="29" name="Правая фигурная скобка 28"/>
          <p:cNvSpPr/>
          <p:nvPr/>
        </p:nvSpPr>
        <p:spPr>
          <a:xfrm rot="5400000">
            <a:off x="2071670" y="1643050"/>
            <a:ext cx="285752" cy="3286148"/>
          </a:xfrm>
          <a:prstGeom prst="rightBrace">
            <a:avLst>
              <a:gd name="adj1" fmla="val 116640"/>
              <a:gd name="adj2" fmla="val 50429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928794" y="3286124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2a</a:t>
            </a:r>
            <a:endParaRPr lang="ru-RU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1571604" y="100010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1ч.</a:t>
            </a:r>
            <a:endParaRPr lang="ru-RU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2786050" y="2214554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1ч.</a:t>
            </a:r>
            <a:endParaRPr lang="ru-RU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857224" y="178592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3ч.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17" grpId="0"/>
      <p:bldP spid="10" grpId="0"/>
      <p:bldP spid="11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9" grpId="0" animBg="1"/>
      <p:bldP spid="30" grpId="0"/>
      <p:bldP spid="28" grpId="0"/>
      <p:bldP spid="31" grpId="0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071546"/>
            <a:ext cx="8305800" cy="2214578"/>
          </a:xfrm>
        </p:spPr>
        <p:txBody>
          <a:bodyPr/>
          <a:lstStyle/>
          <a:p>
            <a:r>
              <a:rPr lang="ru-RU" sz="3200" dirty="0" smtClean="0"/>
              <a:t>Известно, что АВС</a:t>
            </a:r>
            <a:r>
              <a:rPr lang="en-US" sz="3200" dirty="0" smtClean="0"/>
              <a:t>D –</a:t>
            </a:r>
            <a:r>
              <a:rPr lang="ru-RU" sz="3200" dirty="0" smtClean="0"/>
              <a:t> ромб. Под каким углом пересекаются биссектрисы углов ВАС и В</a:t>
            </a:r>
            <a:r>
              <a:rPr lang="en-US" sz="3200" dirty="0" smtClean="0"/>
              <a:t>D</a:t>
            </a:r>
            <a:r>
              <a:rPr lang="ru-RU" sz="3200" dirty="0" smtClean="0"/>
              <a:t>С?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305800" cy="986064"/>
          </a:xfrm>
        </p:spPr>
        <p:txBody>
          <a:bodyPr/>
          <a:lstStyle/>
          <a:p>
            <a:r>
              <a:rPr lang="ru-RU" sz="7200" dirty="0" smtClean="0">
                <a:solidFill>
                  <a:srgbClr val="FF0000"/>
                </a:solidFill>
              </a:rPr>
              <a:t>Задача №</a:t>
            </a:r>
            <a:r>
              <a:rPr lang="en-US" sz="7200" dirty="0" smtClean="0">
                <a:solidFill>
                  <a:srgbClr val="FF0000"/>
                </a:solidFill>
              </a:rPr>
              <a:t>2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 rot="2186249">
            <a:off x="2440367" y="3243230"/>
            <a:ext cx="3834637" cy="2744226"/>
          </a:xfrm>
          <a:prstGeom prst="parallelogram">
            <a:avLst>
              <a:gd name="adj" fmla="val 33955"/>
            </a:avLst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V="1">
            <a:off x="2000231" y="3292931"/>
            <a:ext cx="4214842" cy="128588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2000231" y="4578815"/>
            <a:ext cx="4643470" cy="5240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43041" y="4293063"/>
            <a:ext cx="342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А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4214809" y="2435675"/>
            <a:ext cx="387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dirty="0"/>
              <a:t>В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715139" y="4364501"/>
            <a:ext cx="3587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С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4071933" y="6293327"/>
            <a:ext cx="6477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 flipV="1">
            <a:off x="4357685" y="3292931"/>
            <a:ext cx="1857388" cy="300039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6286511" y="3078617"/>
            <a:ext cx="488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М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2678892" y="4614534"/>
            <a:ext cx="335758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10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 animBg="1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AutoShape 4"/>
          <p:cNvSpPr>
            <a:spLocks noChangeArrowheads="1"/>
          </p:cNvSpPr>
          <p:nvPr/>
        </p:nvSpPr>
        <p:spPr bwMode="auto">
          <a:xfrm rot="2186249">
            <a:off x="660544" y="868121"/>
            <a:ext cx="3833108" cy="2764355"/>
          </a:xfrm>
          <a:prstGeom prst="parallelogram">
            <a:avLst>
              <a:gd name="adj" fmla="val 33955"/>
            </a:avLst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1400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V="1">
            <a:off x="214282" y="928670"/>
            <a:ext cx="4214842" cy="128588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214282" y="2214554"/>
            <a:ext cx="4643470" cy="5240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0" y="2214554"/>
            <a:ext cx="3429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А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428860" y="214290"/>
            <a:ext cx="387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dirty="0"/>
              <a:t>В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714876" y="2357430"/>
            <a:ext cx="3587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С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2285984" y="3857628"/>
            <a:ext cx="647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D</a:t>
            </a:r>
            <a:endParaRPr lang="ru-RU" sz="2400" dirty="0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V="1">
            <a:off x="2571736" y="928670"/>
            <a:ext cx="1857388" cy="300039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1400"/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4000496" y="571480"/>
            <a:ext cx="488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М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893737" y="2249479"/>
            <a:ext cx="335758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857752" y="500042"/>
            <a:ext cx="4286248" cy="3303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Дано: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АВС</a:t>
            </a:r>
            <a:r>
              <a:rPr lang="en-US" sz="2400" dirty="0" smtClean="0"/>
              <a:t>D-</a:t>
            </a:r>
            <a:r>
              <a:rPr lang="ru-RU" sz="2400" dirty="0" smtClean="0"/>
              <a:t> </a:t>
            </a:r>
            <a:r>
              <a:rPr lang="ru-RU" sz="2000" dirty="0" smtClean="0"/>
              <a:t>ромб</a:t>
            </a:r>
            <a:r>
              <a:rPr lang="ru-RU" sz="2400" dirty="0" smtClean="0"/>
              <a:t>;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АМ и </a:t>
            </a:r>
            <a:r>
              <a:rPr lang="en-US" sz="2400" dirty="0" smtClean="0"/>
              <a:t>D</a:t>
            </a:r>
            <a:r>
              <a:rPr lang="ru-RU" sz="2400" dirty="0" smtClean="0"/>
              <a:t>М</a:t>
            </a:r>
            <a:r>
              <a:rPr lang="en-US" sz="2400" dirty="0" smtClean="0"/>
              <a:t>- </a:t>
            </a:r>
            <a:r>
              <a:rPr lang="ru-RU" sz="2400" dirty="0" smtClean="0"/>
              <a:t>биссектрисы.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rgbClr val="FF0000"/>
                </a:solidFill>
              </a:rPr>
              <a:t>Найти: </a:t>
            </a:r>
            <a:r>
              <a:rPr lang="ru-RU" sz="2400" dirty="0" smtClean="0">
                <a:latin typeface="Times New Roman"/>
                <a:cs typeface="Times New Roman"/>
              </a:rPr>
              <a:t>∟АМ</a:t>
            </a:r>
            <a:r>
              <a:rPr lang="en-US" sz="2400" dirty="0" smtClean="0"/>
              <a:t>D</a:t>
            </a:r>
            <a:r>
              <a:rPr lang="ru-RU" sz="2400" dirty="0" smtClean="0"/>
              <a:t> - ?</a:t>
            </a:r>
            <a:endParaRPr lang="en-US" sz="2400" dirty="0" smtClean="0"/>
          </a:p>
          <a:p>
            <a:pPr>
              <a:lnSpc>
                <a:spcPts val="1000"/>
              </a:lnSpc>
            </a:pPr>
            <a:endParaRPr lang="ru-RU" sz="2400" dirty="0" smtClean="0"/>
          </a:p>
          <a:p>
            <a:pPr>
              <a:lnSpc>
                <a:spcPts val="1000"/>
              </a:lnSpc>
            </a:pPr>
            <a:r>
              <a:rPr lang="ru-RU" sz="2400" dirty="0"/>
              <a:t> </a:t>
            </a:r>
            <a:r>
              <a:rPr lang="ru-RU" sz="2400" dirty="0" smtClean="0"/>
              <a:t>            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928926" y="3571876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Решение.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158" y="4143380"/>
            <a:ext cx="85011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Дополнительное построение: проведем диагонали</a:t>
            </a:r>
            <a:r>
              <a:rPr lang="en-US" sz="2400" dirty="0" smtClean="0"/>
              <a:t> AC</a:t>
            </a:r>
            <a:r>
              <a:rPr lang="ru-RU" sz="2400" dirty="0" smtClean="0"/>
              <a:t> и</a:t>
            </a:r>
            <a:r>
              <a:rPr lang="en-US" sz="2400" dirty="0" smtClean="0"/>
              <a:t> BD</a:t>
            </a:r>
            <a:r>
              <a:rPr lang="ru-RU" sz="2400" dirty="0" smtClean="0"/>
              <a:t>.</a:t>
            </a:r>
          </a:p>
          <a:p>
            <a:pPr algn="ctr"/>
            <a:r>
              <a:rPr lang="ru-RU" sz="2400" dirty="0" smtClean="0">
                <a:latin typeface="Times New Roman"/>
                <a:cs typeface="Times New Roman"/>
              </a:rPr>
              <a:t>∟А+∟</a:t>
            </a:r>
            <a:r>
              <a:rPr lang="en-US" sz="2400" dirty="0" smtClean="0">
                <a:latin typeface="Times New Roman"/>
                <a:cs typeface="Times New Roman"/>
              </a:rPr>
              <a:t>D=180̊</a:t>
            </a:r>
            <a:r>
              <a:rPr lang="ru-RU" sz="2400" dirty="0" smtClean="0"/>
              <a:t> </a:t>
            </a:r>
            <a:r>
              <a:rPr lang="en-US" sz="2400" dirty="0" smtClean="0"/>
              <a:t>,</a:t>
            </a:r>
          </a:p>
          <a:p>
            <a:pPr algn="ctr"/>
            <a:r>
              <a:rPr lang="en-US" sz="2400" dirty="0" smtClean="0"/>
              <a:t>180:2=90̊</a:t>
            </a:r>
          </a:p>
          <a:p>
            <a:pPr algn="ctr"/>
            <a:r>
              <a:rPr lang="en-US" sz="2400" dirty="0" smtClean="0"/>
              <a:t>                               90:2=45̊            90+45=135̊</a:t>
            </a:r>
          </a:p>
          <a:p>
            <a:pPr algn="ctr"/>
            <a:r>
              <a:rPr lang="en-US" sz="2400" dirty="0" smtClean="0">
                <a:latin typeface="Times New Roman"/>
                <a:cs typeface="Times New Roman"/>
              </a:rPr>
              <a:t>∟</a:t>
            </a:r>
            <a:r>
              <a:rPr lang="ru-RU" sz="2400" dirty="0" smtClean="0">
                <a:latin typeface="Times New Roman"/>
                <a:cs typeface="Times New Roman"/>
              </a:rPr>
              <a:t> АМ</a:t>
            </a:r>
            <a:r>
              <a:rPr lang="en-US" sz="2400" dirty="0" smtClean="0"/>
              <a:t>D=180-135=45̊</a:t>
            </a:r>
          </a:p>
          <a:p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r>
              <a:rPr lang="ru-RU" sz="2400" dirty="0" smtClean="0"/>
              <a:t> 45̊.</a:t>
            </a:r>
            <a:endParaRPr lang="en-US" sz="2400" dirty="0" smtClean="0"/>
          </a:p>
          <a:p>
            <a:pPr algn="ctr"/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22" name="Стрелка вправо 21"/>
          <p:cNvSpPr/>
          <p:nvPr/>
        </p:nvSpPr>
        <p:spPr>
          <a:xfrm>
            <a:off x="5286380" y="5143512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  <p:bldP spid="27653" grpId="0" animBg="1"/>
      <p:bldP spid="27654" grpId="0" animBg="1"/>
      <p:bldP spid="27655" grpId="0"/>
      <p:bldP spid="27656" grpId="0"/>
      <p:bldP spid="27657" grpId="0"/>
      <p:bldP spid="27658" grpId="0"/>
      <p:bldP spid="27661" grpId="0" animBg="1"/>
      <p:bldP spid="27661" grpId="1" animBg="1"/>
      <p:bldP spid="27662" grpId="0"/>
      <p:bldP spid="19" grpId="0"/>
      <p:bldP spid="20" grpId="0"/>
      <p:bldP spid="21" grpId="0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714752"/>
            <a:ext cx="4972050" cy="2933700"/>
          </a:xfrm>
          <a:prstGeom prst="rect">
            <a:avLst/>
          </a:prstGeom>
          <a:noFill/>
        </p:spPr>
      </p:pic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305800" cy="986064"/>
          </a:xfrm>
        </p:spPr>
        <p:txBody>
          <a:bodyPr/>
          <a:lstStyle/>
          <a:p>
            <a:r>
              <a:rPr lang="ru-RU" sz="7200" dirty="0" smtClean="0">
                <a:solidFill>
                  <a:srgbClr val="FF0000"/>
                </a:solidFill>
              </a:rPr>
              <a:t>Задача №3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285860"/>
            <a:ext cx="86439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прямоугольнике АВС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АЕ и С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- перпендикуляры, опущенные из вершин А и С на диагональ В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Угол между диагоналями равен 30̊; СА= 2 см. Найдите длину диагонали В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4972050" cy="2933700"/>
          </a:xfrm>
          <a:prstGeom prst="rect">
            <a:avLst/>
          </a:prstGeom>
          <a:noFill/>
        </p:spPr>
      </p:pic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5286380" y="357166"/>
            <a:ext cx="3714776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Дано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/>
              <a:t>АВС</a:t>
            </a:r>
            <a:r>
              <a:rPr lang="en-US" sz="2400" b="1" dirty="0" smtClean="0"/>
              <a:t>D – </a:t>
            </a:r>
            <a:r>
              <a:rPr lang="ru-RU" sz="2400" b="1" dirty="0" smtClean="0"/>
              <a:t>прямоугольник;</a:t>
            </a:r>
          </a:p>
          <a:p>
            <a:pPr>
              <a:spcBef>
                <a:spcPct val="50000"/>
              </a:spcBef>
            </a:pPr>
            <a:r>
              <a:rPr lang="en-US" sz="2400" b="1" dirty="0" smtClean="0"/>
              <a:t>AE</a:t>
            </a:r>
            <a:r>
              <a:rPr lang="ru-RU" sz="2400" b="1" dirty="0" smtClean="0"/>
              <a:t>,</a:t>
            </a:r>
            <a:r>
              <a:rPr lang="en-US" sz="2400" b="1" dirty="0" smtClean="0"/>
              <a:t>CF</a:t>
            </a:r>
            <a:r>
              <a:rPr lang="ru-RU" sz="2400" b="1" dirty="0" smtClean="0"/>
              <a:t> – перпендикуляры к В</a:t>
            </a:r>
            <a:r>
              <a:rPr lang="en-US" sz="2400" b="1" dirty="0" smtClean="0"/>
              <a:t>D</a:t>
            </a:r>
            <a:r>
              <a:rPr lang="ru-RU" sz="2400" b="1" dirty="0" smtClean="0"/>
              <a:t>;</a:t>
            </a:r>
            <a:endParaRPr lang="en-US" sz="2400" b="1" dirty="0"/>
          </a:p>
          <a:p>
            <a:pPr>
              <a:spcBef>
                <a:spcPct val="50000"/>
              </a:spcBef>
            </a:pPr>
            <a:r>
              <a:rPr lang="en-US" sz="2400" b="1" dirty="0">
                <a:sym typeface="Symbol" pitchFamily="18" charset="2"/>
              </a:rPr>
              <a:t>AOB=</a:t>
            </a:r>
            <a:r>
              <a:rPr lang="en-US" sz="2400" b="1" dirty="0" smtClean="0">
                <a:sym typeface="Symbol" pitchFamily="18" charset="2"/>
              </a:rPr>
              <a:t>COD=30º</a:t>
            </a:r>
            <a:r>
              <a:rPr lang="ru-RU" sz="2400" b="1" dirty="0" smtClean="0">
                <a:sym typeface="Symbol" pitchFamily="18" charset="2"/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>
                <a:sym typeface="Symbol" pitchFamily="18" charset="2"/>
              </a:rPr>
              <a:t>СА=2 см.</a:t>
            </a:r>
            <a:endParaRPr lang="en-US" sz="2400" b="1" dirty="0" smtClean="0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Найти: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 </a:t>
            </a:r>
            <a:r>
              <a:rPr lang="en-US" sz="2400" b="1" dirty="0" smtClean="0">
                <a:sym typeface="Symbol" pitchFamily="18" charset="2"/>
              </a:rPr>
              <a:t>BD - ?</a:t>
            </a:r>
            <a:endParaRPr lang="en-US" sz="2400" b="1" dirty="0">
              <a:sym typeface="Symbol" pitchFamily="18" charset="2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357158" y="3857628"/>
            <a:ext cx="8497887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16000" indent="-342900" algn="ctr">
              <a:spcBef>
                <a:spcPct val="50000"/>
              </a:spcBef>
            </a:pPr>
            <a:r>
              <a:rPr lang="ru-RU" sz="2800" b="1" dirty="0">
                <a:solidFill>
                  <a:srgbClr val="FF0000"/>
                </a:solidFill>
              </a:rPr>
              <a:t>Решение.</a:t>
            </a:r>
          </a:p>
          <a:p>
            <a:pPr marL="216000" indent="-342900">
              <a:spcBef>
                <a:spcPct val="50000"/>
              </a:spcBef>
              <a:buFontTx/>
              <a:buAutoNum type="arabicPeriod"/>
            </a:pPr>
            <a:r>
              <a:rPr lang="ru-RU" sz="2400" b="1" dirty="0" err="1"/>
              <a:t>Рас-им</a:t>
            </a:r>
            <a:r>
              <a:rPr lang="ru-RU" sz="2400" b="1" dirty="0"/>
              <a:t> </a:t>
            </a:r>
            <a:r>
              <a:rPr lang="en-US" sz="2400" b="1" dirty="0"/>
              <a:t>AEO</a:t>
            </a:r>
            <a:r>
              <a:rPr lang="ru-RU" sz="2400" b="1" dirty="0"/>
              <a:t>, т.к </a:t>
            </a:r>
            <a:r>
              <a:rPr lang="en-US" sz="2400" b="1" dirty="0">
                <a:sym typeface="Symbol" pitchFamily="18" charset="2"/>
              </a:rPr>
              <a:t>AOB=30º</a:t>
            </a:r>
            <a:r>
              <a:rPr lang="ru-RU" sz="2400" b="1" dirty="0">
                <a:sym typeface="Symbol" pitchFamily="18" charset="2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 AO=2*AE=4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см</a:t>
            </a:r>
            <a:endParaRPr lang="en-US" sz="24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Т.к. в прямоугольнике точка пересечения диагоналей является серединой каждой из них, то 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AC=2*AO=8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см</a:t>
            </a:r>
            <a:endParaRPr lang="en-US" sz="24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Т.к.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AC=BD </a:t>
            </a:r>
            <a:r>
              <a:rPr lang="ru-RU" sz="2000" b="1" dirty="0">
                <a:sym typeface="Symbol" pitchFamily="18" charset="2"/>
              </a:rPr>
              <a:t></a:t>
            </a:r>
            <a:r>
              <a:rPr lang="ru-RU" sz="2000" dirty="0">
                <a:sym typeface="Symbol" pitchFamily="18" charset="2"/>
              </a:rPr>
              <a:t> </a:t>
            </a:r>
            <a:r>
              <a:rPr lang="en-US" sz="2000" b="1" dirty="0">
                <a:sym typeface="Symbol" pitchFamily="18" charset="2"/>
              </a:rPr>
              <a:t>BD=8 </a:t>
            </a:r>
            <a:r>
              <a:rPr lang="ru-RU" sz="2000" b="1" dirty="0" smtClean="0">
                <a:sym typeface="Symbol" pitchFamily="18" charset="2"/>
              </a:rPr>
              <a:t>см</a:t>
            </a:r>
            <a:endParaRPr lang="en-US" sz="2000" b="1" dirty="0" smtClean="0">
              <a:sym typeface="Symbol" pitchFamily="18" charset="2"/>
            </a:endParaRPr>
          </a:p>
          <a:p>
            <a:pPr marL="342900" indent="-342900">
              <a:spcBef>
                <a:spcPct val="50000"/>
              </a:spcBef>
            </a:pPr>
            <a:r>
              <a:rPr lang="ru-RU" sz="2000" b="1" dirty="0" smtClean="0">
                <a:solidFill>
                  <a:srgbClr val="FF0000"/>
                </a:solidFill>
                <a:sym typeface="Symbol" pitchFamily="18" charset="2"/>
              </a:rPr>
              <a:t>Ответ: </a:t>
            </a:r>
            <a:r>
              <a:rPr lang="ru-RU" sz="2000" b="1" dirty="0" smtClean="0">
                <a:sym typeface="Symbol" pitchFamily="18" charset="2"/>
              </a:rPr>
              <a:t>8 см.</a:t>
            </a:r>
            <a:endParaRPr lang="ru-RU" sz="2000" b="1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66"/>
            <a:ext cx="9144000" cy="12192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Потерпевший параллелограмм.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1285852" y="2786058"/>
            <a:ext cx="5976938" cy="2736850"/>
          </a:xfrm>
          <a:prstGeom prst="parallelogram">
            <a:avLst>
              <a:gd name="adj" fmla="val 54597"/>
            </a:avLst>
          </a:prstGeom>
          <a:solidFill>
            <a:schemeClr val="accent1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dirty="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857224" y="5429264"/>
            <a:ext cx="4619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dirty="0"/>
              <a:t>А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428860" y="2285992"/>
            <a:ext cx="2857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/>
              <a:t>В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7358082" y="2285992"/>
            <a:ext cx="3429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/>
              <a:t>С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857884" y="5500702"/>
            <a:ext cx="3603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4714876" y="2714620"/>
            <a:ext cx="144462" cy="144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3500430" y="5429264"/>
            <a:ext cx="220659" cy="12701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2071670" y="3857628"/>
            <a:ext cx="285752" cy="4571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2000232" y="3954784"/>
            <a:ext cx="288925" cy="4571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V="1">
            <a:off x="6357950" y="4071942"/>
            <a:ext cx="360363" cy="71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V="1">
            <a:off x="6286512" y="4143380"/>
            <a:ext cx="360363" cy="714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7" name="Freeform 15"/>
          <p:cNvSpPr>
            <a:spLocks/>
          </p:cNvSpPr>
          <p:nvPr/>
        </p:nvSpPr>
        <p:spPr bwMode="auto">
          <a:xfrm>
            <a:off x="2643174" y="2786058"/>
            <a:ext cx="647700" cy="288925"/>
          </a:xfrm>
          <a:custGeom>
            <a:avLst/>
            <a:gdLst/>
            <a:ahLst/>
            <a:cxnLst>
              <a:cxn ang="0">
                <a:pos x="408" y="0"/>
              </a:cxn>
              <a:cxn ang="0">
                <a:pos x="0" y="182"/>
              </a:cxn>
            </a:cxnLst>
            <a:rect l="0" t="0" r="r" b="b"/>
            <a:pathLst>
              <a:path w="408" h="182">
                <a:moveTo>
                  <a:pt x="408" y="0"/>
                </a:moveTo>
                <a:cubicBezTo>
                  <a:pt x="238" y="76"/>
                  <a:pt x="68" y="152"/>
                  <a:pt x="0" y="18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51" name="Freeform 19"/>
          <p:cNvSpPr>
            <a:spLocks/>
          </p:cNvSpPr>
          <p:nvPr/>
        </p:nvSpPr>
        <p:spPr bwMode="auto">
          <a:xfrm>
            <a:off x="5214942" y="5143512"/>
            <a:ext cx="785818" cy="360361"/>
          </a:xfrm>
          <a:custGeom>
            <a:avLst/>
            <a:gdLst/>
            <a:ahLst/>
            <a:cxnLst>
              <a:cxn ang="0">
                <a:pos x="0" y="317"/>
              </a:cxn>
              <a:cxn ang="0">
                <a:pos x="635" y="0"/>
              </a:cxn>
            </a:cxnLst>
            <a:rect l="0" t="0" r="r" b="b"/>
            <a:pathLst>
              <a:path w="635" h="317">
                <a:moveTo>
                  <a:pt x="0" y="317"/>
                </a:moveTo>
                <a:cubicBezTo>
                  <a:pt x="264" y="185"/>
                  <a:pt x="529" y="53"/>
                  <a:pt x="635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1571604" y="5000636"/>
            <a:ext cx="428628" cy="50006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1643042" y="4929198"/>
            <a:ext cx="500066" cy="57150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6429388" y="2786058"/>
            <a:ext cx="503238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6286512" y="2786058"/>
            <a:ext cx="576262" cy="6492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6" grpId="0" animBg="1"/>
      <p:bldP spid="18437" grpId="0"/>
      <p:bldP spid="18438" grpId="0"/>
      <p:bldP spid="18439" grpId="0"/>
      <p:bldP spid="18440" grpId="0"/>
      <p:bldP spid="18441" grpId="0" animBg="1"/>
      <p:bldP spid="18442" grpId="0" animBg="1"/>
      <p:bldP spid="18443" grpId="0" animBg="1"/>
      <p:bldP spid="18444" grpId="0" animBg="1"/>
      <p:bldP spid="18445" grpId="0" animBg="1"/>
      <p:bldP spid="18446" grpId="0" animBg="1"/>
      <p:bldP spid="18447" grpId="0" animBg="1"/>
      <p:bldP spid="18451" grpId="0" animBg="1"/>
      <p:bldP spid="18452" grpId="0" animBg="1"/>
      <p:bldP spid="18453" grpId="0" animBg="1"/>
      <p:bldP spid="18454" grpId="0" animBg="1"/>
      <p:bldP spid="1845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Безымянны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643314"/>
            <a:ext cx="4371973" cy="3030877"/>
          </a:xfrm>
          <a:prstGeom prst="rect">
            <a:avLst/>
          </a:prstGeom>
          <a:noFill/>
        </p:spPr>
      </p:pic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305800" cy="986064"/>
          </a:xfrm>
        </p:spPr>
        <p:txBody>
          <a:bodyPr/>
          <a:lstStyle/>
          <a:p>
            <a:r>
              <a:rPr lang="ru-RU" sz="7200" dirty="0" smtClean="0">
                <a:solidFill>
                  <a:srgbClr val="FF0000"/>
                </a:solidFill>
              </a:rPr>
              <a:t>Задача №4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214422"/>
            <a:ext cx="8305800" cy="3071834"/>
          </a:xfrm>
        </p:spPr>
        <p:txBody>
          <a:bodyPr/>
          <a:lstStyle/>
          <a:p>
            <a:r>
              <a:rPr lang="ru-RU" sz="2800" dirty="0" smtClean="0"/>
              <a:t>Диагональ одного из квадратов является стороной второго квадрата, в свою очередь, диагональ второго – стороной третьего. Найдите отношение периметров первого и третьего квадратов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5286380" y="357166"/>
            <a:ext cx="3600450" cy="1915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Дано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Р1, Р2, Р3 –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квадраты.</a:t>
            </a:r>
            <a:endParaRPr lang="en-US" sz="2400" b="1" dirty="0">
              <a:sym typeface="Symbol" pitchFamily="18" charset="2"/>
            </a:endParaRPr>
          </a:p>
          <a:p>
            <a:pPr>
              <a:lnSpc>
                <a:spcPts val="1500"/>
              </a:lnSpc>
            </a:pPr>
            <a:endParaRPr lang="ru-RU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 pitchFamily="18" charset="2"/>
            </a:endParaRPr>
          </a:p>
          <a:p>
            <a:pPr>
              <a:lnSpc>
                <a:spcPts val="1500"/>
              </a:lnSpc>
            </a:pPr>
            <a:endParaRPr lang="ru-RU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 pitchFamily="18" charset="2"/>
            </a:endParaRPr>
          </a:p>
          <a:p>
            <a:pPr>
              <a:lnSpc>
                <a:spcPts val="1500"/>
              </a:lnSpc>
            </a:pPr>
            <a:r>
              <a:rPr lang="ru-RU" sz="2400" dirty="0" smtClean="0">
                <a:solidFill>
                  <a:schemeClr val="bg1"/>
                </a:solidFill>
              </a:rPr>
              <a:t>                </a:t>
            </a:r>
            <a:r>
              <a:rPr lang="ru-RU" sz="2400" dirty="0" smtClean="0"/>
              <a:t>Р1     </a:t>
            </a:r>
            <a:r>
              <a:rPr lang="ru-RU" sz="2400" dirty="0" smtClean="0">
                <a:latin typeface="Times New Roman"/>
                <a:cs typeface="Times New Roman"/>
              </a:rPr>
              <a:t>                                                           </a:t>
            </a:r>
          </a:p>
          <a:p>
            <a:pPr>
              <a:lnSpc>
                <a:spcPts val="1500"/>
              </a:lnSpc>
            </a:pP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Найти: </a:t>
            </a:r>
            <a:r>
              <a:rPr lang="en-US" sz="2400" dirty="0" smtClean="0">
                <a:latin typeface="Times New Roman"/>
                <a:cs typeface="Times New Roman"/>
              </a:rPr>
              <a:t>──</a:t>
            </a:r>
            <a:r>
              <a:rPr lang="ru-RU" sz="2400" dirty="0" smtClean="0">
                <a:latin typeface="Times New Roman"/>
                <a:cs typeface="Times New Roman"/>
              </a:rPr>
              <a:t> - ?  </a:t>
            </a:r>
          </a:p>
          <a:p>
            <a:pPr>
              <a:lnSpc>
                <a:spcPts val="1500"/>
              </a:lnSpc>
            </a:pPr>
            <a:r>
              <a:rPr lang="ru-RU" sz="2400" dirty="0" smtClean="0">
                <a:latin typeface="Times New Roman"/>
                <a:cs typeface="Times New Roman"/>
              </a:rPr>
              <a:t>                </a:t>
            </a:r>
            <a:r>
              <a:rPr lang="ru-RU" sz="2400" dirty="0" smtClean="0"/>
              <a:t>Р3   </a:t>
            </a:r>
            <a:endParaRPr lang="en-US" sz="2400" b="1" dirty="0">
              <a:sym typeface="Symbol" pitchFamily="18" charset="2"/>
            </a:endParaRPr>
          </a:p>
        </p:txBody>
      </p:sp>
      <p:pic>
        <p:nvPicPr>
          <p:cNvPr id="5" name="Picture 9" descr="Безымянны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4657725" cy="3228975"/>
          </a:xfrm>
          <a:prstGeom prst="rect">
            <a:avLst/>
          </a:prstGeom>
          <a:noFill/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14348" y="3857628"/>
            <a:ext cx="8001056" cy="214314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609600" marR="0" lvl="0" indent="-60960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Решение.</a:t>
            </a:r>
          </a:p>
          <a:p>
            <a:pPr marL="609600" marR="0" lvl="0" indent="-60960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квадрате 2 сторона равна 2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значит сторона 3 квадрата также равна 2а.</a:t>
            </a:r>
          </a:p>
          <a:p>
            <a:pPr>
              <a:lnSpc>
                <a:spcPts val="1500"/>
              </a:lnSpc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 1 = 4а.                   </a:t>
            </a:r>
          </a:p>
          <a:p>
            <a:pPr>
              <a:lnSpc>
                <a:spcPts val="1500"/>
              </a:lnSpc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</a:t>
            </a:r>
            <a:r>
              <a:rPr lang="ru-RU" sz="2400" dirty="0" smtClean="0"/>
              <a:t>Р1     4а    </a:t>
            </a:r>
            <a:r>
              <a:rPr lang="en-US" sz="2400" dirty="0" smtClean="0"/>
              <a:t> </a:t>
            </a:r>
            <a:r>
              <a:rPr lang="ru-RU" sz="2400" dirty="0" smtClean="0"/>
              <a:t>1</a:t>
            </a:r>
          </a:p>
          <a:p>
            <a:pPr>
              <a:lnSpc>
                <a:spcPts val="1500"/>
              </a:lnSpc>
            </a:pPr>
            <a:r>
              <a:rPr lang="ru-RU" sz="2400" dirty="0" smtClean="0">
                <a:latin typeface="Times New Roman"/>
                <a:cs typeface="Times New Roman"/>
              </a:rPr>
              <a:t>                                  </a:t>
            </a:r>
            <a:r>
              <a:rPr lang="en-US" sz="2400" dirty="0" smtClean="0">
                <a:latin typeface="Times New Roman"/>
                <a:cs typeface="Times New Roman"/>
              </a:rPr>
              <a:t>──</a:t>
            </a:r>
            <a:r>
              <a:rPr lang="ru-RU" sz="2400" dirty="0" smtClean="0">
                <a:latin typeface="Times New Roman"/>
                <a:cs typeface="Times New Roman"/>
              </a:rPr>
              <a:t> = ─ = ─ </a:t>
            </a:r>
          </a:p>
          <a:p>
            <a:pPr>
              <a:lnSpc>
                <a:spcPts val="1500"/>
              </a:lnSpc>
            </a:pPr>
            <a:r>
              <a:rPr lang="ru-RU" sz="2400" dirty="0" smtClean="0">
                <a:latin typeface="Times New Roman"/>
                <a:cs typeface="Times New Roman"/>
              </a:rPr>
              <a:t>                                  </a:t>
            </a:r>
            <a:r>
              <a:rPr lang="ru-RU" sz="2400" dirty="0" smtClean="0"/>
              <a:t>Р3      8а   2  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ts val="17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 3 = 8а.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285984" y="5143512"/>
            <a:ext cx="85725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71472" y="6000768"/>
            <a:ext cx="7929618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ru-RU" sz="3200" dirty="0" smtClean="0">
                <a:solidFill>
                  <a:schemeClr val="bg1"/>
                </a:solidFill>
              </a:rPr>
              <a:t>                </a:t>
            </a:r>
            <a:r>
              <a:rPr lang="ru-RU" sz="3200" dirty="0" smtClean="0"/>
              <a:t>Р1      1</a:t>
            </a:r>
          </a:p>
          <a:p>
            <a:pPr>
              <a:lnSpc>
                <a:spcPts val="1500"/>
              </a:lnSpc>
            </a:pP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Ответ:    </a:t>
            </a:r>
            <a:r>
              <a:rPr lang="en-US" sz="3200" dirty="0" smtClean="0">
                <a:latin typeface="Times New Roman"/>
                <a:cs typeface="Times New Roman"/>
              </a:rPr>
              <a:t>──</a:t>
            </a:r>
            <a:r>
              <a:rPr lang="ru-RU" sz="3200" dirty="0" smtClean="0">
                <a:latin typeface="Times New Roman"/>
                <a:cs typeface="Times New Roman"/>
              </a:rPr>
              <a:t> = ─ </a:t>
            </a:r>
          </a:p>
          <a:p>
            <a:pPr>
              <a:lnSpc>
                <a:spcPts val="1500"/>
              </a:lnSpc>
            </a:pPr>
            <a:r>
              <a:rPr lang="ru-RU" sz="3200" dirty="0" smtClean="0">
                <a:latin typeface="Times New Roman"/>
                <a:cs typeface="Times New Roman"/>
              </a:rPr>
              <a:t>                </a:t>
            </a:r>
            <a:r>
              <a:rPr lang="ru-RU" sz="3200" dirty="0" smtClean="0"/>
              <a:t>Р3     2  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6" grpId="0"/>
      <p:bldP spid="7" grpId="0" animBg="1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23026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500306"/>
            <a:ext cx="90011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Диагональ оправдана!</a:t>
            </a:r>
            <a:endParaRPr lang="ru-RU" sz="6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u-molotok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84821" cy="6858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857224" y="2500306"/>
            <a:ext cx="75724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</a:rPr>
              <a:t>Суд окончен!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66"/>
            <a:ext cx="9144000" cy="12192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Потерпевший параллелограмм.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1285852" y="3500438"/>
            <a:ext cx="5976938" cy="2736850"/>
          </a:xfrm>
          <a:prstGeom prst="parallelogram">
            <a:avLst>
              <a:gd name="adj" fmla="val 54597"/>
            </a:avLst>
          </a:prstGeom>
          <a:solidFill>
            <a:schemeClr val="accent1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dirty="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928662" y="6273225"/>
            <a:ext cx="4619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dirty="0"/>
              <a:t>А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428860" y="2987077"/>
            <a:ext cx="2857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/>
              <a:t>В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7358082" y="2987077"/>
            <a:ext cx="3429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/>
              <a:t>С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857884" y="6201787"/>
            <a:ext cx="3603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4714876" y="3415704"/>
            <a:ext cx="71438" cy="22760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3500431" y="6143644"/>
            <a:ext cx="142876" cy="21431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2071670" y="4558713"/>
            <a:ext cx="285752" cy="4571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2000232" y="4655869"/>
            <a:ext cx="288925" cy="4571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V="1">
            <a:off x="6357950" y="4773027"/>
            <a:ext cx="360363" cy="71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V="1">
            <a:off x="6286512" y="4844465"/>
            <a:ext cx="360363" cy="714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7" name="Freeform 15"/>
          <p:cNvSpPr>
            <a:spLocks/>
          </p:cNvSpPr>
          <p:nvPr/>
        </p:nvSpPr>
        <p:spPr bwMode="auto">
          <a:xfrm>
            <a:off x="2643174" y="3487143"/>
            <a:ext cx="647700" cy="288925"/>
          </a:xfrm>
          <a:custGeom>
            <a:avLst/>
            <a:gdLst/>
            <a:ahLst/>
            <a:cxnLst>
              <a:cxn ang="0">
                <a:pos x="408" y="0"/>
              </a:cxn>
              <a:cxn ang="0">
                <a:pos x="0" y="182"/>
              </a:cxn>
            </a:cxnLst>
            <a:rect l="0" t="0" r="r" b="b"/>
            <a:pathLst>
              <a:path w="408" h="182">
                <a:moveTo>
                  <a:pt x="408" y="0"/>
                </a:moveTo>
                <a:cubicBezTo>
                  <a:pt x="238" y="76"/>
                  <a:pt x="68" y="152"/>
                  <a:pt x="0" y="18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51" name="Freeform 19"/>
          <p:cNvSpPr>
            <a:spLocks/>
          </p:cNvSpPr>
          <p:nvPr/>
        </p:nvSpPr>
        <p:spPr bwMode="auto">
          <a:xfrm>
            <a:off x="5286380" y="5844597"/>
            <a:ext cx="714380" cy="370485"/>
          </a:xfrm>
          <a:custGeom>
            <a:avLst/>
            <a:gdLst/>
            <a:ahLst/>
            <a:cxnLst>
              <a:cxn ang="0">
                <a:pos x="0" y="317"/>
              </a:cxn>
              <a:cxn ang="0">
                <a:pos x="635" y="0"/>
              </a:cxn>
            </a:cxnLst>
            <a:rect l="0" t="0" r="r" b="b"/>
            <a:pathLst>
              <a:path w="635" h="317">
                <a:moveTo>
                  <a:pt x="0" y="317"/>
                </a:moveTo>
                <a:cubicBezTo>
                  <a:pt x="264" y="185"/>
                  <a:pt x="529" y="53"/>
                  <a:pt x="635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1571604" y="5701721"/>
            <a:ext cx="428628" cy="50006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1643042" y="5630283"/>
            <a:ext cx="500066" cy="57150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6429388" y="3487143"/>
            <a:ext cx="503238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6286512" y="3487142"/>
            <a:ext cx="642942" cy="7276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857224" y="1928802"/>
            <a:ext cx="7572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∆</a:t>
            </a:r>
            <a:r>
              <a:rPr lang="en-US" sz="4000" dirty="0" smtClean="0"/>
              <a:t>BOA=</a:t>
            </a:r>
            <a:r>
              <a:rPr lang="ru-RU" sz="4000" dirty="0" smtClean="0"/>
              <a:t>∆</a:t>
            </a:r>
            <a:r>
              <a:rPr lang="en-US" sz="4000" dirty="0" smtClean="0"/>
              <a:t>COD, </a:t>
            </a:r>
            <a:r>
              <a:rPr lang="ru-RU" sz="4000" dirty="0" smtClean="0"/>
              <a:t>∆</a:t>
            </a:r>
            <a:r>
              <a:rPr lang="en-US" sz="4000" dirty="0" smtClean="0"/>
              <a:t>BOC=</a:t>
            </a:r>
            <a:r>
              <a:rPr lang="ru-RU" sz="4000" dirty="0" smtClean="0"/>
              <a:t>∆</a:t>
            </a:r>
            <a:r>
              <a:rPr lang="en-US" sz="4000" dirty="0" smtClean="0"/>
              <a:t>AOD.</a:t>
            </a:r>
            <a:endParaRPr lang="ru-RU" sz="4000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V="1">
            <a:off x="1285852" y="3500438"/>
            <a:ext cx="5929354" cy="271464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786050" y="3500438"/>
            <a:ext cx="3000396" cy="271464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43372" y="428625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25" name="Дуга 24"/>
          <p:cNvSpPr/>
          <p:nvPr/>
        </p:nvSpPr>
        <p:spPr>
          <a:xfrm rot="3097704">
            <a:off x="4171253" y="4546678"/>
            <a:ext cx="428628" cy="642942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Дуга 25"/>
          <p:cNvSpPr/>
          <p:nvPr/>
        </p:nvSpPr>
        <p:spPr>
          <a:xfrm rot="13069490">
            <a:off x="3977047" y="4513339"/>
            <a:ext cx="462342" cy="547894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1678761" y="5464983"/>
            <a:ext cx="428628" cy="3571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6393669" y="3893347"/>
            <a:ext cx="428628" cy="3571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Дуга 32"/>
          <p:cNvSpPr/>
          <p:nvPr/>
        </p:nvSpPr>
        <p:spPr>
          <a:xfrm rot="15273418">
            <a:off x="5296122" y="5828599"/>
            <a:ext cx="428628" cy="642942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уга 33"/>
          <p:cNvSpPr/>
          <p:nvPr/>
        </p:nvSpPr>
        <p:spPr>
          <a:xfrm rot="4340987">
            <a:off x="2871617" y="3266350"/>
            <a:ext cx="428628" cy="642942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6" grpId="0" animBg="1"/>
      <p:bldP spid="18437" grpId="0"/>
      <p:bldP spid="18438" grpId="0"/>
      <p:bldP spid="18439" grpId="0"/>
      <p:bldP spid="18440" grpId="0"/>
      <p:bldP spid="18441" grpId="0" animBg="1"/>
      <p:bldP spid="18442" grpId="0" animBg="1"/>
      <p:bldP spid="18443" grpId="0" animBg="1"/>
      <p:bldP spid="18444" grpId="0" animBg="1"/>
      <p:bldP spid="18445" grpId="0" animBg="1"/>
      <p:bldP spid="18446" grpId="0" animBg="1"/>
      <p:bldP spid="18447" grpId="0" animBg="1"/>
      <p:bldP spid="18451" grpId="0" animBg="1"/>
      <p:bldP spid="18452" grpId="0" animBg="1"/>
      <p:bldP spid="18453" grpId="0" animBg="1"/>
      <p:bldP spid="18454" grpId="0" animBg="1"/>
      <p:bldP spid="18455" grpId="0" animBg="1"/>
      <p:bldP spid="38" grpId="0"/>
      <p:bldP spid="24" grpId="0"/>
      <p:bldP spid="25" grpId="0" animBg="1"/>
      <p:bldP spid="26" grpId="0" animBg="1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071670" y="2928934"/>
            <a:ext cx="5111750" cy="2592388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50004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Потерпевший прямоугольник.</a:t>
            </a:r>
            <a:endParaRPr lang="ru-RU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2928934"/>
            <a:ext cx="428628" cy="357190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786578" y="2928934"/>
            <a:ext cx="428628" cy="357190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71670" y="5143512"/>
            <a:ext cx="357190" cy="357190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786578" y="5143512"/>
            <a:ext cx="428628" cy="357190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4464843" y="2821777"/>
            <a:ext cx="285752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893075" y="3893347"/>
            <a:ext cx="285752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893075" y="4036223"/>
            <a:ext cx="285752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7036611" y="3893347"/>
            <a:ext cx="285752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7036611" y="3750471"/>
            <a:ext cx="285752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4321967" y="5464983"/>
            <a:ext cx="285752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643042" y="5357826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7143768" y="5286388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</a:t>
            </a:r>
            <a:endParaRPr lang="ru-RU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7143768" y="2357430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</a:t>
            </a:r>
            <a:endParaRPr lang="ru-RU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1500166" y="2428868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5" grpId="0"/>
      <p:bldP spid="6" grpId="0" animBg="1"/>
      <p:bldP spid="7" grpId="0" animBg="1"/>
      <p:bldP spid="8" grpId="0" animBg="1"/>
      <p:bldP spid="9" grpId="0" animBg="1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928794" y="3143248"/>
            <a:ext cx="5256213" cy="309721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1928794" y="3143248"/>
            <a:ext cx="5256213" cy="30972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V="1">
            <a:off x="1928794" y="3143248"/>
            <a:ext cx="5256213" cy="30972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331894" y="5900735"/>
            <a:ext cx="4619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dirty="0"/>
              <a:t>А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500166" y="2928934"/>
            <a:ext cx="3444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/>
              <a:t>В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7358082" y="2857496"/>
            <a:ext cx="3603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dirty="0"/>
              <a:t>С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7286644" y="5929330"/>
            <a:ext cx="5746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4357686" y="4071942"/>
            <a:ext cx="3444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/>
              <a:t>О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35716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Потерпевший прямоугольник.</a:t>
            </a:r>
            <a:endParaRPr lang="ru-RU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58" y="1285860"/>
            <a:ext cx="8429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/>
              <a:t>∆</a:t>
            </a:r>
            <a:r>
              <a:rPr lang="en-US" sz="3200" dirty="0" smtClean="0"/>
              <a:t>AOB=</a:t>
            </a:r>
            <a:r>
              <a:rPr lang="ru-RU" sz="3200" dirty="0" smtClean="0"/>
              <a:t>∆</a:t>
            </a:r>
            <a:r>
              <a:rPr lang="en-US" sz="3200" dirty="0" smtClean="0"/>
              <a:t>COD, </a:t>
            </a:r>
            <a:r>
              <a:rPr lang="ru-RU" sz="3200" dirty="0" smtClean="0"/>
              <a:t>∆</a:t>
            </a:r>
            <a:r>
              <a:rPr lang="en-US" sz="3200" dirty="0" smtClean="0"/>
              <a:t>BOC=</a:t>
            </a:r>
            <a:r>
              <a:rPr lang="ru-RU" sz="3200" dirty="0" smtClean="0"/>
              <a:t>∆</a:t>
            </a:r>
            <a:r>
              <a:rPr lang="en-US" sz="3200" dirty="0" smtClean="0"/>
              <a:t>AOD, </a:t>
            </a:r>
            <a:r>
              <a:rPr lang="ru-RU" sz="3200" dirty="0" smtClean="0"/>
              <a:t>∆</a:t>
            </a:r>
            <a:r>
              <a:rPr lang="en-US" sz="3200" dirty="0" smtClean="0"/>
              <a:t>ABD=</a:t>
            </a:r>
            <a:r>
              <a:rPr lang="ru-RU" sz="3200" dirty="0" smtClean="0"/>
              <a:t>∆</a:t>
            </a:r>
            <a:r>
              <a:rPr lang="en-US" sz="3200" dirty="0" smtClean="0"/>
              <a:t>ACD, </a:t>
            </a:r>
            <a:r>
              <a:rPr lang="ru-RU" sz="3200" dirty="0" smtClean="0">
                <a:latin typeface="Times New Roman"/>
                <a:cs typeface="Times New Roman"/>
              </a:rPr>
              <a:t>∟</a:t>
            </a:r>
            <a:r>
              <a:rPr lang="en-US" sz="3200" dirty="0" smtClean="0"/>
              <a:t>A=</a:t>
            </a:r>
            <a:r>
              <a:rPr lang="ru-RU" sz="3200" dirty="0" smtClean="0">
                <a:latin typeface="Times New Roman"/>
                <a:cs typeface="Times New Roman"/>
              </a:rPr>
              <a:t>∟</a:t>
            </a:r>
            <a:r>
              <a:rPr lang="en-US" sz="3200" dirty="0" smtClean="0"/>
              <a:t>D=90° </a:t>
            </a:r>
            <a:r>
              <a:rPr lang="ru-RU" sz="3200" dirty="0" smtClean="0"/>
              <a:t>,</a:t>
            </a:r>
            <a:r>
              <a:rPr lang="en-US" sz="3200" dirty="0" smtClean="0"/>
              <a:t> AC=BD.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4393405" y="3107529"/>
            <a:ext cx="357190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 flipV="1">
            <a:off x="1785918" y="4214818"/>
            <a:ext cx="357190" cy="2952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1785918" y="4429132"/>
            <a:ext cx="285752" cy="2333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7036611" y="4393413"/>
            <a:ext cx="285752" cy="2143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7036611" y="4179099"/>
            <a:ext cx="357190" cy="2857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4393405" y="6107925"/>
            <a:ext cx="357190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2321703" y="3178967"/>
            <a:ext cx="214314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357422" y="6072206"/>
            <a:ext cx="28575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2251059" y="6107131"/>
            <a:ext cx="21431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6500826" y="3286124"/>
            <a:ext cx="28575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6572264" y="3286124"/>
            <a:ext cx="28575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6322231" y="5965049"/>
            <a:ext cx="357190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6250793" y="5965049"/>
            <a:ext cx="357190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6429388" y="6000768"/>
            <a:ext cx="285752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2464579" y="3178967"/>
            <a:ext cx="357190" cy="2857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2393141" y="3178967"/>
            <a:ext cx="285752" cy="2143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Дуга 73"/>
          <p:cNvSpPr/>
          <p:nvPr/>
        </p:nvSpPr>
        <p:spPr>
          <a:xfrm rot="984320">
            <a:off x="4436845" y="4425312"/>
            <a:ext cx="571504" cy="642942"/>
          </a:xfrm>
          <a:prstGeom prst="arc">
            <a:avLst>
              <a:gd name="adj1" fmla="val 17210865"/>
              <a:gd name="adj2" fmla="val 1380878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Дуга 74"/>
          <p:cNvSpPr/>
          <p:nvPr/>
        </p:nvSpPr>
        <p:spPr>
          <a:xfrm rot="4554136" flipH="1" flipV="1">
            <a:off x="4131090" y="4553772"/>
            <a:ext cx="605684" cy="447054"/>
          </a:xfrm>
          <a:prstGeom prst="arc">
            <a:avLst>
              <a:gd name="adj1" fmla="val 15341579"/>
              <a:gd name="adj2" fmla="val 2059364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  <p:bldP spid="21510" grpId="0" animBg="1"/>
      <p:bldP spid="21511" grpId="0"/>
      <p:bldP spid="21512" grpId="0"/>
      <p:bldP spid="21513" grpId="0"/>
      <p:bldP spid="21514" grpId="0"/>
      <p:bldP spid="21515" grpId="0"/>
      <p:bldP spid="12" grpId="0"/>
      <p:bldP spid="13" grpId="0"/>
      <p:bldP spid="74" grpId="0" animBg="1"/>
      <p:bldP spid="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1000100" y="2857496"/>
            <a:ext cx="6192838" cy="2881312"/>
          </a:xfrm>
          <a:prstGeom prst="diamond">
            <a:avLst/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96838" y="3649658"/>
            <a:ext cx="487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12738" y="3856033"/>
            <a:ext cx="4159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А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857620" y="2357430"/>
            <a:ext cx="36036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В</a:t>
            </a:r>
            <a:r>
              <a:rPr lang="ru-RU" dirty="0"/>
              <a:t> 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7337400" y="4214808"/>
            <a:ext cx="4159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С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929058" y="5715016"/>
            <a:ext cx="4539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/>
              <a:t>D</a:t>
            </a:r>
            <a:endParaRPr lang="ru-RU" sz="2800" dirty="0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4097313" y="2857496"/>
            <a:ext cx="0" cy="28813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1000100" y="4297358"/>
            <a:ext cx="61928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4184625" y="3794121"/>
            <a:ext cx="488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О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4348" y="642918"/>
            <a:ext cx="7429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Потерпевший ромб.</a:t>
            </a:r>
            <a:endParaRPr lang="ru-RU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/>
      <p:bldP spid="22534" grpId="0"/>
      <p:bldP spid="22535" grpId="0"/>
      <p:bldP spid="22536" grpId="0"/>
      <p:bldP spid="22537" grpId="0"/>
      <p:bldP spid="22538" grpId="0" animBg="1"/>
      <p:bldP spid="22539" grpId="0" animBg="1"/>
      <p:bldP spid="22540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2071670" y="3786190"/>
            <a:ext cx="6192838" cy="2881312"/>
          </a:xfrm>
          <a:prstGeom prst="diamond">
            <a:avLst/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96838" y="3649658"/>
            <a:ext cx="487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584308" y="4784727"/>
            <a:ext cx="4159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А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786314" y="3286124"/>
            <a:ext cx="36036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В</a:t>
            </a:r>
            <a:r>
              <a:rPr lang="ru-RU" dirty="0"/>
              <a:t> 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8408970" y="5143502"/>
            <a:ext cx="4159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С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071934" y="6334780"/>
            <a:ext cx="4539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/>
              <a:t>D</a:t>
            </a:r>
            <a:endParaRPr lang="ru-RU" sz="2800" dirty="0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5168883" y="3786190"/>
            <a:ext cx="0" cy="28813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2071670" y="5226052"/>
            <a:ext cx="61928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5256195" y="4722815"/>
            <a:ext cx="488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О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57224" y="357166"/>
            <a:ext cx="7429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Потерпевший ромб.</a:t>
            </a:r>
            <a:endParaRPr lang="ru-RU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1428736"/>
            <a:ext cx="8286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/>
                <a:cs typeface="Times New Roman"/>
              </a:rPr>
              <a:t>∆</a:t>
            </a:r>
            <a:r>
              <a:rPr lang="en-US" sz="2400" dirty="0" smtClean="0">
                <a:latin typeface="Times New Roman"/>
                <a:cs typeface="Times New Roman"/>
              </a:rPr>
              <a:t>ABD=</a:t>
            </a:r>
            <a:r>
              <a:rPr lang="ru-RU" sz="2400" dirty="0" smtClean="0">
                <a:latin typeface="Times New Roman"/>
                <a:cs typeface="Times New Roman"/>
              </a:rPr>
              <a:t>∆</a:t>
            </a:r>
            <a:r>
              <a:rPr lang="en-US" sz="2400" dirty="0" smtClean="0">
                <a:latin typeface="Times New Roman"/>
                <a:cs typeface="Times New Roman"/>
              </a:rPr>
              <a:t>DBC, </a:t>
            </a:r>
            <a:r>
              <a:rPr lang="ru-RU" sz="2400" dirty="0" smtClean="0">
                <a:latin typeface="Times New Roman"/>
                <a:cs typeface="Times New Roman"/>
              </a:rPr>
              <a:t>∆</a:t>
            </a:r>
            <a:r>
              <a:rPr lang="en-US" sz="2400" dirty="0" smtClean="0">
                <a:latin typeface="Times New Roman"/>
                <a:cs typeface="Times New Roman"/>
              </a:rPr>
              <a:t>ABC=</a:t>
            </a:r>
            <a:r>
              <a:rPr lang="ru-RU" sz="2400" dirty="0" smtClean="0">
                <a:latin typeface="Times New Roman"/>
                <a:cs typeface="Times New Roman"/>
              </a:rPr>
              <a:t>∆</a:t>
            </a:r>
            <a:r>
              <a:rPr lang="en-US" sz="2400" dirty="0" smtClean="0">
                <a:latin typeface="Times New Roman"/>
                <a:cs typeface="Times New Roman"/>
              </a:rPr>
              <a:t>ADC, AO=OC,  BO- </a:t>
            </a:r>
            <a:r>
              <a:rPr lang="ru-RU" sz="2400" dirty="0" smtClean="0">
                <a:latin typeface="Times New Roman"/>
                <a:cs typeface="Times New Roman"/>
              </a:rPr>
              <a:t>медиана.</a:t>
            </a:r>
          </a:p>
          <a:p>
            <a:pPr algn="ctr"/>
            <a:r>
              <a:rPr lang="ru-RU" sz="2400" dirty="0" smtClean="0">
                <a:latin typeface="Times New Roman"/>
                <a:cs typeface="Times New Roman"/>
              </a:rPr>
              <a:t>Так как ∆</a:t>
            </a:r>
            <a:r>
              <a:rPr lang="en-US" sz="2400" dirty="0" smtClean="0">
                <a:latin typeface="Times New Roman"/>
                <a:cs typeface="Times New Roman"/>
              </a:rPr>
              <a:t>ABC-</a:t>
            </a:r>
            <a:r>
              <a:rPr lang="ru-RU" sz="2400" dirty="0" smtClean="0">
                <a:latin typeface="Times New Roman"/>
                <a:cs typeface="Times New Roman"/>
              </a:rPr>
              <a:t> равнобедренный, то</a:t>
            </a:r>
            <a:r>
              <a:rPr lang="en-US" sz="2400" dirty="0" smtClean="0">
                <a:latin typeface="Times New Roman"/>
                <a:cs typeface="Times New Roman"/>
              </a:rPr>
              <a:t> BO</a:t>
            </a:r>
            <a:r>
              <a:rPr lang="ru-RU" sz="2400" dirty="0" smtClean="0">
                <a:latin typeface="Times New Roman"/>
                <a:cs typeface="Times New Roman"/>
              </a:rPr>
              <a:t> – биссектриса и высота.</a:t>
            </a:r>
          </a:p>
          <a:p>
            <a:pPr algn="ctr"/>
            <a:r>
              <a:rPr lang="ru-RU" sz="4000" dirty="0" smtClean="0">
                <a:latin typeface="Times New Roman"/>
                <a:cs typeface="Times New Roman"/>
              </a:rPr>
              <a:t>АС</a:t>
            </a:r>
            <a:r>
              <a:rPr lang="he-IL" sz="4000" dirty="0" smtClean="0">
                <a:latin typeface="Times New Roman"/>
                <a:cs typeface="Times New Roman"/>
              </a:rPr>
              <a:t>﬩</a:t>
            </a:r>
            <a:r>
              <a:rPr lang="en-US" sz="4000" dirty="0" smtClean="0">
                <a:latin typeface="Times New Roman"/>
                <a:cs typeface="Times New Roman"/>
              </a:rPr>
              <a:t>BD</a:t>
            </a:r>
            <a:endParaRPr lang="ru-RU" sz="24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571868" y="4357694"/>
            <a:ext cx="357190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3286116" y="5857892"/>
            <a:ext cx="428628" cy="714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000628" y="4500570"/>
            <a:ext cx="357190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000628" y="4429132"/>
            <a:ext cx="357190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000628" y="4357694"/>
            <a:ext cx="357190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000628" y="5715016"/>
            <a:ext cx="357190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000628" y="5786454"/>
            <a:ext cx="357190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000628" y="5857892"/>
            <a:ext cx="357190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643306" y="5143512"/>
            <a:ext cx="357190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500430" y="5143512"/>
            <a:ext cx="357190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500826" y="5143512"/>
            <a:ext cx="357190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286512" y="5143512"/>
            <a:ext cx="357190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572264" y="5857892"/>
            <a:ext cx="357190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6357950" y="4429132"/>
            <a:ext cx="428628" cy="714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4929190" y="5000636"/>
            <a:ext cx="214314" cy="21431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уга 36"/>
          <p:cNvSpPr/>
          <p:nvPr/>
        </p:nvSpPr>
        <p:spPr>
          <a:xfrm rot="5652084">
            <a:off x="4950607" y="3525957"/>
            <a:ext cx="667176" cy="662912"/>
          </a:xfrm>
          <a:prstGeom prst="arc">
            <a:avLst>
              <a:gd name="adj1" fmla="val 17489783"/>
              <a:gd name="adj2" fmla="val 77242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Дуга 37"/>
          <p:cNvSpPr/>
          <p:nvPr/>
        </p:nvSpPr>
        <p:spPr>
          <a:xfrm rot="5652084">
            <a:off x="4879168" y="3454518"/>
            <a:ext cx="667176" cy="662912"/>
          </a:xfrm>
          <a:prstGeom prst="arc">
            <a:avLst>
              <a:gd name="adj1" fmla="val 17489783"/>
              <a:gd name="adj2" fmla="val 77242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Дуга 38"/>
          <p:cNvSpPr/>
          <p:nvPr/>
        </p:nvSpPr>
        <p:spPr>
          <a:xfrm rot="2187315">
            <a:off x="2131905" y="4776803"/>
            <a:ext cx="667176" cy="662912"/>
          </a:xfrm>
          <a:prstGeom prst="arc">
            <a:avLst>
              <a:gd name="adj1" fmla="val 17489783"/>
              <a:gd name="adj2" fmla="val 2410215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Дуга 39"/>
          <p:cNvSpPr/>
          <p:nvPr/>
        </p:nvSpPr>
        <p:spPr>
          <a:xfrm rot="12292094">
            <a:off x="7592519" y="4479842"/>
            <a:ext cx="869001" cy="1306558"/>
          </a:xfrm>
          <a:prstGeom prst="arc">
            <a:avLst>
              <a:gd name="adj1" fmla="val 17341986"/>
              <a:gd name="adj2" fmla="val 24046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Дуга 40"/>
          <p:cNvSpPr/>
          <p:nvPr/>
        </p:nvSpPr>
        <p:spPr>
          <a:xfrm rot="8257747">
            <a:off x="4708243" y="3495799"/>
            <a:ext cx="667176" cy="662912"/>
          </a:xfrm>
          <a:prstGeom prst="arc">
            <a:avLst>
              <a:gd name="adj1" fmla="val 17489783"/>
              <a:gd name="adj2" fmla="val 77242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Дуга 41"/>
          <p:cNvSpPr/>
          <p:nvPr/>
        </p:nvSpPr>
        <p:spPr>
          <a:xfrm rot="19728059">
            <a:off x="4909766" y="6268510"/>
            <a:ext cx="667176" cy="662912"/>
          </a:xfrm>
          <a:prstGeom prst="arc">
            <a:avLst>
              <a:gd name="adj1" fmla="val 17489783"/>
              <a:gd name="adj2" fmla="val 77242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Дуга 42"/>
          <p:cNvSpPr/>
          <p:nvPr/>
        </p:nvSpPr>
        <p:spPr>
          <a:xfrm rot="20261833">
            <a:off x="5017756" y="6165832"/>
            <a:ext cx="639996" cy="592905"/>
          </a:xfrm>
          <a:prstGeom prst="arc">
            <a:avLst>
              <a:gd name="adj1" fmla="val 15852642"/>
              <a:gd name="adj2" fmla="val 1241535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Дуга 43"/>
          <p:cNvSpPr/>
          <p:nvPr/>
        </p:nvSpPr>
        <p:spPr>
          <a:xfrm rot="8257747">
            <a:off x="4708244" y="3567238"/>
            <a:ext cx="667176" cy="662912"/>
          </a:xfrm>
          <a:prstGeom prst="arc">
            <a:avLst>
              <a:gd name="adj1" fmla="val 17489783"/>
              <a:gd name="adj2" fmla="val 109410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Дуга 44"/>
          <p:cNvSpPr/>
          <p:nvPr/>
        </p:nvSpPr>
        <p:spPr>
          <a:xfrm rot="15440505">
            <a:off x="4706350" y="6128431"/>
            <a:ext cx="667176" cy="662912"/>
          </a:xfrm>
          <a:prstGeom prst="arc">
            <a:avLst>
              <a:gd name="adj1" fmla="val 17489783"/>
              <a:gd name="adj2" fmla="val 190619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Дуга 45"/>
          <p:cNvSpPr/>
          <p:nvPr/>
        </p:nvSpPr>
        <p:spPr>
          <a:xfrm rot="16944726">
            <a:off x="4705261" y="6280661"/>
            <a:ext cx="667176" cy="662912"/>
          </a:xfrm>
          <a:prstGeom prst="arc">
            <a:avLst>
              <a:gd name="adj1" fmla="val 17489783"/>
              <a:gd name="adj2" fmla="val 77242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4" grpId="0"/>
      <p:bldP spid="22535" grpId="0"/>
      <p:bldP spid="22536" grpId="0"/>
      <p:bldP spid="22537" grpId="0"/>
      <p:bldP spid="22538" grpId="0" animBg="1"/>
      <p:bldP spid="22539" grpId="0" animBg="1"/>
      <p:bldP spid="22540" grpId="0"/>
      <p:bldP spid="13" grpId="0"/>
      <p:bldP spid="12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268538" y="2852738"/>
            <a:ext cx="3455987" cy="30972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671638" y="5589588"/>
            <a:ext cx="4048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851025" y="2565400"/>
            <a:ext cx="344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867400" y="2565400"/>
            <a:ext cx="3603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811838" y="5589588"/>
            <a:ext cx="4159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428604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Потерпевший квадрат.</a:t>
            </a:r>
            <a:endParaRPr lang="ru-RU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8" grpId="0"/>
      <p:bldP spid="23559" grpId="0"/>
      <p:bldP spid="23560" grpId="0"/>
      <p:bldP spid="23561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268538" y="3357562"/>
            <a:ext cx="3455987" cy="30972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671638" y="6094412"/>
            <a:ext cx="4048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851025" y="3070224"/>
            <a:ext cx="344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867400" y="3070224"/>
            <a:ext cx="3603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811838" y="6094412"/>
            <a:ext cx="4159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268538" y="3357562"/>
            <a:ext cx="3455987" cy="30972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ru-RU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V="1">
            <a:off x="2268538" y="3357562"/>
            <a:ext cx="3455987" cy="30972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ru-RU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3786182" y="4362452"/>
            <a:ext cx="5032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596" y="285728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Потерпевший квадрат.</a:t>
            </a:r>
            <a:endParaRPr lang="ru-RU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3893339" y="3255163"/>
            <a:ext cx="285752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4464843" y="4326733"/>
            <a:ext cx="285752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4429124" y="5291146"/>
            <a:ext cx="285752" cy="2857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3250397" y="5398303"/>
            <a:ext cx="285752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3321835" y="5326865"/>
            <a:ext cx="285752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4536281" y="4255295"/>
            <a:ext cx="285752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3893339" y="6326997"/>
            <a:ext cx="285752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2107389" y="4826799"/>
            <a:ext cx="285752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5569739" y="4931563"/>
            <a:ext cx="285752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3286116" y="4291014"/>
            <a:ext cx="285752" cy="2857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4500562" y="5362584"/>
            <a:ext cx="285752" cy="2857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214678" y="4219576"/>
            <a:ext cx="285752" cy="2857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42910" y="1428736"/>
            <a:ext cx="7358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AC=BD, AC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BD-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биссектрисы углов,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</a:t>
            </a:r>
            <a:r>
              <a:rPr lang="he-I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﬩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BD.</a:t>
            </a:r>
          </a:p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∆AOB=∆BOC=∆COD=∆AOD.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8" grpId="0"/>
      <p:bldP spid="23559" grpId="0"/>
      <p:bldP spid="23560" grpId="0"/>
      <p:bldP spid="23561" grpId="0"/>
      <p:bldP spid="23562" grpId="0" animBg="1"/>
      <p:bldP spid="23563" grpId="0" animBg="1"/>
      <p:bldP spid="23564" grpId="0"/>
      <p:bldP spid="10" grpId="0"/>
      <p:bldP spid="2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359</TotalTime>
  <Words>893</Words>
  <Application>Microsoft Office PowerPoint</Application>
  <PresentationFormat>Экран (4:3)</PresentationFormat>
  <Paragraphs>249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Бумажная</vt:lpstr>
      <vt:lpstr>Слайд 1</vt:lpstr>
      <vt:lpstr>Потерпевший параллелограмм.</vt:lpstr>
      <vt:lpstr>Потерпевший параллелограмм.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Задача №1</vt:lpstr>
      <vt:lpstr>Слайд 12</vt:lpstr>
      <vt:lpstr>Слайд 13</vt:lpstr>
      <vt:lpstr>Слайд 14</vt:lpstr>
      <vt:lpstr>Слайд 15</vt:lpstr>
      <vt:lpstr>Задача №2</vt:lpstr>
      <vt:lpstr>Слайд 17</vt:lpstr>
      <vt:lpstr>Задача №3</vt:lpstr>
      <vt:lpstr>Слайд 19</vt:lpstr>
      <vt:lpstr>Задача №4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 №1</dc:title>
  <dc:creator>Кристина</dc:creator>
  <cp:lastModifiedBy>школа</cp:lastModifiedBy>
  <cp:revision>45</cp:revision>
  <dcterms:created xsi:type="dcterms:W3CDTF">2010-03-15T18:44:11Z</dcterms:created>
  <dcterms:modified xsi:type="dcterms:W3CDTF">2010-03-18T08:35:37Z</dcterms:modified>
</cp:coreProperties>
</file>