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6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9B508C-8E93-44BA-BFC1-9E89A6A2D61E}" type="datetimeFigureOut">
              <a:rPr lang="ru-RU" smtClean="0"/>
              <a:t>07.03.2013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F3736B-CF41-446B-A5BA-D5FFB2A7C79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ПРОГРАММИРОВАНИЕ </a:t>
            </a:r>
            <a:r>
              <a:rPr lang="ru-RU" b="1" dirty="0" smtClean="0">
                <a:solidFill>
                  <a:srgbClr val="0070C0"/>
                </a:solidFill>
              </a:rPr>
              <a:t>ЦИКЛОВ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УРОК </a:t>
            </a:r>
            <a:r>
              <a:rPr lang="ru-RU" sz="2800" b="1" dirty="0" smtClean="0">
                <a:solidFill>
                  <a:srgbClr val="0070C0"/>
                </a:solidFill>
              </a:rPr>
              <a:t>34 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2.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</a:t>
            </a:r>
            <a:r>
              <a:rPr lang="en-US" dirty="0" smtClean="0"/>
              <a:t>:=2;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b:=1;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while </a:t>
            </a:r>
            <a:r>
              <a:rPr lang="en-US" dirty="0" err="1" smtClean="0"/>
              <a:t>a+b</a:t>
            </a:r>
            <a:r>
              <a:rPr lang="en-US" dirty="0" smtClean="0"/>
              <a:t>&lt;8 do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a:=</a:t>
            </a:r>
            <a:r>
              <a:rPr lang="en-US" dirty="0" err="1" smtClean="0"/>
              <a:t>a+l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b:=</a:t>
            </a:r>
            <a:r>
              <a:rPr lang="en-US" dirty="0" err="1" smtClean="0"/>
              <a:t>b+l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s:=</a:t>
            </a:r>
            <a:r>
              <a:rPr lang="en-US" dirty="0" err="1" smtClean="0"/>
              <a:t>a+b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2 </a:t>
            </a:r>
            <a:r>
              <a:rPr lang="ru-RU" dirty="0" smtClean="0"/>
              <a:t>раза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 = 5, b = 3, s = 8.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3.</a:t>
            </a:r>
            <a:r>
              <a:rPr lang="en-US" dirty="0" smtClean="0"/>
              <a:t> a:=2; b:=3;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while a&lt;=7 do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а:=а+1; 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ru-RU" dirty="0" smtClean="0"/>
              <a:t>:=</a:t>
            </a:r>
            <a:r>
              <a:rPr lang="en-US" dirty="0" smtClean="0"/>
              <a:t>b</a:t>
            </a:r>
            <a:r>
              <a:rPr lang="ru-RU" dirty="0" smtClean="0"/>
              <a:t>+</a:t>
            </a:r>
            <a:r>
              <a:rPr lang="en-US" dirty="0" smtClean="0"/>
              <a:t>l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а = 8, </a:t>
            </a:r>
            <a:r>
              <a:rPr lang="en-US" dirty="0" smtClean="0"/>
              <a:t>b</a:t>
            </a:r>
            <a:r>
              <a:rPr lang="ru-RU" dirty="0" smtClean="0"/>
              <a:t> = 4.</a:t>
            </a:r>
          </a:p>
          <a:p>
            <a:pPr>
              <a:buNone/>
            </a:pPr>
            <a:r>
              <a:rPr lang="ru-RU" b="1" dirty="0" smtClean="0"/>
              <a:t>4.</a:t>
            </a:r>
            <a:r>
              <a:rPr lang="ru-RU" dirty="0" smtClean="0"/>
              <a:t> </a:t>
            </a:r>
            <a:r>
              <a:rPr lang="en-US" dirty="0" smtClean="0"/>
              <a:t>k</a:t>
            </a:r>
            <a:r>
              <a:rPr lang="ru-RU" dirty="0" smtClean="0"/>
              <a:t>:=1; </a:t>
            </a:r>
            <a:r>
              <a:rPr lang="en-US" dirty="0" smtClean="0"/>
              <a:t>f</a:t>
            </a:r>
            <a:r>
              <a:rPr lang="ru-RU" dirty="0" smtClean="0"/>
              <a:t>:=</a:t>
            </a:r>
            <a:r>
              <a:rPr lang="en-US" dirty="0" smtClean="0"/>
              <a:t>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en-US" dirty="0" smtClean="0"/>
              <a:t>while k&lt;=n do f=f*k; 	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k:=</a:t>
            </a:r>
            <a:r>
              <a:rPr lang="en-US" dirty="0" err="1" smtClean="0"/>
              <a:t>k+l</a:t>
            </a:r>
            <a:r>
              <a:rPr lang="en-US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5.</a:t>
            </a:r>
            <a:r>
              <a:rPr lang="en-US" dirty="0" smtClean="0"/>
              <a:t> read(n);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p:=n; a:=0;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while p&gt;=0 do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a:=a*10+p mod 10;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p:=p div 10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Вы уже умеете организовать цикл при помощи оператора </a:t>
            </a:r>
            <a:r>
              <a:rPr lang="en-US" sz="4400" b="1" dirty="0" smtClean="0">
                <a:solidFill>
                  <a:srgbClr val="C00000"/>
                </a:solidFill>
              </a:rPr>
              <a:t>while</a:t>
            </a:r>
            <a:r>
              <a:rPr lang="ru-RU" sz="4400" b="1" dirty="0" smtClean="0">
                <a:solidFill>
                  <a:srgbClr val="C00000"/>
                </a:solidFill>
              </a:rPr>
              <a:t>.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  <a:endParaRPr lang="ru-RU" sz="4400" dirty="0" smtClean="0">
              <a:solidFill>
                <a:srgbClr val="C00000"/>
              </a:solidFill>
            </a:endParaRPr>
          </a:p>
          <a:p>
            <a:r>
              <a:rPr lang="ru-RU" sz="4400" dirty="0" smtClean="0">
                <a:solidFill>
                  <a:srgbClr val="C00000"/>
                </a:solidFill>
              </a:rPr>
              <a:t>Напомним</a:t>
            </a:r>
            <a:r>
              <a:rPr lang="ru-RU" sz="4400" dirty="0" smtClean="0">
                <a:solidFill>
                  <a:srgbClr val="C00000"/>
                </a:solidFill>
              </a:rPr>
              <a:t>, что при выполнении этого оператора </a:t>
            </a:r>
            <a:r>
              <a:rPr lang="ru-RU" sz="4400" dirty="0" smtClean="0">
                <a:solidFill>
                  <a:srgbClr val="C00000"/>
                </a:solidFill>
              </a:rPr>
              <a:t>компьютер </a:t>
            </a:r>
            <a:r>
              <a:rPr lang="ru-RU" sz="4400" dirty="0" smtClean="0">
                <a:solidFill>
                  <a:srgbClr val="C00000"/>
                </a:solidFill>
              </a:rPr>
              <a:t>вычисляет значение условия. </a:t>
            </a:r>
            <a:endParaRPr lang="ru-RU" sz="4400" dirty="0" smtClean="0">
              <a:solidFill>
                <a:srgbClr val="C00000"/>
              </a:solidFill>
            </a:endParaRPr>
          </a:p>
          <a:p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Если условие истинно, то исполнительная часть оператора </a:t>
            </a:r>
            <a:r>
              <a:rPr lang="ru-RU" sz="3600" b="1" dirty="0" err="1" smtClean="0"/>
              <a:t>while</a:t>
            </a:r>
            <a:r>
              <a:rPr lang="ru-RU" sz="3600" dirty="0" smtClean="0"/>
              <a:t> будет выполняться до тех пор, пока это условие не примет значение </a:t>
            </a:r>
            <a:r>
              <a:rPr lang="ru-RU" sz="3600" b="1" dirty="0" err="1" smtClean="0"/>
              <a:t>false</a:t>
            </a:r>
            <a:r>
              <a:rPr lang="ru-RU" sz="3600" b="1" dirty="0" smtClean="0"/>
              <a:t>.</a:t>
            </a:r>
          </a:p>
          <a:p>
            <a:r>
              <a:rPr lang="ru-RU" sz="3600" dirty="0" smtClean="0"/>
              <a:t> Если значение условия есть </a:t>
            </a:r>
            <a:r>
              <a:rPr lang="ru-RU" sz="3600" dirty="0" err="1" smtClean="0"/>
              <a:t>false</a:t>
            </a:r>
            <a:r>
              <a:rPr lang="ru-RU" sz="3600" dirty="0" smtClean="0"/>
              <a:t> в самом начале, то исполнительная часть оператора </a:t>
            </a:r>
            <a:r>
              <a:rPr lang="ru-RU" sz="3600" b="1" dirty="0" err="1" smtClean="0"/>
              <a:t>while</a:t>
            </a:r>
            <a:r>
              <a:rPr lang="ru-RU" sz="3600" dirty="0" smtClean="0"/>
              <a:t> вообще не будет выполняться.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Иногда при решении задач возникает необходимость выполнить тело цикла хотя бы один раз, а потом исследовать условие, повторять ли его еще раз. Эту задачу выполнит другой вид цикла </a:t>
            </a:r>
            <a:r>
              <a:rPr lang="ru-RU" sz="4400" b="1" dirty="0" err="1" smtClean="0"/>
              <a:t>Repeat</a:t>
            </a:r>
            <a:r>
              <a:rPr lang="ru-RU" sz="4400" dirty="0" smtClean="0"/>
              <a:t>.</a:t>
            </a:r>
          </a:p>
          <a:p>
            <a:endParaRPr lang="ru-RU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b="1" dirty="0" err="1" smtClean="0"/>
              <a:t>repeat</a:t>
            </a:r>
            <a:r>
              <a:rPr lang="ru-RU" sz="3200" b="1" dirty="0" smtClean="0"/>
              <a:t> </a:t>
            </a:r>
            <a:r>
              <a:rPr lang="ru-RU" sz="3200" dirty="0" smtClean="0"/>
              <a:t>повторяй операторы</a:t>
            </a:r>
          </a:p>
          <a:p>
            <a:r>
              <a:rPr lang="ru-RU" sz="3200" b="1" dirty="0" err="1" smtClean="0"/>
              <a:t>until</a:t>
            </a:r>
            <a:r>
              <a:rPr lang="ru-RU" sz="3200" b="1" dirty="0" smtClean="0"/>
              <a:t> </a:t>
            </a:r>
            <a:r>
              <a:rPr lang="ru-RU" sz="3200" dirty="0" smtClean="0"/>
              <a:t>&lt;условие&gt;; до тех пор, пока условие не будет верным</a:t>
            </a:r>
          </a:p>
          <a:p>
            <a:r>
              <a:rPr lang="ru-RU" sz="3200" dirty="0" smtClean="0"/>
              <a:t>Есть небольшое отличие в организации цикла </a:t>
            </a:r>
            <a:r>
              <a:rPr lang="ru-RU" sz="3200" b="1" dirty="0" err="1" smtClean="0"/>
              <a:t>repeat</a:t>
            </a:r>
            <a:r>
              <a:rPr lang="ru-RU" sz="3200" dirty="0" smtClean="0"/>
              <a:t> по </a:t>
            </a:r>
            <a:r>
              <a:rPr lang="ru-RU" sz="3200" dirty="0" smtClean="0"/>
              <a:t>сравнению </a:t>
            </a:r>
            <a:r>
              <a:rPr lang="ru-RU" sz="3200" dirty="0" smtClean="0"/>
              <a:t>с </a:t>
            </a:r>
            <a:r>
              <a:rPr lang="ru-RU" sz="3200" b="1" dirty="0" err="1" smtClean="0"/>
              <a:t>while</a:t>
            </a:r>
            <a:r>
              <a:rPr lang="ru-RU" sz="3200" dirty="0" smtClean="0"/>
              <a:t>: для выполнения в цикле </a:t>
            </a:r>
            <a:r>
              <a:rPr lang="ru-RU" sz="3200" b="1" dirty="0" err="1" smtClean="0"/>
              <a:t>repeat</a:t>
            </a:r>
            <a:r>
              <a:rPr lang="ru-RU" sz="3200" dirty="0" smtClean="0"/>
              <a:t> нескольких </a:t>
            </a:r>
            <a:r>
              <a:rPr lang="ru-RU" sz="3200" dirty="0" smtClean="0"/>
              <a:t>операторов </a:t>
            </a:r>
            <a:r>
              <a:rPr lang="ru-RU" sz="3200" dirty="0" smtClean="0"/>
              <a:t>не следует помещать эти операторы в операторные скобки </a:t>
            </a:r>
            <a:r>
              <a:rPr lang="ru-RU" sz="3200" b="1" dirty="0" err="1" smtClean="0"/>
              <a:t>begin</a:t>
            </a:r>
            <a:r>
              <a:rPr lang="ru-RU" sz="3200" b="1" dirty="0" smtClean="0"/>
              <a:t>... </a:t>
            </a:r>
            <a:r>
              <a:rPr lang="ru-RU" sz="3200" b="1" dirty="0" err="1" smtClean="0"/>
              <a:t>end</a:t>
            </a:r>
            <a:r>
              <a:rPr lang="ru-RU" sz="3200" dirty="0" smtClean="0"/>
              <a:t>. Зарезервированные слова </a:t>
            </a:r>
            <a:r>
              <a:rPr lang="ru-RU" sz="3200" b="1" dirty="0" err="1" smtClean="0"/>
              <a:t>repeat</a:t>
            </a:r>
            <a:r>
              <a:rPr lang="ru-RU" sz="3200" b="1" dirty="0" smtClean="0"/>
              <a:t> и </a:t>
            </a:r>
            <a:r>
              <a:rPr lang="ru-RU" sz="3200" b="1" dirty="0" err="1" smtClean="0"/>
              <a:t>until</a:t>
            </a:r>
            <a:r>
              <a:rPr lang="ru-RU" sz="3200" dirty="0" smtClean="0"/>
              <a:t> действуют как операторные скобки.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Конструкция </a:t>
            </a:r>
            <a:r>
              <a:rPr lang="ru-RU" sz="3600" b="1" dirty="0" err="1" smtClean="0"/>
              <a:t>repeat</a:t>
            </a:r>
            <a:r>
              <a:rPr lang="ru-RU" sz="3600" b="1" dirty="0" smtClean="0"/>
              <a:t>... </a:t>
            </a:r>
            <a:r>
              <a:rPr lang="ru-RU" sz="3600" b="1" dirty="0" err="1" smtClean="0"/>
              <a:t>until</a:t>
            </a:r>
            <a:r>
              <a:rPr lang="ru-RU" sz="3600" dirty="0" smtClean="0"/>
              <a:t> работает аналогично циклу </a:t>
            </a:r>
            <a:r>
              <a:rPr lang="ru-RU" sz="3600" b="1" dirty="0" err="1" smtClean="0"/>
              <a:t>while</a:t>
            </a:r>
            <a:r>
              <a:rPr lang="ru-RU" sz="3600" b="1" dirty="0" smtClean="0"/>
              <a:t>.</a:t>
            </a:r>
            <a:r>
              <a:rPr lang="ru-RU" sz="3600" dirty="0" smtClean="0"/>
              <a:t> Различие заключается в том, что цикл </a:t>
            </a:r>
            <a:r>
              <a:rPr lang="ru-RU" sz="3600" b="1" dirty="0" err="1" smtClean="0"/>
              <a:t>while</a:t>
            </a:r>
            <a:r>
              <a:rPr lang="ru-RU" sz="3600" dirty="0" smtClean="0"/>
              <a:t> проверяет условие до выполнения действий, в то время как </a:t>
            </a:r>
            <a:r>
              <a:rPr lang="ru-RU" sz="3600" b="1" dirty="0" err="1" smtClean="0"/>
              <a:t>repeat</a:t>
            </a:r>
            <a:r>
              <a:rPr lang="ru-RU" sz="3600" b="1" dirty="0" smtClean="0"/>
              <a:t> </a:t>
            </a:r>
            <a:r>
              <a:rPr lang="ru-RU" sz="3600" dirty="0" smtClean="0"/>
              <a:t>проверяет условие после выполнения действий, это гарантирует хотя бы одно </a:t>
            </a:r>
            <a:r>
              <a:rPr lang="ru-RU" sz="3600" dirty="0" smtClean="0"/>
              <a:t>выполнение </a:t>
            </a:r>
            <a:r>
              <a:rPr lang="ru-RU" sz="3600" dirty="0" smtClean="0"/>
              <a:t>действий до завершения цикла.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Например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>
              <a:buNone/>
            </a:pPr>
            <a:r>
              <a:rPr lang="en-US" sz="3600" dirty="0" smtClean="0"/>
              <a:t>repeat 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read (Number);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Sum:=</a:t>
            </a:r>
            <a:r>
              <a:rPr lang="en-US" sz="3600" dirty="0" err="1" smtClean="0"/>
              <a:t>Sum+Number</a:t>
            </a:r>
            <a:r>
              <a:rPr lang="en-US" sz="3600" dirty="0" smtClean="0"/>
              <a:t>; 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until Number=- </a:t>
            </a:r>
            <a:r>
              <a:rPr lang="ru-RU" sz="3600" dirty="0" smtClean="0"/>
              <a:t>1</a:t>
            </a:r>
            <a:r>
              <a:rPr lang="en-US" sz="3600" dirty="0" smtClean="0"/>
              <a:t> </a:t>
            </a:r>
            <a:endParaRPr lang="ru-RU" sz="3600" dirty="0" smtClean="0"/>
          </a:p>
          <a:p>
            <a:pPr lvl="0">
              <a:buNone/>
            </a:pPr>
            <a:r>
              <a:rPr lang="en-US" sz="3600" dirty="0" smtClean="0"/>
              <a:t>repeat</a:t>
            </a:r>
            <a:endParaRPr lang="ru-RU" sz="3600" dirty="0" smtClean="0"/>
          </a:p>
          <a:p>
            <a:pPr>
              <a:buNone/>
            </a:pPr>
            <a:r>
              <a:rPr lang="en-US" sz="3600" dirty="0" err="1" smtClean="0"/>
              <a:t>i</a:t>
            </a:r>
            <a:r>
              <a:rPr lang="en-US" sz="3600" dirty="0" smtClean="0"/>
              <a:t>:= </a:t>
            </a:r>
            <a:r>
              <a:rPr lang="en-US" sz="3600" dirty="0" err="1" smtClean="0"/>
              <a:t>i</a:t>
            </a:r>
            <a:r>
              <a:rPr lang="en-US" sz="3600" dirty="0" smtClean="0"/>
              <a:t>+</a:t>
            </a:r>
            <a:r>
              <a:rPr lang="ru-RU" sz="3600" dirty="0" smtClean="0"/>
              <a:t>1</a:t>
            </a:r>
            <a:r>
              <a:rPr lang="en-US" sz="3600" dirty="0" smtClean="0"/>
              <a:t>; </a:t>
            </a:r>
            <a:endParaRPr lang="ru-RU" sz="3600" dirty="0" smtClean="0"/>
          </a:p>
          <a:p>
            <a:pPr>
              <a:buNone/>
            </a:pPr>
            <a:r>
              <a:rPr lang="en-US" sz="3600" dirty="0" err="1" smtClean="0"/>
              <a:t>writeln</a:t>
            </a:r>
            <a:r>
              <a:rPr lang="en-US" sz="3600" dirty="0" smtClean="0"/>
              <a:t> (</a:t>
            </a:r>
            <a:r>
              <a:rPr lang="en-US" sz="3600" dirty="0" err="1" smtClean="0"/>
              <a:t>Sqr</a:t>
            </a:r>
            <a:r>
              <a:rPr lang="en-US" sz="3600" dirty="0" smtClean="0"/>
              <a:t>(</a:t>
            </a:r>
            <a:r>
              <a:rPr lang="en-US" sz="3600" dirty="0" err="1" smtClean="0"/>
              <a:t>i</a:t>
            </a:r>
            <a:r>
              <a:rPr lang="en-US" sz="3600" dirty="0" smtClean="0"/>
              <a:t>)) </a:t>
            </a:r>
            <a:endParaRPr lang="ru-RU" sz="3600" dirty="0" smtClean="0"/>
          </a:p>
          <a:p>
            <a:pPr>
              <a:buNone/>
            </a:pPr>
            <a:r>
              <a:rPr lang="en-US" sz="3600" dirty="0" smtClean="0"/>
              <a:t>until Number</a:t>
            </a:r>
            <a:r>
              <a:rPr lang="en-US" sz="3600" dirty="0" smtClean="0"/>
              <a:t>=-</a:t>
            </a:r>
            <a:r>
              <a:rPr lang="ru-RU" sz="3600" dirty="0" smtClean="0"/>
              <a:t>1</a:t>
            </a:r>
            <a:endParaRPr lang="ru-RU" sz="3600" dirty="0" smtClean="0"/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ru-RU" sz="8800" b="1" dirty="0" smtClean="0">
                <a:solidFill>
                  <a:srgbClr val="C00000"/>
                </a:solidFill>
              </a:rPr>
              <a:t>Практическая работа</a:t>
            </a:r>
            <a:endParaRPr lang="ru-RU" sz="8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Цель: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освоить </a:t>
            </a:r>
            <a:r>
              <a:rPr lang="ru-RU" sz="6000" dirty="0" smtClean="0"/>
              <a:t>программирование циклов с </a:t>
            </a:r>
            <a:r>
              <a:rPr lang="ru-RU" sz="6000" dirty="0" smtClean="0"/>
              <a:t>постусловием </a:t>
            </a:r>
            <a:endParaRPr lang="ru-RU" sz="6000" dirty="0" smtClean="0"/>
          </a:p>
          <a:p>
            <a:pPr>
              <a:buNone/>
            </a:pPr>
            <a:endParaRPr lang="ru-RU" sz="6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1.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Определите</a:t>
            </a:r>
            <a:r>
              <a:rPr lang="ru-RU" sz="4800" b="1" dirty="0" smtClean="0">
                <a:solidFill>
                  <a:srgbClr val="C00000"/>
                </a:solidFill>
              </a:rPr>
              <a:t>, является ли данное число простым. Примечание. Простым называется число, которое не имеет делителей, кроме 1 и самого себя.</a:t>
            </a:r>
            <a:endParaRPr lang="ru-RU" sz="4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Решение</a:t>
            </a:r>
            <a:r>
              <a:rPr lang="ru-RU" sz="5400" dirty="0" smtClean="0">
                <a:solidFill>
                  <a:srgbClr val="C00000"/>
                </a:solidFill>
              </a:rPr>
              <a:t>: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57232"/>
            <a:ext cx="9144000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err="1" smtClean="0"/>
              <a:t>Var</a:t>
            </a:r>
            <a:r>
              <a:rPr lang="ru-RU" sz="2800" dirty="0" smtClean="0"/>
              <a:t> </a:t>
            </a:r>
            <a:r>
              <a:rPr lang="ru-RU" sz="2800" dirty="0" err="1" smtClean="0"/>
              <a:t>i</a:t>
            </a:r>
            <a:r>
              <a:rPr lang="ru-RU" sz="2800" dirty="0" smtClean="0"/>
              <a:t>, </a:t>
            </a:r>
            <a:r>
              <a:rPr lang="ru-RU" sz="2800" dirty="0" err="1" smtClean="0"/>
              <a:t>Number</a:t>
            </a:r>
            <a:r>
              <a:rPr lang="ru-RU" sz="2800" dirty="0" smtClean="0"/>
              <a:t> : </a:t>
            </a:r>
            <a:r>
              <a:rPr lang="ru-RU" sz="2800" dirty="0" err="1" smtClean="0"/>
              <a:t>integer</a:t>
            </a:r>
            <a:r>
              <a:rPr lang="ru-RU" sz="2800" dirty="0" smtClean="0"/>
              <a:t>; {возможный делитель и исследуемое число} </a:t>
            </a:r>
          </a:p>
          <a:p>
            <a:pPr>
              <a:buNone/>
            </a:pPr>
            <a:r>
              <a:rPr lang="ru-RU" sz="2800" dirty="0" err="1" smtClean="0"/>
              <a:t>Begin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writeln</a:t>
            </a:r>
            <a:r>
              <a:rPr lang="ru-RU" sz="2800" dirty="0" smtClean="0"/>
              <a:t> ('Какое число должно быть проверено?'); </a:t>
            </a:r>
          </a:p>
          <a:p>
            <a:pPr>
              <a:buNone/>
            </a:pPr>
            <a:r>
              <a:rPr lang="en-US" sz="2800" dirty="0" smtClean="0"/>
              <a:t>read (Number); 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i</a:t>
            </a:r>
            <a:r>
              <a:rPr lang="en-US" sz="2800" dirty="0" smtClean="0"/>
              <a:t>:=l; 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repeat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i</a:t>
            </a:r>
            <a:r>
              <a:rPr lang="en-US" sz="2800" dirty="0" smtClean="0"/>
              <a:t>:=</a:t>
            </a:r>
            <a:r>
              <a:rPr lang="en-US" sz="2800" dirty="0" err="1" smtClean="0"/>
              <a:t>i+l</a:t>
            </a:r>
            <a:r>
              <a:rPr lang="en-US" sz="2800" dirty="0" smtClean="0"/>
              <a:t>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until Number mod </a:t>
            </a:r>
            <a:r>
              <a:rPr lang="en-US" sz="2800" dirty="0" err="1" smtClean="0"/>
              <a:t>i</a:t>
            </a:r>
            <a:r>
              <a:rPr lang="en-US" sz="2800" dirty="0" smtClean="0"/>
              <a:t>=0;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if Number=</a:t>
            </a:r>
            <a:r>
              <a:rPr lang="en-US" sz="2800" dirty="0" err="1" smtClean="0"/>
              <a:t>i</a:t>
            </a:r>
            <a:r>
              <a:rPr lang="en-US" sz="2800" dirty="0" smtClean="0"/>
              <a:t> then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(Number,'</a:t>
            </a:r>
            <a:r>
              <a:rPr lang="ru-RU" sz="2800" dirty="0" smtClean="0"/>
              <a:t>является простым</a:t>
            </a:r>
            <a:r>
              <a:rPr lang="en-US" sz="2800" dirty="0" smtClean="0"/>
              <a:t>')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else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(Number,'</a:t>
            </a:r>
            <a:r>
              <a:rPr lang="ru-RU" sz="2800" dirty="0" smtClean="0"/>
              <a:t>делится на</a:t>
            </a:r>
            <a:r>
              <a:rPr lang="en-US" sz="2800" dirty="0" smtClean="0"/>
              <a:t>',</a:t>
            </a:r>
            <a:r>
              <a:rPr lang="en-US" sz="2800" dirty="0" err="1" smtClean="0"/>
              <a:t>i</a:t>
            </a:r>
            <a:r>
              <a:rPr lang="en-US" sz="2800" dirty="0" smtClean="0"/>
              <a:t>);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End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2. Выведите на экран строку из </a:t>
            </a:r>
            <a:r>
              <a:rPr lang="ru-RU" b="1" dirty="0" smtClean="0"/>
              <a:t>звездочек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Решение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Var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, n: integer;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begin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write</a:t>
            </a:r>
            <a:r>
              <a:rPr lang="ru-RU" dirty="0" smtClean="0">
                <a:solidFill>
                  <a:srgbClr val="C00000"/>
                </a:solidFill>
              </a:rPr>
              <a:t>('Количество знаков:'); </a:t>
            </a:r>
            <a:r>
              <a:rPr lang="en-US" dirty="0" err="1" smtClean="0">
                <a:solidFill>
                  <a:srgbClr val="C00000"/>
                </a:solidFill>
              </a:rPr>
              <a:t>readln</a:t>
            </a: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ru-RU" dirty="0" smtClean="0">
                <a:solidFill>
                  <a:srgbClr val="C00000"/>
                </a:solidFill>
              </a:rPr>
              <a:t>);</a:t>
            </a: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:=l;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repeat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write(' (*)');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:=</a:t>
            </a:r>
            <a:r>
              <a:rPr lang="en-US" dirty="0" err="1" smtClean="0">
                <a:solidFill>
                  <a:srgbClr val="C00000"/>
                </a:solidFill>
              </a:rPr>
              <a:t>i+l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until </a:t>
            </a:r>
            <a:r>
              <a:rPr lang="en-US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&gt;n;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end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3. Выведите квадраты натуральных чисел, не </a:t>
            </a:r>
            <a:r>
              <a:rPr lang="ru-RU" b="1" dirty="0" smtClean="0"/>
              <a:t>превосходящих </a:t>
            </a:r>
            <a:r>
              <a:rPr lang="ru-RU" b="1" dirty="0" smtClean="0"/>
              <a:t>50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i="1" dirty="0" smtClean="0"/>
              <a:t>Решение: </a:t>
            </a:r>
            <a:endParaRPr lang="ru-RU" sz="2800" dirty="0" smtClean="0"/>
          </a:p>
          <a:p>
            <a:pPr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ru-RU" sz="2800" dirty="0" err="1" smtClean="0"/>
              <a:t>х</a:t>
            </a:r>
            <a:r>
              <a:rPr lang="ru-RU" sz="2800" dirty="0" smtClean="0"/>
              <a:t>, </a:t>
            </a:r>
            <a:r>
              <a:rPr lang="en-US" sz="2800" dirty="0" smtClean="0"/>
              <a:t>n</a:t>
            </a:r>
            <a:r>
              <a:rPr lang="ru-RU" sz="2800" dirty="0" smtClean="0"/>
              <a:t>: </a:t>
            </a:r>
            <a:r>
              <a:rPr lang="en-US" sz="2800" dirty="0" smtClean="0"/>
              <a:t>integer</a:t>
            </a:r>
            <a:r>
              <a:rPr lang="ru-RU" sz="2800" dirty="0" smtClean="0"/>
              <a:t>; </a:t>
            </a:r>
          </a:p>
          <a:p>
            <a:pPr>
              <a:buNone/>
            </a:pPr>
            <a:r>
              <a:rPr lang="en-US" sz="2800" dirty="0" smtClean="0"/>
              <a:t>begin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write('Enter n:'); </a:t>
            </a:r>
            <a:r>
              <a:rPr lang="en-US" sz="2800" dirty="0" err="1" smtClean="0"/>
              <a:t>readln</a:t>
            </a:r>
            <a:r>
              <a:rPr lang="en-US" sz="2800" dirty="0" smtClean="0"/>
              <a:t>(n);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x:=l;</a:t>
            </a:r>
          </a:p>
          <a:p>
            <a:pPr>
              <a:buNone/>
            </a:pPr>
            <a:r>
              <a:rPr lang="ru-RU" sz="2800" dirty="0" err="1" smtClean="0"/>
              <a:t>repeat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у:=х*х;</a:t>
            </a:r>
          </a:p>
          <a:p>
            <a:pPr>
              <a:buNone/>
            </a:pPr>
            <a:r>
              <a:rPr lang="en-US" sz="2800" dirty="0" smtClean="0"/>
              <a:t>if y&lt;n then write(y,'   ');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x:=x+1;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until y&gt;n;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end.	</a:t>
            </a:r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Задание 4. Найдите НОД двух </a:t>
            </a:r>
            <a:r>
              <a:rPr lang="ru-RU" b="1" dirty="0" smtClean="0"/>
              <a:t>чисел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i="1" dirty="0" smtClean="0"/>
              <a:t>Решение: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Var</a:t>
            </a:r>
            <a:r>
              <a:rPr lang="ru-RU" sz="3200" dirty="0" smtClean="0"/>
              <a:t> </a:t>
            </a:r>
            <a:r>
              <a:rPr lang="ru-RU" sz="3200" dirty="0" err="1" smtClean="0"/>
              <a:t>х</a:t>
            </a:r>
            <a:r>
              <a:rPr lang="ru-RU" sz="3200" dirty="0" smtClean="0"/>
              <a:t>, у: </a:t>
            </a:r>
            <a:r>
              <a:rPr lang="ru-RU" sz="3200" dirty="0" err="1" smtClean="0"/>
              <a:t>integer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err="1" smtClean="0"/>
              <a:t>Begin</a:t>
            </a:r>
            <a:endParaRPr lang="ru-RU" sz="3200" dirty="0" smtClean="0"/>
          </a:p>
          <a:p>
            <a:pPr>
              <a:buNone/>
            </a:pPr>
            <a:r>
              <a:rPr lang="en-US" sz="3200" dirty="0" err="1" smtClean="0"/>
              <a:t>Writeln</a:t>
            </a:r>
            <a:r>
              <a:rPr lang="en-US" sz="3200" dirty="0" smtClean="0"/>
              <a:t> </a:t>
            </a:r>
            <a:r>
              <a:rPr lang="ru-RU" sz="3200" dirty="0" smtClean="0"/>
              <a:t>('Введите два числа'); </a:t>
            </a:r>
            <a:r>
              <a:rPr lang="ru-RU" sz="3200" dirty="0" err="1" smtClean="0"/>
              <a:t>readln</a:t>
            </a:r>
            <a:r>
              <a:rPr lang="ru-RU" sz="3200" dirty="0" smtClean="0"/>
              <a:t>(</a:t>
            </a:r>
            <a:r>
              <a:rPr lang="ru-RU" sz="3200" dirty="0" err="1" smtClean="0"/>
              <a:t>x</a:t>
            </a:r>
            <a:r>
              <a:rPr lang="ru-RU" sz="3200" dirty="0" smtClean="0"/>
              <a:t>, у);</a:t>
            </a:r>
          </a:p>
          <a:p>
            <a:pPr>
              <a:buNone/>
            </a:pPr>
            <a:r>
              <a:rPr lang="ru-RU" sz="3200" dirty="0" err="1" smtClean="0"/>
              <a:t>Repeat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If</a:t>
            </a:r>
            <a:r>
              <a:rPr lang="ru-RU" sz="3200" dirty="0" smtClean="0"/>
              <a:t> </a:t>
            </a:r>
            <a:r>
              <a:rPr lang="ru-RU" sz="3200" dirty="0" err="1" smtClean="0"/>
              <a:t>х</a:t>
            </a:r>
            <a:r>
              <a:rPr lang="ru-RU" sz="3200" dirty="0" smtClean="0"/>
              <a:t>&gt;у </a:t>
            </a:r>
            <a:r>
              <a:rPr lang="ru-RU" sz="3200" dirty="0" err="1" smtClean="0"/>
              <a:t>then</a:t>
            </a:r>
            <a:r>
              <a:rPr lang="ru-RU" sz="3200" dirty="0" smtClean="0"/>
              <a:t> х:=х </a:t>
            </a:r>
            <a:r>
              <a:rPr lang="ru-RU" sz="3200" dirty="0" err="1" smtClean="0"/>
              <a:t>mod</a:t>
            </a:r>
            <a:r>
              <a:rPr lang="ru-RU" sz="3200" dirty="0" smtClean="0"/>
              <a:t> </a:t>
            </a:r>
            <a:r>
              <a:rPr lang="ru-RU" sz="3200" dirty="0" err="1" smtClean="0"/>
              <a:t>у</a:t>
            </a:r>
            <a:r>
              <a:rPr lang="ru-RU" sz="3200" dirty="0" smtClean="0"/>
              <a:t> </a:t>
            </a:r>
            <a:r>
              <a:rPr lang="ru-RU" sz="3200" dirty="0" err="1" smtClean="0"/>
              <a:t>else</a:t>
            </a:r>
            <a:r>
              <a:rPr lang="ru-RU" sz="3200" dirty="0" smtClean="0"/>
              <a:t> у:=у </a:t>
            </a:r>
            <a:r>
              <a:rPr lang="ru-RU" sz="3200" dirty="0" err="1" smtClean="0"/>
              <a:t>mod</a:t>
            </a:r>
            <a:r>
              <a:rPr lang="ru-RU" sz="3200" dirty="0" smtClean="0"/>
              <a:t> </a:t>
            </a:r>
            <a:r>
              <a:rPr lang="ru-RU" sz="3200" dirty="0" err="1" smtClean="0"/>
              <a:t>х</a:t>
            </a:r>
            <a:r>
              <a:rPr lang="ru-RU" sz="3200" dirty="0" smtClean="0"/>
              <a:t>;</a:t>
            </a:r>
          </a:p>
          <a:p>
            <a:pPr>
              <a:buNone/>
            </a:pPr>
            <a:r>
              <a:rPr lang="ru-RU" sz="3200" dirty="0" err="1" smtClean="0"/>
              <a:t>Until</a:t>
            </a:r>
            <a:r>
              <a:rPr lang="ru-RU" sz="3200" dirty="0" smtClean="0"/>
              <a:t> (х=0) </a:t>
            </a:r>
            <a:r>
              <a:rPr lang="ru-RU" sz="3200" dirty="0" err="1" smtClean="0"/>
              <a:t>Or</a:t>
            </a:r>
            <a:r>
              <a:rPr lang="ru-RU" sz="3200" dirty="0" smtClean="0"/>
              <a:t> (у=0); </a:t>
            </a:r>
          </a:p>
          <a:p>
            <a:pPr>
              <a:buNone/>
            </a:pPr>
            <a:r>
              <a:rPr lang="ru-RU" sz="3200" dirty="0" err="1" smtClean="0"/>
              <a:t>Writeln</a:t>
            </a:r>
            <a:r>
              <a:rPr lang="ru-RU" sz="3200" dirty="0" smtClean="0"/>
              <a:t> ('</a:t>
            </a:r>
            <a:r>
              <a:rPr lang="ru-RU" sz="3200" dirty="0" err="1" smtClean="0"/>
              <a:t>НОД=',х+у</a:t>
            </a:r>
            <a:r>
              <a:rPr lang="ru-RU" sz="3200" dirty="0" smtClean="0"/>
              <a:t>));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err="1" smtClean="0"/>
              <a:t>End</a:t>
            </a:r>
            <a:r>
              <a:rPr lang="ru-RU" sz="3200" dirty="0" smtClean="0"/>
              <a:t>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Как программируется цикл с постусловием на языке </a:t>
            </a:r>
            <a:r>
              <a:rPr lang="ru-RU" sz="5400" dirty="0" smtClean="0"/>
              <a:t>Паскаль</a:t>
            </a:r>
            <a:r>
              <a:rPr lang="ru-RU" sz="5400" dirty="0" smtClean="0"/>
              <a:t>?</a:t>
            </a:r>
          </a:p>
          <a:p>
            <a:r>
              <a:rPr lang="ru-RU" sz="5400" dirty="0" smtClean="0"/>
              <a:t>Для каких целей лучше его использовать?</a:t>
            </a:r>
          </a:p>
          <a:p>
            <a:endParaRPr lang="ru-RU" sz="5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Домашнее </a:t>
            </a:r>
            <a:r>
              <a:rPr lang="ru-RU" b="1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400" b="1" dirty="0" smtClean="0">
                <a:solidFill>
                  <a:srgbClr val="C00000"/>
                </a:solidFill>
              </a:rPr>
              <a:t>Составить </a:t>
            </a:r>
            <a:r>
              <a:rPr lang="ru-RU" sz="4400" b="1" dirty="0" smtClean="0">
                <a:solidFill>
                  <a:srgbClr val="C00000"/>
                </a:solidFill>
              </a:rPr>
              <a:t>программу нахождения НОД трех чисел. НОД(а,</a:t>
            </a:r>
            <a:r>
              <a:rPr lang="en-US" sz="4400" b="1" dirty="0" smtClean="0">
                <a:solidFill>
                  <a:srgbClr val="C00000"/>
                </a:solidFill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</a:rPr>
              <a:t>,с)=НОД(НОД(а,</a:t>
            </a:r>
            <a:r>
              <a:rPr lang="en-US" sz="4400" b="1" dirty="0" smtClean="0">
                <a:solidFill>
                  <a:srgbClr val="C00000"/>
                </a:solidFill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</a:rPr>
              <a:t>,с).</a:t>
            </a:r>
            <a:endParaRPr lang="ru-RU" sz="4400" dirty="0" smtClean="0">
              <a:solidFill>
                <a:srgbClr val="C00000"/>
              </a:solidFill>
            </a:endParaRPr>
          </a:p>
          <a:p>
            <a:pPr lvl="0"/>
            <a:r>
              <a:rPr lang="ru-RU" sz="4400" b="1" dirty="0" smtClean="0">
                <a:solidFill>
                  <a:srgbClr val="C00000"/>
                </a:solidFill>
              </a:rPr>
              <a:t>Составить программу нахождения НОК двух чисел, </a:t>
            </a:r>
            <a:r>
              <a:rPr lang="ru-RU" sz="4400" b="1" dirty="0" smtClean="0">
                <a:solidFill>
                  <a:srgbClr val="C00000"/>
                </a:solidFill>
              </a:rPr>
              <a:t>используя </a:t>
            </a:r>
            <a:r>
              <a:rPr lang="ru-RU" sz="4400" b="1" dirty="0" smtClean="0">
                <a:solidFill>
                  <a:srgbClr val="C00000"/>
                </a:solidFill>
              </a:rPr>
              <a:t>формулу А </a:t>
            </a:r>
            <a:r>
              <a:rPr lang="ru-RU" sz="4400" b="1" dirty="0" err="1" smtClean="0">
                <a:solidFill>
                  <a:srgbClr val="C00000"/>
                </a:solidFill>
              </a:rPr>
              <a:t>х</a:t>
            </a:r>
            <a:r>
              <a:rPr lang="ru-RU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B</a:t>
            </a:r>
            <a:r>
              <a:rPr lang="ru-RU" sz="4400" b="1" dirty="0" smtClean="0">
                <a:solidFill>
                  <a:srgbClr val="C00000"/>
                </a:solidFill>
              </a:rPr>
              <a:t> = НОД (</a:t>
            </a:r>
            <a:r>
              <a:rPr lang="en-US" sz="4400" b="1" dirty="0" smtClean="0">
                <a:solidFill>
                  <a:srgbClr val="C00000"/>
                </a:solidFill>
              </a:rPr>
              <a:t>A</a:t>
            </a:r>
            <a:r>
              <a:rPr lang="ru-RU" sz="4400" b="1" dirty="0" smtClean="0">
                <a:solidFill>
                  <a:srgbClr val="C00000"/>
                </a:solidFill>
              </a:rPr>
              <a:t>, В) </a:t>
            </a:r>
            <a:r>
              <a:rPr lang="ru-RU" sz="4400" b="1" dirty="0" err="1" smtClean="0">
                <a:solidFill>
                  <a:srgbClr val="C00000"/>
                </a:solidFill>
              </a:rPr>
              <a:t>х</a:t>
            </a:r>
            <a:r>
              <a:rPr lang="ru-RU" sz="4400" b="1" dirty="0" smtClean="0">
                <a:solidFill>
                  <a:srgbClr val="C00000"/>
                </a:solidFill>
              </a:rPr>
              <a:t> НОД (</a:t>
            </a:r>
            <a:r>
              <a:rPr lang="en-US" sz="4400" b="1" dirty="0" smtClean="0">
                <a:solidFill>
                  <a:srgbClr val="C00000"/>
                </a:solidFill>
              </a:rPr>
              <a:t>A</a:t>
            </a:r>
            <a:r>
              <a:rPr lang="ru-RU" sz="4400" b="1" dirty="0" smtClean="0">
                <a:solidFill>
                  <a:srgbClr val="C00000"/>
                </a:solidFill>
              </a:rPr>
              <a:t>, В).</a:t>
            </a:r>
            <a:endParaRPr lang="ru-RU" sz="4400" dirty="0" smtClean="0">
              <a:solidFill>
                <a:srgbClr val="C00000"/>
              </a:solidFill>
            </a:endParaRPr>
          </a:p>
          <a:p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35798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program dz1;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Var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А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en-US" dirty="0" smtClean="0">
                <a:solidFill>
                  <a:srgbClr val="C00000"/>
                </a:solidFill>
              </a:rPr>
              <a:t>, nod: integer;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Begin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Readln</a:t>
            </a:r>
            <a:r>
              <a:rPr lang="en-US" dirty="0" smtClean="0">
                <a:solidFill>
                  <a:srgbClr val="C00000"/>
                </a:solidFill>
              </a:rPr>
              <a:t>(A,B,C);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Repeat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If A&gt;B then A:=A mod B else B:=B mod A;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Until (A=0) or (B=0);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Writeln</a:t>
            </a:r>
            <a:r>
              <a:rPr lang="en-US" dirty="0" smtClean="0">
                <a:solidFill>
                  <a:srgbClr val="C00000"/>
                </a:solidFill>
              </a:rPr>
              <a:t>('HO</a:t>
            </a:r>
            <a:r>
              <a:rPr lang="ru-RU" dirty="0" smtClean="0">
                <a:solidFill>
                  <a:srgbClr val="C00000"/>
                </a:solidFill>
              </a:rPr>
              <a:t>Д</a:t>
            </a:r>
            <a:r>
              <a:rPr lang="en-US" dirty="0" smtClean="0">
                <a:solidFill>
                  <a:srgbClr val="C00000"/>
                </a:solidFill>
              </a:rPr>
              <a:t>=’ ,A+B);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nod:=A+B;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Repeat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If nod&gt;C then nod:=nod mod </a:t>
            </a:r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en-US" dirty="0" smtClean="0">
                <a:solidFill>
                  <a:srgbClr val="C00000"/>
                </a:solidFill>
              </a:rPr>
              <a:t> else C:=C mod nod;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Until (nod=0) or (C=0);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Writeln</a:t>
            </a:r>
            <a:r>
              <a:rPr lang="en-US" dirty="0" smtClean="0">
                <a:solidFill>
                  <a:srgbClr val="C00000"/>
                </a:solidFill>
              </a:rPr>
              <a:t> ('</a:t>
            </a:r>
            <a:r>
              <a:rPr lang="ru-RU" dirty="0" smtClean="0">
                <a:solidFill>
                  <a:srgbClr val="C00000"/>
                </a:solidFill>
              </a:rPr>
              <a:t>НОД</a:t>
            </a:r>
            <a:r>
              <a:rPr lang="en-US" dirty="0" smtClean="0">
                <a:solidFill>
                  <a:srgbClr val="C00000"/>
                </a:solidFill>
              </a:rPr>
              <a:t>=’,</a:t>
            </a:r>
            <a:r>
              <a:rPr lang="en-US" dirty="0" err="1" smtClean="0">
                <a:solidFill>
                  <a:srgbClr val="C00000"/>
                </a:solidFill>
              </a:rPr>
              <a:t>nod+C</a:t>
            </a:r>
            <a:r>
              <a:rPr lang="en-US" dirty="0" smtClean="0">
                <a:solidFill>
                  <a:srgbClr val="C00000"/>
                </a:solidFill>
              </a:rPr>
              <a:t>);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End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28654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program dz2;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var</a:t>
            </a:r>
            <a:r>
              <a:rPr lang="en-US" sz="2400" dirty="0" smtClean="0">
                <a:solidFill>
                  <a:srgbClr val="C00000"/>
                </a:solidFill>
              </a:rPr>
              <a:t> n, m, </a:t>
            </a:r>
            <a:r>
              <a:rPr lang="en-US" sz="24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nok</a:t>
            </a:r>
            <a:r>
              <a:rPr lang="en-US" sz="2400" dirty="0" smtClean="0">
                <a:solidFill>
                  <a:srgbClr val="C00000"/>
                </a:solidFill>
              </a:rPr>
              <a:t>: integer; 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Begin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write</a:t>
            </a:r>
            <a:r>
              <a:rPr lang="ru-RU" sz="2400" dirty="0" smtClean="0">
                <a:solidFill>
                  <a:srgbClr val="C00000"/>
                </a:solidFill>
              </a:rPr>
              <a:t>('введите два числа');</a:t>
            </a:r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readln</a:t>
            </a:r>
            <a:r>
              <a:rPr lang="en-US" sz="2400" dirty="0" smtClean="0">
                <a:solidFill>
                  <a:srgbClr val="C00000"/>
                </a:solidFill>
              </a:rPr>
              <a:t>(n, m);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if(m&lt;&gt;0) and (n&lt;&gt;0) then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begin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nok</a:t>
            </a:r>
            <a:r>
              <a:rPr lang="en-US" sz="2400" dirty="0" smtClean="0">
                <a:solidFill>
                  <a:srgbClr val="C00000"/>
                </a:solidFill>
              </a:rPr>
              <a:t>:=n*m; </a:t>
            </a:r>
            <a:r>
              <a:rPr lang="en-US" sz="24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:=</a:t>
            </a:r>
            <a:r>
              <a:rPr lang="en-US" sz="2400" dirty="0" err="1" smtClean="0">
                <a:solidFill>
                  <a:srgbClr val="C00000"/>
                </a:solidFill>
              </a:rPr>
              <a:t>nok</a:t>
            </a:r>
            <a:r>
              <a:rPr lang="en-US" sz="2400" dirty="0" smtClean="0">
                <a:solidFill>
                  <a:srgbClr val="C00000"/>
                </a:solidFill>
              </a:rPr>
              <a:t>;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while </a:t>
            </a:r>
            <a:r>
              <a:rPr lang="en-US" sz="24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&gt;0 do begin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if (</a:t>
            </a:r>
            <a:r>
              <a:rPr lang="en-US" sz="24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 mod n=0) and (</a:t>
            </a:r>
            <a:r>
              <a:rPr lang="en-US" sz="24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 mod m=0) then </a:t>
            </a:r>
            <a:r>
              <a:rPr lang="en-US" sz="2400" dirty="0" err="1" smtClean="0">
                <a:solidFill>
                  <a:srgbClr val="C00000"/>
                </a:solidFill>
              </a:rPr>
              <a:t>nok</a:t>
            </a:r>
            <a:r>
              <a:rPr lang="en-US" sz="2400" dirty="0" smtClean="0">
                <a:solidFill>
                  <a:srgbClr val="C00000"/>
                </a:solidFill>
              </a:rPr>
              <a:t>:=</a:t>
            </a:r>
            <a:r>
              <a:rPr lang="en-US" sz="24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; 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i</a:t>
            </a:r>
            <a:r>
              <a:rPr lang="en-US" sz="2400" dirty="0" smtClean="0">
                <a:solidFill>
                  <a:srgbClr val="C00000"/>
                </a:solidFill>
              </a:rPr>
              <a:t>:=i-1; end;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writeln</a:t>
            </a:r>
            <a:r>
              <a:rPr lang="en-US" sz="2400" dirty="0" smtClean="0">
                <a:solidFill>
                  <a:srgbClr val="C00000"/>
                </a:solidFill>
              </a:rPr>
              <a:t>('</a:t>
            </a:r>
            <a:r>
              <a:rPr lang="en-US" sz="2400" dirty="0" err="1" smtClean="0">
                <a:solidFill>
                  <a:srgbClr val="C00000"/>
                </a:solidFill>
              </a:rPr>
              <a:t>NOK',m,'i',n,'raven',nok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end else </a:t>
            </a:r>
            <a:r>
              <a:rPr lang="en-US" sz="2400" dirty="0" err="1" smtClean="0">
                <a:solidFill>
                  <a:srgbClr val="C00000"/>
                </a:solidFill>
              </a:rPr>
              <a:t>writeln</a:t>
            </a:r>
            <a:r>
              <a:rPr lang="en-US" sz="2400" dirty="0" smtClean="0">
                <a:solidFill>
                  <a:srgbClr val="C00000"/>
                </a:solidFill>
              </a:rPr>
              <a:t> ('Na </a:t>
            </a:r>
            <a:r>
              <a:rPr lang="en-US" sz="2400" dirty="0" err="1" smtClean="0">
                <a:solidFill>
                  <a:srgbClr val="C00000"/>
                </a:solidFill>
              </a:rPr>
              <a:t>nol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delit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nelzya</a:t>
            </a:r>
            <a:r>
              <a:rPr lang="en-US" sz="2400" dirty="0" smtClean="0">
                <a:solidFill>
                  <a:srgbClr val="C00000"/>
                </a:solidFill>
              </a:rPr>
              <a:t>');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end.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Проверочная работа «Цикл с предусловием»</a:t>
            </a:r>
            <a:endParaRPr lang="ru-RU" sz="6000" dirty="0" smtClean="0"/>
          </a:p>
          <a:p>
            <a:pPr algn="ctr">
              <a:buNone/>
            </a:pPr>
            <a:endParaRPr lang="ru-RU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1.</a:t>
            </a:r>
            <a:r>
              <a:rPr lang="ru-RU" sz="5400" dirty="0" smtClean="0"/>
              <a:t> Запишите конструкцию цикла с предусловием. </a:t>
            </a: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В </a:t>
            </a:r>
            <a:r>
              <a:rPr lang="ru-RU" sz="5400" dirty="0" smtClean="0"/>
              <a:t>каких </a:t>
            </a:r>
            <a:r>
              <a:rPr lang="ru-RU" sz="5400" dirty="0" smtClean="0"/>
              <a:t>случаях </a:t>
            </a:r>
            <a:r>
              <a:rPr lang="ru-RU" sz="5400" dirty="0" smtClean="0"/>
              <a:t>применяется цикл с предусловием?</a:t>
            </a:r>
          </a:p>
          <a:p>
            <a:pPr algn="ctr"/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 smtClean="0"/>
              <a:t>2.</a:t>
            </a:r>
            <a:r>
              <a:rPr lang="ru-RU" sz="4000" dirty="0" smtClean="0"/>
              <a:t> Запишите правильную структуру последовательности </a:t>
            </a:r>
            <a:r>
              <a:rPr lang="ru-RU" sz="4000" dirty="0" smtClean="0"/>
              <a:t>операторов</a:t>
            </a:r>
            <a:r>
              <a:rPr lang="ru-RU" sz="4000" dirty="0" smtClean="0"/>
              <a:t>.</a:t>
            </a:r>
          </a:p>
          <a:p>
            <a:pPr>
              <a:buNone/>
            </a:pPr>
            <a:r>
              <a:rPr lang="ru-RU" sz="4000" dirty="0" smtClean="0"/>
              <a:t>а:=2; b:=l; </a:t>
            </a:r>
            <a:r>
              <a:rPr lang="ru-RU" sz="4000" dirty="0" err="1" smtClean="0"/>
              <a:t>while</a:t>
            </a:r>
            <a:r>
              <a:rPr lang="ru-RU" sz="4000" dirty="0" smtClean="0"/>
              <a:t> </a:t>
            </a:r>
            <a:r>
              <a:rPr lang="ru-RU" sz="4000" dirty="0" err="1" smtClean="0"/>
              <a:t>a+b</a:t>
            </a:r>
            <a:r>
              <a:rPr lang="ru-RU" sz="4000" dirty="0" smtClean="0"/>
              <a:t>&lt;8 </a:t>
            </a:r>
            <a:r>
              <a:rPr lang="ru-RU" sz="4000" dirty="0" err="1" smtClean="0"/>
              <a:t>do</a:t>
            </a:r>
            <a:r>
              <a:rPr lang="ru-RU" sz="4000" dirty="0" smtClean="0"/>
              <a:t> </a:t>
            </a:r>
            <a:r>
              <a:rPr lang="ru-RU" sz="4000" dirty="0" err="1" smtClean="0"/>
              <a:t>begin</a:t>
            </a:r>
            <a:r>
              <a:rPr lang="ru-RU" sz="4000" dirty="0" smtClean="0"/>
              <a:t> a:=a+l; b:=b+l </a:t>
            </a:r>
            <a:r>
              <a:rPr lang="ru-RU" sz="4000" dirty="0" err="1" smtClean="0"/>
              <a:t>end</a:t>
            </a:r>
            <a:r>
              <a:rPr lang="ru-RU" sz="4000" dirty="0" smtClean="0"/>
              <a:t>; s:=a+b. 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Сколько </a:t>
            </a:r>
            <a:r>
              <a:rPr lang="ru-RU" sz="4000" dirty="0" smtClean="0"/>
              <a:t>раз будет повторен цикл и какими будут значения переменных </a:t>
            </a:r>
            <a:r>
              <a:rPr lang="ru-RU" sz="4000" dirty="0" err="1" smtClean="0"/>
              <a:t>a</a:t>
            </a:r>
            <a:r>
              <a:rPr lang="ru-RU" sz="4000" dirty="0" smtClean="0"/>
              <a:t>, </a:t>
            </a:r>
            <a:r>
              <a:rPr lang="ru-RU" sz="4000" dirty="0" err="1" smtClean="0"/>
              <a:t>b</a:t>
            </a:r>
            <a:r>
              <a:rPr lang="ru-RU" sz="4000" dirty="0" smtClean="0"/>
              <a:t>, </a:t>
            </a:r>
            <a:r>
              <a:rPr lang="ru-RU" sz="4000" dirty="0" err="1" smtClean="0"/>
              <a:t>s</a:t>
            </a:r>
            <a:r>
              <a:rPr lang="ru-RU" sz="4000" dirty="0" smtClean="0"/>
              <a:t> после его завершения?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3.</a:t>
            </a:r>
            <a:r>
              <a:rPr lang="ru-RU" sz="4000" dirty="0" smtClean="0"/>
              <a:t> Запишите правильную структуру последовательности </a:t>
            </a:r>
            <a:r>
              <a:rPr lang="ru-RU" sz="4000" dirty="0" smtClean="0"/>
              <a:t>операторов</a:t>
            </a:r>
            <a:r>
              <a:rPr lang="ru-RU" sz="4000" dirty="0" smtClean="0"/>
              <a:t>. Какими будут значения переменных а и </a:t>
            </a:r>
            <a:r>
              <a:rPr lang="ru-RU" sz="4000" dirty="0" err="1" smtClean="0"/>
              <a:t>b</a:t>
            </a:r>
            <a:r>
              <a:rPr lang="ru-RU" sz="4000" dirty="0" smtClean="0"/>
              <a:t> после </a:t>
            </a:r>
            <a:r>
              <a:rPr lang="ru-RU" sz="4000" dirty="0" smtClean="0"/>
              <a:t>выполнения </a:t>
            </a:r>
            <a:r>
              <a:rPr lang="ru-RU" sz="4000" dirty="0" smtClean="0"/>
              <a:t>операторов?</a:t>
            </a:r>
          </a:p>
          <a:p>
            <a:pPr>
              <a:buNone/>
            </a:pPr>
            <a:r>
              <a:rPr lang="ru-RU" sz="4000" dirty="0" smtClean="0"/>
              <a:t>а:=1; b:=l; </a:t>
            </a:r>
            <a:r>
              <a:rPr lang="ru-RU" sz="4000" dirty="0" err="1" smtClean="0"/>
              <a:t>while</a:t>
            </a:r>
            <a:r>
              <a:rPr lang="ru-RU" sz="4000" dirty="0" smtClean="0"/>
              <a:t> а&lt;=8 </a:t>
            </a:r>
            <a:r>
              <a:rPr lang="ru-RU" sz="4000" dirty="0" err="1" smtClean="0"/>
              <a:t>do</a:t>
            </a:r>
            <a:r>
              <a:rPr lang="ru-RU" sz="4000" dirty="0" smtClean="0"/>
              <a:t> а:=а+1; b:=b+l.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19200"/>
            <a:ext cx="8643998" cy="52101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/>
              <a:t>4.</a:t>
            </a:r>
            <a:r>
              <a:rPr lang="ru-RU" sz="2800" dirty="0" smtClean="0"/>
              <a:t> Дана последовательность операторов, вычисляющих </a:t>
            </a:r>
            <a:r>
              <a:rPr lang="ru-RU" sz="2800" dirty="0" smtClean="0"/>
              <a:t>факториал </a:t>
            </a:r>
            <a:r>
              <a:rPr lang="en-US" sz="2800" i="1" dirty="0" smtClean="0"/>
              <a:t>f</a:t>
            </a:r>
            <a:r>
              <a:rPr lang="en-US" sz="2800" dirty="0" smtClean="0"/>
              <a:t> </a:t>
            </a:r>
            <a:r>
              <a:rPr lang="ru-RU" sz="2800" dirty="0" smtClean="0"/>
              <a:t>числа я, которая содержит пять ошибок. Найдите эти ошибки, предварительно записав операторы в правильном виде.</a:t>
            </a:r>
          </a:p>
          <a:p>
            <a:pPr>
              <a:buNone/>
            </a:pPr>
            <a:r>
              <a:rPr lang="ru-RU" sz="2800" dirty="0" smtClean="0"/>
              <a:t>k:=l;f:=0; </a:t>
            </a:r>
          </a:p>
          <a:p>
            <a:pPr>
              <a:buNone/>
            </a:pPr>
            <a:r>
              <a:rPr lang="en-US" sz="2800" dirty="0" smtClean="0"/>
              <a:t>while k&lt;n do f=f*k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k</a:t>
            </a:r>
            <a:r>
              <a:rPr lang="ru-RU" sz="2800" dirty="0" smtClean="0"/>
              <a:t>:=</a:t>
            </a:r>
            <a:r>
              <a:rPr lang="en-US" sz="2800" dirty="0" smtClean="0"/>
              <a:t>k</a:t>
            </a:r>
            <a:r>
              <a:rPr lang="ru-RU" sz="2800" dirty="0" smtClean="0"/>
              <a:t>+</a:t>
            </a:r>
            <a:r>
              <a:rPr lang="en-US" sz="2800" dirty="0" smtClean="0"/>
              <a:t>l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i="1" dirty="0" smtClean="0"/>
              <a:t>Примечание.</a:t>
            </a:r>
            <a:r>
              <a:rPr lang="ru-RU" sz="2800" dirty="0" smtClean="0"/>
              <a:t> Факториалом натурального числа называется произведение всех натуральных чисел от 1 до этого числа, т. е. </a:t>
            </a:r>
            <a:r>
              <a:rPr lang="en-US" sz="2800" dirty="0" smtClean="0"/>
              <a:t>n</a:t>
            </a:r>
            <a:r>
              <a:rPr lang="ru-RU" sz="2800" dirty="0" smtClean="0"/>
              <a:t>!=1*2*3*...*(</a:t>
            </a:r>
            <a:r>
              <a:rPr lang="en-US" sz="2800" dirty="0" smtClean="0"/>
              <a:t>n</a:t>
            </a:r>
            <a:r>
              <a:rPr lang="ru-RU" sz="2800" dirty="0" smtClean="0"/>
              <a:t>—2)*(</a:t>
            </a:r>
            <a:r>
              <a:rPr lang="en-US" sz="2800" dirty="0" smtClean="0"/>
              <a:t>n</a:t>
            </a:r>
            <a:r>
              <a:rPr lang="ru-RU" sz="2800" dirty="0" smtClean="0"/>
              <a:t>—1)*</a:t>
            </a:r>
            <a:r>
              <a:rPr lang="en-US" sz="2800" dirty="0" smtClean="0"/>
              <a:t>n</a:t>
            </a:r>
            <a:r>
              <a:rPr lang="ru-RU" sz="2800" dirty="0" smtClean="0"/>
              <a:t>.</a:t>
            </a:r>
            <a:endParaRPr lang="ru-RU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5.</a:t>
            </a:r>
            <a:r>
              <a:rPr lang="ru-RU" sz="3200" dirty="0" smtClean="0"/>
              <a:t> Найдите и исправьте ошибки в следующем фрагменте </a:t>
            </a:r>
            <a:r>
              <a:rPr lang="ru-RU" sz="3200" dirty="0" smtClean="0"/>
              <a:t>программы</a:t>
            </a:r>
            <a:r>
              <a:rPr lang="ru-RU" sz="3200" dirty="0" smtClean="0"/>
              <a:t>, определяющей для заданного натурального числа </a:t>
            </a:r>
            <a:r>
              <a:rPr lang="en-US" sz="3200" dirty="0" smtClean="0"/>
              <a:t>n</a:t>
            </a:r>
            <a:r>
              <a:rPr lang="ru-RU" sz="3200" dirty="0" smtClean="0"/>
              <a:t> </a:t>
            </a:r>
            <a:r>
              <a:rPr lang="ru-RU" sz="3200" dirty="0" smtClean="0"/>
              <a:t>число</a:t>
            </a:r>
            <a:r>
              <a:rPr lang="ru-RU" sz="3200" dirty="0" smtClean="0"/>
              <a:t>, записанное цифрами числа </a:t>
            </a:r>
            <a:r>
              <a:rPr lang="en-US" sz="3200" dirty="0" smtClean="0"/>
              <a:t>n</a:t>
            </a:r>
            <a:r>
              <a:rPr lang="ru-RU" sz="3200" dirty="0" smtClean="0"/>
              <a:t> в обратном порядке.</a:t>
            </a:r>
          </a:p>
          <a:p>
            <a:pPr>
              <a:buNone/>
            </a:pPr>
            <a:r>
              <a:rPr lang="ru-RU" sz="3200" dirty="0" err="1" smtClean="0"/>
              <a:t>р</a:t>
            </a:r>
            <a:r>
              <a:rPr lang="en-US" sz="3200" dirty="0" smtClean="0"/>
              <a:t>:=n;</a:t>
            </a:r>
            <a:endParaRPr lang="ru-RU" sz="3200" dirty="0" smtClean="0"/>
          </a:p>
          <a:p>
            <a:pPr>
              <a:buNone/>
            </a:pPr>
            <a:r>
              <a:rPr lang="en-US" sz="3200" dirty="0" smtClean="0"/>
              <a:t>while </a:t>
            </a:r>
            <a:r>
              <a:rPr lang="ru-RU" sz="3200" dirty="0" err="1" smtClean="0"/>
              <a:t>р</a:t>
            </a:r>
            <a:r>
              <a:rPr lang="en-US" sz="3200" dirty="0" smtClean="0"/>
              <a:t>&gt;=0 do begin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а:=а+р </a:t>
            </a:r>
            <a:r>
              <a:rPr lang="ru-RU" sz="3200" dirty="0" err="1" smtClean="0"/>
              <a:t>mod</a:t>
            </a:r>
            <a:r>
              <a:rPr lang="ru-RU" sz="3200" dirty="0" smtClean="0"/>
              <a:t> 10; </a:t>
            </a:r>
          </a:p>
          <a:p>
            <a:pPr>
              <a:buNone/>
            </a:pPr>
            <a:r>
              <a:rPr lang="ru-RU" sz="3200" dirty="0" smtClean="0"/>
              <a:t>р:=р </a:t>
            </a:r>
            <a:r>
              <a:rPr lang="ru-RU" sz="3200" dirty="0" err="1" smtClean="0"/>
              <a:t>div</a:t>
            </a:r>
            <a:r>
              <a:rPr lang="ru-RU" sz="3200" dirty="0" smtClean="0"/>
              <a:t> 10 </a:t>
            </a:r>
          </a:p>
          <a:p>
            <a:pPr>
              <a:buNone/>
            </a:pPr>
            <a:r>
              <a:rPr lang="ru-RU" sz="3200" dirty="0" err="1" smtClean="0"/>
              <a:t>end</a:t>
            </a:r>
            <a:r>
              <a:rPr lang="ru-RU" sz="3200" dirty="0" smtClean="0"/>
              <a:t>;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Ответы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914400" indent="-914400">
              <a:buNone/>
            </a:pPr>
            <a:r>
              <a:rPr lang="ru-RU" sz="4800" dirty="0" err="1" smtClean="0"/>
              <a:t>while</a:t>
            </a:r>
            <a:r>
              <a:rPr lang="ru-RU" sz="4800" dirty="0" smtClean="0"/>
              <a:t> </a:t>
            </a:r>
            <a:r>
              <a:rPr lang="ru-RU" sz="4800" dirty="0" smtClean="0"/>
              <a:t>&lt;логическое выражение&gt; </a:t>
            </a:r>
            <a:r>
              <a:rPr lang="ru-RU" sz="4800" dirty="0" err="1" smtClean="0"/>
              <a:t>do</a:t>
            </a:r>
            <a:r>
              <a:rPr lang="ru-RU" sz="4800" dirty="0" smtClean="0"/>
              <a:t> </a:t>
            </a:r>
            <a:r>
              <a:rPr lang="ru-RU" sz="4800" dirty="0" err="1" smtClean="0"/>
              <a:t>begin</a:t>
            </a:r>
            <a:r>
              <a:rPr lang="ru-RU" sz="4800" dirty="0" smtClean="0"/>
              <a:t> группа операторов </a:t>
            </a:r>
            <a:r>
              <a:rPr lang="ru-RU" sz="4800" dirty="0" err="1" smtClean="0"/>
              <a:t>end</a:t>
            </a:r>
            <a:r>
              <a:rPr lang="ru-RU" sz="4800" dirty="0" smtClean="0"/>
              <a:t>; </a:t>
            </a:r>
            <a:endParaRPr lang="ru-RU" sz="4800" dirty="0" smtClean="0"/>
          </a:p>
          <a:p>
            <a:pPr marL="914400" indent="-914400">
              <a:buNone/>
            </a:pPr>
            <a:r>
              <a:rPr lang="ru-RU" sz="4800" dirty="0" smtClean="0"/>
              <a:t>Когда </a:t>
            </a:r>
            <a:r>
              <a:rPr lang="ru-RU" sz="4800" dirty="0" smtClean="0"/>
              <a:t>до выполнения цикла количество повторов неиз­вестно.</a:t>
            </a:r>
          </a:p>
          <a:p>
            <a:pPr>
              <a:buNone/>
            </a:pP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</TotalTime>
  <Words>1118</Words>
  <Application>Microsoft Office PowerPoint</Application>
  <PresentationFormat>Экран (4:3)</PresentationFormat>
  <Paragraphs>153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Начальная</vt:lpstr>
      <vt:lpstr>ПРОГРАММИРОВАНИЕ ЦИКЛОВ </vt:lpstr>
      <vt:lpstr>Цель: </vt:lpstr>
      <vt:lpstr>Слайд 3</vt:lpstr>
      <vt:lpstr>Слайд 4</vt:lpstr>
      <vt:lpstr>Слайд 5</vt:lpstr>
      <vt:lpstr>Слайд 6</vt:lpstr>
      <vt:lpstr>Слайд 7</vt:lpstr>
      <vt:lpstr>Слайд 8</vt:lpstr>
      <vt:lpstr>Ответы: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Например:</vt:lpstr>
      <vt:lpstr>Слайд 19</vt:lpstr>
      <vt:lpstr>Задание 1. </vt:lpstr>
      <vt:lpstr>Решение:</vt:lpstr>
      <vt:lpstr>Задание 2. Выведите на экран строку из звездочек</vt:lpstr>
      <vt:lpstr>Задание 3. Выведите квадраты натуральных чисел, не превосходящих 50.</vt:lpstr>
      <vt:lpstr>Задание 4. Найдите НОД двух чисел</vt:lpstr>
      <vt:lpstr>Вывод </vt:lpstr>
      <vt:lpstr>Домашнее задание</vt:lpstr>
      <vt:lpstr>Слайд 27</vt:lpstr>
      <vt:lpstr>Слайд 28</vt:lpstr>
    </vt:vector>
  </TitlesOfParts>
  <Company>Darima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ЦИКЛОВ </dc:title>
  <dc:creator>Darima</dc:creator>
  <cp:lastModifiedBy>Darima</cp:lastModifiedBy>
  <cp:revision>6</cp:revision>
  <dcterms:created xsi:type="dcterms:W3CDTF">2013-03-06T15:05:30Z</dcterms:created>
  <dcterms:modified xsi:type="dcterms:W3CDTF">2013-03-06T16:15:14Z</dcterms:modified>
</cp:coreProperties>
</file>