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58" r:id="rId5"/>
    <p:sldId id="270" r:id="rId6"/>
    <p:sldId id="259" r:id="rId7"/>
    <p:sldId id="263" r:id="rId8"/>
    <p:sldId id="260" r:id="rId9"/>
    <p:sldId id="261" r:id="rId10"/>
    <p:sldId id="262" r:id="rId11"/>
    <p:sldId id="264" r:id="rId12"/>
    <p:sldId id="265" r:id="rId13"/>
    <p:sldId id="266" r:id="rId14"/>
    <p:sldId id="268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06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4B342BA-4A3B-473D-8E97-3BA3179F1E1C}" type="datetimeFigureOut">
              <a:rPr lang="ru-RU" smtClean="0"/>
              <a:t>06.03.2013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D6631A-4302-44CF-B9C4-77757BA44BB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42BA-4A3B-473D-8E97-3BA3179F1E1C}" type="datetimeFigureOut">
              <a:rPr lang="ru-RU" smtClean="0"/>
              <a:t>06.03.2013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631A-4302-44CF-B9C4-77757BA44B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4B342BA-4A3B-473D-8E97-3BA3179F1E1C}" type="datetimeFigureOut">
              <a:rPr lang="ru-RU" smtClean="0"/>
              <a:t>06.03.2013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8D6631A-4302-44CF-B9C4-77757BA44BB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42BA-4A3B-473D-8E97-3BA3179F1E1C}" type="datetimeFigureOut">
              <a:rPr lang="ru-RU" smtClean="0"/>
              <a:t>06.03.2013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8D6631A-4302-44CF-B9C4-77757BA44BB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42BA-4A3B-473D-8E97-3BA3179F1E1C}" type="datetimeFigureOut">
              <a:rPr lang="ru-RU" smtClean="0"/>
              <a:t>06.03.2013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8D6631A-4302-44CF-B9C4-77757BA44BB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4B342BA-4A3B-473D-8E97-3BA3179F1E1C}" type="datetimeFigureOut">
              <a:rPr lang="ru-RU" smtClean="0"/>
              <a:t>06.03.2013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8D6631A-4302-44CF-B9C4-77757BA44BBD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4B342BA-4A3B-473D-8E97-3BA3179F1E1C}" type="datetimeFigureOut">
              <a:rPr lang="ru-RU" smtClean="0"/>
              <a:t>06.03.2013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8D6631A-4302-44CF-B9C4-77757BA44BB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42BA-4A3B-473D-8E97-3BA3179F1E1C}" type="datetimeFigureOut">
              <a:rPr lang="ru-RU" smtClean="0"/>
              <a:t>06.03.2013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8D6631A-4302-44CF-B9C4-77757BA44B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42BA-4A3B-473D-8E97-3BA3179F1E1C}" type="datetimeFigureOut">
              <a:rPr lang="ru-RU" smtClean="0"/>
              <a:t>06.03.2013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D6631A-4302-44CF-B9C4-77757BA44B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42BA-4A3B-473D-8E97-3BA3179F1E1C}" type="datetimeFigureOut">
              <a:rPr lang="ru-RU" smtClean="0"/>
              <a:t>06.03.2013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8D6631A-4302-44CF-B9C4-77757BA44BB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4B342BA-4A3B-473D-8E97-3BA3179F1E1C}" type="datetimeFigureOut">
              <a:rPr lang="ru-RU" smtClean="0"/>
              <a:t>06.03.2013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8D6631A-4302-44CF-B9C4-77757BA44BB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4B342BA-4A3B-473D-8E97-3BA3179F1E1C}" type="datetimeFigureOut">
              <a:rPr lang="ru-RU" smtClean="0"/>
              <a:t>06.03.2013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8D6631A-4302-44CF-B9C4-77757BA44BB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ПРОГРАММИРОВАНИЕ ЦИКЛОВ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УРОК </a:t>
            </a:r>
            <a:r>
              <a:rPr lang="ru-RU" b="1" dirty="0" smtClean="0"/>
              <a:t>33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Задание 3. Выведите квадраты натуральных чисел, не превосходящих </a:t>
            </a:r>
            <a:r>
              <a:rPr lang="ru-RU" sz="3600" b="1" dirty="0" smtClean="0"/>
              <a:t>50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500174"/>
            <a:ext cx="8480328" cy="535782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000" i="1" dirty="0" smtClean="0"/>
              <a:t>Решение</a:t>
            </a:r>
            <a:r>
              <a:rPr lang="en-US" sz="4000" i="1" dirty="0" smtClean="0"/>
              <a:t>:</a:t>
            </a:r>
            <a:r>
              <a:rPr lang="en-US" sz="4000" dirty="0" smtClean="0"/>
              <a:t> </a:t>
            </a:r>
            <a:endParaRPr lang="en-US" sz="4000" dirty="0" smtClean="0"/>
          </a:p>
          <a:p>
            <a:pPr>
              <a:buNone/>
            </a:pPr>
            <a:r>
              <a:rPr lang="en-US" sz="4000" dirty="0" err="1" smtClean="0"/>
              <a:t>var</a:t>
            </a:r>
            <a:r>
              <a:rPr lang="en-US" sz="4000" dirty="0" smtClean="0"/>
              <a:t> </a:t>
            </a:r>
            <a:r>
              <a:rPr lang="en-US" sz="4000" dirty="0" smtClean="0"/>
              <a:t>x, n: integer; </a:t>
            </a:r>
            <a:endParaRPr lang="ru-RU" sz="4000" dirty="0" smtClean="0"/>
          </a:p>
          <a:p>
            <a:pPr>
              <a:buNone/>
            </a:pPr>
            <a:r>
              <a:rPr lang="en-US" sz="4000" dirty="0" smtClean="0"/>
              <a:t>begin</a:t>
            </a:r>
            <a:endParaRPr lang="ru-RU" sz="4000" dirty="0" smtClean="0"/>
          </a:p>
          <a:p>
            <a:pPr>
              <a:buNone/>
            </a:pPr>
            <a:r>
              <a:rPr lang="en-US" sz="4000" dirty="0" smtClean="0"/>
              <a:t>write('n='); </a:t>
            </a:r>
            <a:r>
              <a:rPr lang="en-US" sz="4000" dirty="0" err="1" smtClean="0"/>
              <a:t>readln</a:t>
            </a:r>
            <a:r>
              <a:rPr lang="en-US" sz="4000" dirty="0" smtClean="0"/>
              <a:t>(n); </a:t>
            </a:r>
            <a:endParaRPr lang="ru-RU" sz="4000" dirty="0" smtClean="0"/>
          </a:p>
          <a:p>
            <a:pPr>
              <a:buNone/>
            </a:pPr>
            <a:r>
              <a:rPr lang="en-US" sz="4000" dirty="0" smtClean="0"/>
              <a:t>x:=l;</a:t>
            </a:r>
            <a:endParaRPr lang="ru-RU" sz="4000" dirty="0" smtClean="0"/>
          </a:p>
          <a:p>
            <a:pPr>
              <a:buNone/>
            </a:pPr>
            <a:r>
              <a:rPr lang="en-US" sz="4000" dirty="0" smtClean="0"/>
              <a:t>while </a:t>
            </a:r>
            <a:r>
              <a:rPr lang="en-US" sz="4000" dirty="0" err="1" smtClean="0"/>
              <a:t>sqr</a:t>
            </a:r>
            <a:r>
              <a:rPr lang="en-US" sz="4000" dirty="0" smtClean="0"/>
              <a:t>(x)&lt;n do begin </a:t>
            </a:r>
            <a:endParaRPr lang="ru-RU" sz="4000" dirty="0" smtClean="0"/>
          </a:p>
          <a:p>
            <a:pPr>
              <a:buNone/>
            </a:pPr>
            <a:r>
              <a:rPr lang="en-US" sz="4000" dirty="0" smtClean="0"/>
              <a:t>write(</a:t>
            </a:r>
            <a:r>
              <a:rPr lang="en-US" sz="4000" dirty="0" err="1" smtClean="0"/>
              <a:t>sqr</a:t>
            </a:r>
            <a:r>
              <a:rPr lang="en-US" sz="4000" dirty="0" smtClean="0"/>
              <a:t>(x),' '); x:=</a:t>
            </a:r>
            <a:r>
              <a:rPr lang="en-US" sz="4000" dirty="0" err="1" smtClean="0"/>
              <a:t>x+l</a:t>
            </a:r>
            <a:r>
              <a:rPr lang="en-US" sz="4000" dirty="0" smtClean="0"/>
              <a:t> </a:t>
            </a:r>
            <a:endParaRPr lang="ru-RU" sz="4000" dirty="0" smtClean="0"/>
          </a:p>
          <a:p>
            <a:pPr>
              <a:buNone/>
            </a:pPr>
            <a:r>
              <a:rPr lang="en-US" sz="4000" dirty="0" smtClean="0"/>
              <a:t>end</a:t>
            </a:r>
            <a:r>
              <a:rPr lang="ru-RU" sz="4000" dirty="0" smtClean="0"/>
              <a:t>; </a:t>
            </a:r>
            <a:r>
              <a:rPr lang="en-US" sz="4000" dirty="0" smtClean="0"/>
              <a:t>end</a:t>
            </a:r>
            <a:r>
              <a:rPr lang="ru-RU" sz="4000" dirty="0" smtClean="0"/>
              <a:t>.</a:t>
            </a:r>
          </a:p>
          <a:p>
            <a:pPr>
              <a:buNone/>
            </a:pPr>
            <a:endParaRPr lang="ru-RU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/>
              <a:t>Задание 4</a:t>
            </a:r>
            <a:r>
              <a:rPr lang="ru-RU" b="1" dirty="0" smtClean="0"/>
              <a:t>.</a:t>
            </a:r>
            <a:br>
              <a:rPr lang="ru-RU" b="1" dirty="0" smtClean="0"/>
            </a:br>
            <a:r>
              <a:rPr lang="ru-RU" b="1" dirty="0" smtClean="0"/>
              <a:t> </a:t>
            </a:r>
            <a:r>
              <a:rPr lang="ru-RU" b="1" dirty="0" smtClean="0"/>
              <a:t>Возведите число в </a:t>
            </a:r>
            <a:r>
              <a:rPr lang="ru-RU" b="1" dirty="0" smtClean="0"/>
              <a:t>степень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600200"/>
            <a:ext cx="8643998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Решение</a:t>
            </a:r>
            <a:r>
              <a:rPr lang="en-US" sz="2000" dirty="0" smtClean="0"/>
              <a:t>:</a:t>
            </a:r>
            <a:endParaRPr lang="ru-RU" sz="2000" dirty="0" smtClean="0"/>
          </a:p>
          <a:p>
            <a:pPr>
              <a:buNone/>
            </a:pPr>
            <a:r>
              <a:rPr lang="en-US" sz="2000" dirty="0" err="1" smtClean="0"/>
              <a:t>Var</a:t>
            </a:r>
            <a:r>
              <a:rPr lang="en-US" sz="2000" dirty="0" smtClean="0"/>
              <a:t> num, deg: integer; res: real; </a:t>
            </a:r>
            <a:r>
              <a:rPr lang="en-US" sz="2000" dirty="0" err="1" smtClean="0"/>
              <a:t>i</a:t>
            </a:r>
            <a:r>
              <a:rPr lang="en-US" sz="2000" dirty="0" smtClean="0"/>
              <a:t>: byte; </a:t>
            </a:r>
            <a:endParaRPr lang="ru-RU" sz="2000" dirty="0" smtClean="0"/>
          </a:p>
          <a:p>
            <a:pPr>
              <a:buNone/>
            </a:pPr>
            <a:r>
              <a:rPr lang="en-US" sz="2000" dirty="0" smtClean="0"/>
              <a:t>begin</a:t>
            </a:r>
            <a:endParaRPr lang="ru-RU" sz="2000" dirty="0" smtClean="0"/>
          </a:p>
          <a:p>
            <a:pPr>
              <a:buNone/>
            </a:pPr>
            <a:r>
              <a:rPr lang="en-US" sz="2000" dirty="0" smtClean="0"/>
              <a:t>write('</a:t>
            </a:r>
            <a:r>
              <a:rPr lang="ru-RU" sz="2000" dirty="0" smtClean="0"/>
              <a:t>Число</a:t>
            </a:r>
            <a:r>
              <a:rPr lang="en-US" sz="2000" dirty="0" smtClean="0"/>
              <a:t>'); </a:t>
            </a:r>
            <a:r>
              <a:rPr lang="en-US" sz="2000" dirty="0" err="1" smtClean="0"/>
              <a:t>readln</a:t>
            </a:r>
            <a:r>
              <a:rPr lang="en-US" sz="2000" dirty="0" smtClean="0"/>
              <a:t>(num);</a:t>
            </a:r>
            <a:endParaRPr lang="ru-RU" sz="2000" dirty="0" smtClean="0"/>
          </a:p>
          <a:p>
            <a:pPr>
              <a:buNone/>
            </a:pPr>
            <a:r>
              <a:rPr lang="en-US" sz="2000" dirty="0" smtClean="0"/>
              <a:t>write('C</a:t>
            </a:r>
            <a:r>
              <a:rPr lang="ru-RU" sz="2000" dirty="0" err="1" smtClean="0"/>
              <a:t>тепень</a:t>
            </a:r>
            <a:r>
              <a:rPr lang="en-US" sz="2000" dirty="0" smtClean="0"/>
              <a:t>'); </a:t>
            </a:r>
            <a:r>
              <a:rPr lang="en-US" sz="2000" dirty="0" err="1" smtClean="0"/>
              <a:t>readln</a:t>
            </a:r>
            <a:r>
              <a:rPr lang="en-US" sz="2000" dirty="0" smtClean="0"/>
              <a:t>(deg);</a:t>
            </a:r>
            <a:endParaRPr lang="ru-RU" sz="2000" dirty="0" smtClean="0"/>
          </a:p>
          <a:p>
            <a:pPr>
              <a:buNone/>
            </a:pPr>
            <a:r>
              <a:rPr lang="en-US" sz="2000" dirty="0" smtClean="0"/>
              <a:t>res:=l; </a:t>
            </a:r>
            <a:r>
              <a:rPr lang="en-US" sz="2000" dirty="0" err="1" smtClean="0"/>
              <a:t>i</a:t>
            </a:r>
            <a:r>
              <a:rPr lang="en-US" sz="2000" dirty="0" smtClean="0"/>
              <a:t>:=0;</a:t>
            </a:r>
            <a:endParaRPr lang="ru-RU" sz="2000" dirty="0" smtClean="0"/>
          </a:p>
          <a:p>
            <a:pPr>
              <a:buNone/>
            </a:pPr>
            <a:r>
              <a:rPr lang="en-US" sz="2000" dirty="0" smtClean="0"/>
              <a:t>while </a:t>
            </a:r>
            <a:r>
              <a:rPr lang="en-US" sz="2000" dirty="0" err="1" smtClean="0"/>
              <a:t>i</a:t>
            </a:r>
            <a:r>
              <a:rPr lang="en-US" sz="2000" dirty="0" smtClean="0"/>
              <a:t>&lt;abs(deg) do begin </a:t>
            </a:r>
            <a:endParaRPr lang="ru-RU" sz="2000" dirty="0" smtClean="0"/>
          </a:p>
          <a:p>
            <a:pPr>
              <a:buNone/>
            </a:pPr>
            <a:r>
              <a:rPr lang="en-US" sz="2000" dirty="0" smtClean="0"/>
              <a:t>res:=res*num; </a:t>
            </a:r>
            <a:r>
              <a:rPr lang="en-US" sz="2000" dirty="0" err="1" smtClean="0"/>
              <a:t>i</a:t>
            </a:r>
            <a:r>
              <a:rPr lang="en-US" sz="2000" dirty="0" smtClean="0"/>
              <a:t>:=i+1 </a:t>
            </a:r>
            <a:endParaRPr lang="ru-RU" sz="2000" dirty="0" smtClean="0"/>
          </a:p>
          <a:p>
            <a:pPr>
              <a:buNone/>
            </a:pPr>
            <a:r>
              <a:rPr lang="en-US" sz="2000" dirty="0" smtClean="0"/>
              <a:t>end;</a:t>
            </a:r>
            <a:endParaRPr lang="ru-RU" sz="2000" dirty="0" smtClean="0"/>
          </a:p>
          <a:p>
            <a:pPr>
              <a:buNone/>
            </a:pPr>
            <a:r>
              <a:rPr lang="en-US" sz="2000" dirty="0" smtClean="0"/>
              <a:t>if deg&lt;0 then </a:t>
            </a:r>
            <a:endParaRPr lang="ru-RU" sz="2000" dirty="0" smtClean="0"/>
          </a:p>
          <a:p>
            <a:pPr>
              <a:buNone/>
            </a:pPr>
            <a:r>
              <a:rPr lang="en-US" sz="2000" dirty="0" smtClean="0"/>
              <a:t>res:=l/res;</a:t>
            </a:r>
            <a:endParaRPr lang="ru-RU" sz="2000" dirty="0" smtClean="0"/>
          </a:p>
          <a:p>
            <a:pPr>
              <a:buNone/>
            </a:pPr>
            <a:r>
              <a:rPr lang="en-US" sz="2000" dirty="0" err="1" smtClean="0"/>
              <a:t>writeln</a:t>
            </a:r>
            <a:r>
              <a:rPr lang="ru-RU" sz="2000" dirty="0" smtClean="0"/>
              <a:t>(</a:t>
            </a:r>
            <a:r>
              <a:rPr lang="en-US" sz="2000" dirty="0" smtClean="0"/>
              <a:t>res</a:t>
            </a:r>
            <a:r>
              <a:rPr lang="ru-RU" sz="2000" dirty="0" smtClean="0"/>
              <a:t>:10:5); </a:t>
            </a:r>
          </a:p>
          <a:p>
            <a:pPr>
              <a:buNone/>
            </a:pPr>
            <a:r>
              <a:rPr lang="en-US" sz="2000" dirty="0" smtClean="0"/>
              <a:t>end</a:t>
            </a:r>
            <a:r>
              <a:rPr lang="ru-RU" sz="2000" dirty="0" smtClean="0"/>
              <a:t>.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600200"/>
            <a:ext cx="8480328" cy="4495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dirty="0" smtClean="0">
                <a:solidFill>
                  <a:srgbClr val="0070C0"/>
                </a:solidFill>
              </a:rPr>
              <a:t>Как </a:t>
            </a:r>
            <a:r>
              <a:rPr lang="ru-RU" sz="6000" dirty="0" smtClean="0">
                <a:solidFill>
                  <a:srgbClr val="0070C0"/>
                </a:solidFill>
              </a:rPr>
              <a:t>программируется цикл с предусловием на языке </a:t>
            </a:r>
            <a:r>
              <a:rPr lang="ru-RU" sz="6000" dirty="0" smtClean="0">
                <a:solidFill>
                  <a:srgbClr val="0070C0"/>
                </a:solidFill>
              </a:rPr>
              <a:t>Паскаль</a:t>
            </a:r>
            <a:r>
              <a:rPr lang="ru-RU" sz="6000" dirty="0" smtClean="0">
                <a:solidFill>
                  <a:srgbClr val="0070C0"/>
                </a:solidFill>
              </a:rPr>
              <a:t>?</a:t>
            </a:r>
          </a:p>
          <a:p>
            <a:pPr algn="ctr">
              <a:buNone/>
            </a:pPr>
            <a:endParaRPr lang="ru-RU" sz="6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Домашнее </a:t>
            </a:r>
            <a:r>
              <a:rPr lang="ru-RU" b="1" dirty="0" smtClean="0"/>
              <a:t>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600200"/>
            <a:ext cx="8643998" cy="5043510"/>
          </a:xfrm>
        </p:spPr>
        <p:txBody>
          <a:bodyPr>
            <a:noAutofit/>
          </a:bodyPr>
          <a:lstStyle/>
          <a:p>
            <a:r>
              <a:rPr lang="ru-RU" sz="4000" dirty="0" smtClean="0"/>
              <a:t>Вывести </a:t>
            </a:r>
            <a:r>
              <a:rPr lang="ru-RU" sz="4000" dirty="0" smtClean="0"/>
              <a:t>все четные числа, начиная с числа N и кончая </a:t>
            </a:r>
            <a:r>
              <a:rPr lang="ru-RU" sz="4000" dirty="0" smtClean="0"/>
              <a:t>числом </a:t>
            </a:r>
            <a:r>
              <a:rPr lang="ru-RU" sz="4000" dirty="0" smtClean="0"/>
              <a:t>М. Числа </a:t>
            </a:r>
            <a:r>
              <a:rPr lang="en-US" sz="4000" dirty="0" smtClean="0"/>
              <a:t>N</a:t>
            </a:r>
            <a:r>
              <a:rPr lang="ru-RU" sz="4000" dirty="0" smtClean="0"/>
              <a:t> и М задает пользователь.</a:t>
            </a:r>
          </a:p>
          <a:p>
            <a:r>
              <a:rPr lang="ru-RU" sz="4000" dirty="0" smtClean="0"/>
              <a:t>Вводятся 14 чисел. Определить, сколько среди них </a:t>
            </a:r>
            <a:r>
              <a:rPr lang="ru-RU" sz="4000" dirty="0" smtClean="0"/>
              <a:t>положительных </a:t>
            </a:r>
            <a:r>
              <a:rPr lang="ru-RU" sz="4000" dirty="0" smtClean="0"/>
              <a:t>(включая 0) и сколько отрицательных. (Числа вводятся в одну переменную в цикле.)</a:t>
            </a:r>
          </a:p>
          <a:p>
            <a:endParaRPr lang="ru-RU" sz="4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Program dz1;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600200"/>
            <a:ext cx="8480328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dirty="0" err="1" smtClean="0"/>
              <a:t>var</a:t>
            </a:r>
            <a:r>
              <a:rPr lang="en-US" sz="3200" dirty="0" smtClean="0"/>
              <a:t> </a:t>
            </a:r>
            <a:r>
              <a:rPr lang="ru-RU" sz="3200" dirty="0" err="1" smtClean="0"/>
              <a:t>х</a:t>
            </a:r>
            <a:r>
              <a:rPr lang="en-US" sz="3200" dirty="0" smtClean="0"/>
              <a:t>, n, m: integer;</a:t>
            </a:r>
            <a:endParaRPr lang="ru-RU" sz="3200" dirty="0" smtClean="0"/>
          </a:p>
          <a:p>
            <a:pPr>
              <a:buNone/>
            </a:pPr>
            <a:r>
              <a:rPr lang="en-US" sz="3200" dirty="0" smtClean="0"/>
              <a:t>begin</a:t>
            </a:r>
            <a:endParaRPr lang="ru-RU" sz="3200" dirty="0" smtClean="0"/>
          </a:p>
          <a:p>
            <a:pPr>
              <a:buNone/>
            </a:pPr>
            <a:r>
              <a:rPr lang="en-US" sz="3200" dirty="0" smtClean="0"/>
              <a:t>write('n='); </a:t>
            </a:r>
            <a:r>
              <a:rPr lang="en-US" sz="3200" dirty="0" err="1" smtClean="0"/>
              <a:t>readln</a:t>
            </a:r>
            <a:r>
              <a:rPr lang="en-US" sz="3200" dirty="0" smtClean="0"/>
              <a:t>(n); write('m='); </a:t>
            </a:r>
            <a:r>
              <a:rPr lang="en-US" sz="3200" dirty="0" err="1" smtClean="0"/>
              <a:t>readln</a:t>
            </a:r>
            <a:r>
              <a:rPr lang="en-US" sz="3200" dirty="0" smtClean="0"/>
              <a:t>(m);</a:t>
            </a:r>
            <a:endParaRPr lang="ru-RU" sz="3200" dirty="0" smtClean="0"/>
          </a:p>
          <a:p>
            <a:pPr>
              <a:buNone/>
            </a:pPr>
            <a:r>
              <a:rPr lang="en-US" sz="3200" dirty="0" smtClean="0"/>
              <a:t>x:=n;</a:t>
            </a:r>
            <a:endParaRPr lang="ru-RU" sz="3200" dirty="0" smtClean="0"/>
          </a:p>
          <a:p>
            <a:pPr>
              <a:buNone/>
            </a:pPr>
            <a:r>
              <a:rPr lang="en-US" sz="3200" dirty="0" smtClean="0"/>
              <a:t>while x&lt;=m do begin</a:t>
            </a:r>
            <a:endParaRPr lang="ru-RU" sz="3200" dirty="0" smtClean="0"/>
          </a:p>
          <a:p>
            <a:pPr>
              <a:buNone/>
            </a:pPr>
            <a:r>
              <a:rPr lang="en-US" sz="3200" dirty="0" smtClean="0"/>
              <a:t>if x mod2 =0 then write(x,' ');</a:t>
            </a:r>
            <a:endParaRPr lang="ru-RU" sz="3200" dirty="0" smtClean="0"/>
          </a:p>
          <a:p>
            <a:pPr>
              <a:buNone/>
            </a:pPr>
            <a:r>
              <a:rPr lang="en-US" sz="3200" dirty="0" smtClean="0"/>
              <a:t>x:=</a:t>
            </a:r>
            <a:r>
              <a:rPr lang="en-US" sz="3200" dirty="0" err="1" smtClean="0"/>
              <a:t>x+l</a:t>
            </a:r>
            <a:endParaRPr lang="ru-RU" sz="3200" dirty="0" smtClean="0"/>
          </a:p>
          <a:p>
            <a:pPr>
              <a:buNone/>
            </a:pPr>
            <a:r>
              <a:rPr lang="en-US" sz="3200" dirty="0" smtClean="0"/>
              <a:t>end;</a:t>
            </a:r>
            <a:endParaRPr lang="ru-RU" sz="3200" dirty="0" smtClean="0"/>
          </a:p>
          <a:p>
            <a:pPr>
              <a:buNone/>
            </a:pPr>
            <a:r>
              <a:rPr lang="en-US" sz="3200" dirty="0" smtClean="0"/>
              <a:t>end.</a:t>
            </a:r>
            <a:endParaRPr lang="ru-RU" sz="3200" dirty="0" smtClean="0"/>
          </a:p>
          <a:p>
            <a:pPr>
              <a:buNone/>
            </a:pPr>
            <a:endParaRPr lang="ru-RU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2. Program dz2</a:t>
            </a:r>
            <a:r>
              <a:rPr lang="en-US" b="1" dirty="0" smtClean="0"/>
              <a:t>;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600200"/>
            <a:ext cx="840889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err="1" smtClean="0"/>
              <a:t>Var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, N : integer; x, S : real;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Begin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S1:=0; S2:=0; </a:t>
            </a:r>
            <a:r>
              <a:rPr lang="en-US" sz="2800" dirty="0" err="1" smtClean="0"/>
              <a:t>i</a:t>
            </a:r>
            <a:r>
              <a:rPr lang="en-US" sz="2800" dirty="0" smtClean="0"/>
              <a:t>:=l;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while </a:t>
            </a:r>
            <a:r>
              <a:rPr lang="en-US" sz="2800" dirty="0" err="1" smtClean="0"/>
              <a:t>i</a:t>
            </a:r>
            <a:r>
              <a:rPr lang="en-US" sz="2800" dirty="0" smtClean="0"/>
              <a:t>&lt;=14 do begin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write('</a:t>
            </a:r>
            <a:r>
              <a:rPr lang="ru-RU" sz="2800" dirty="0" smtClean="0"/>
              <a:t>Введите </a:t>
            </a:r>
            <a:r>
              <a:rPr lang="en-US" sz="2800" dirty="0" smtClean="0"/>
              <a:t>‘,</a:t>
            </a:r>
            <a:r>
              <a:rPr lang="en-US" sz="2800" dirty="0" err="1" smtClean="0"/>
              <a:t>i</a:t>
            </a:r>
            <a:r>
              <a:rPr lang="en-US" sz="2800" dirty="0" smtClean="0"/>
              <a:t>,’-e </a:t>
            </a:r>
            <a:r>
              <a:rPr lang="ru-RU" sz="2800" dirty="0" smtClean="0"/>
              <a:t>число</a:t>
            </a:r>
            <a:r>
              <a:rPr lang="en-US" sz="2800" dirty="0" smtClean="0"/>
              <a:t> '); </a:t>
            </a:r>
            <a:r>
              <a:rPr lang="en-US" sz="2800" dirty="0" err="1" smtClean="0"/>
              <a:t>readln</a:t>
            </a:r>
            <a:r>
              <a:rPr lang="en-US" sz="2800" dirty="0" smtClean="0"/>
              <a:t>(x);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if x&gt;=0 then </a:t>
            </a:r>
            <a:r>
              <a:rPr lang="en-US" sz="2800" dirty="0" err="1" smtClean="0"/>
              <a:t>sl</a:t>
            </a:r>
            <a:r>
              <a:rPr lang="en-US" sz="2800" dirty="0" smtClean="0"/>
              <a:t>:=</a:t>
            </a:r>
            <a:r>
              <a:rPr lang="en-US" sz="2800" dirty="0" err="1" smtClean="0"/>
              <a:t>sl+l</a:t>
            </a:r>
            <a:r>
              <a:rPr lang="en-US" sz="2800" dirty="0" smtClean="0"/>
              <a:t> else s2:=s2+l; </a:t>
            </a:r>
            <a:r>
              <a:rPr lang="en-US" sz="2800" dirty="0" err="1" smtClean="0"/>
              <a:t>i</a:t>
            </a:r>
            <a:r>
              <a:rPr lang="en-US" sz="2800" dirty="0" smtClean="0"/>
              <a:t>:=</a:t>
            </a:r>
            <a:r>
              <a:rPr lang="en-US" sz="2800" dirty="0" err="1" smtClean="0"/>
              <a:t>i+l</a:t>
            </a:r>
            <a:r>
              <a:rPr lang="en-US" sz="2800" dirty="0" smtClean="0"/>
              <a:t>;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end;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write('</a:t>
            </a:r>
            <a:r>
              <a:rPr lang="ru-RU" sz="2800" dirty="0" err="1" smtClean="0"/>
              <a:t>п</a:t>
            </a:r>
            <a:r>
              <a:rPr lang="en-US" sz="2800" dirty="0" smtClean="0"/>
              <a:t>o</a:t>
            </a:r>
            <a:r>
              <a:rPr lang="ru-RU" sz="2800" dirty="0" smtClean="0"/>
              <a:t>л</a:t>
            </a:r>
            <a:r>
              <a:rPr lang="en-US" sz="2800" dirty="0" smtClean="0"/>
              <a:t>o</a:t>
            </a:r>
            <a:r>
              <a:rPr lang="ru-RU" sz="2800" dirty="0" smtClean="0"/>
              <a:t>жит</a:t>
            </a:r>
            <a:r>
              <a:rPr lang="en-US" sz="2800" dirty="0" smtClean="0"/>
              <a:t>e</a:t>
            </a:r>
            <a:r>
              <a:rPr lang="ru-RU" sz="2800" dirty="0" smtClean="0"/>
              <a:t>льны</a:t>
            </a:r>
            <a:r>
              <a:rPr lang="en-US" sz="2800" dirty="0" smtClean="0"/>
              <a:t>x</a:t>
            </a:r>
            <a:r>
              <a:rPr lang="ru-RU" sz="2800" dirty="0" smtClean="0"/>
              <a:t>чисел</a:t>
            </a:r>
            <a:r>
              <a:rPr lang="en-US" sz="2800" dirty="0" smtClean="0"/>
              <a:t>', sl:5, '</a:t>
            </a:r>
            <a:r>
              <a:rPr lang="ru-RU" sz="2800" dirty="0" smtClean="0"/>
              <a:t>отрицательных чисел</a:t>
            </a:r>
            <a:r>
              <a:rPr lang="en-US" sz="2800" dirty="0" smtClean="0"/>
              <a:t>', s2:5);</a:t>
            </a:r>
            <a:endParaRPr lang="ru-RU" sz="2800" dirty="0" smtClean="0"/>
          </a:p>
          <a:p>
            <a:pPr>
              <a:buNone/>
            </a:pPr>
            <a:r>
              <a:rPr lang="ru-RU" sz="2800" dirty="0" err="1" smtClean="0"/>
              <a:t>End</a:t>
            </a:r>
            <a:r>
              <a:rPr lang="ru-RU" sz="2800" dirty="0" smtClean="0"/>
              <a:t>.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71612"/>
            <a:ext cx="9144000" cy="5286388"/>
          </a:xfrm>
        </p:spPr>
        <p:txBody>
          <a:bodyPr>
            <a:noAutofit/>
          </a:bodyPr>
          <a:lstStyle/>
          <a:p>
            <a:r>
              <a:rPr lang="ru-RU" sz="3200" dirty="0" smtClean="0"/>
              <a:t>В процессе решения множества задач часто требуется повторять те или иные действия. При этом бывают разные ситуации. </a:t>
            </a:r>
          </a:p>
          <a:p>
            <a:r>
              <a:rPr lang="ru-RU" sz="3200" dirty="0" smtClean="0"/>
              <a:t>Например:</a:t>
            </a:r>
          </a:p>
          <a:p>
            <a:pPr lvl="0"/>
            <a:r>
              <a:rPr lang="ru-RU" sz="3200" dirty="0" smtClean="0"/>
              <a:t>количество </a:t>
            </a:r>
            <a:r>
              <a:rPr lang="ru-RU" sz="3200" dirty="0" smtClean="0"/>
              <a:t>повторений известно до выполнения тела цикла;</a:t>
            </a:r>
          </a:p>
          <a:p>
            <a:pPr lvl="0"/>
            <a:r>
              <a:rPr lang="ru-RU" sz="3200" dirty="0" smtClean="0"/>
              <a:t>до выполнения тела цикла количество повторений </a:t>
            </a:r>
            <a:r>
              <a:rPr lang="ru-RU" sz="3200" dirty="0" smtClean="0"/>
              <a:t>неизвестно</a:t>
            </a:r>
            <a:r>
              <a:rPr lang="ru-RU" sz="3200" dirty="0" smtClean="0"/>
              <a:t>;</a:t>
            </a:r>
          </a:p>
          <a:p>
            <a:pPr lvl="0"/>
            <a:r>
              <a:rPr lang="ru-RU" sz="3200" dirty="0" smtClean="0"/>
              <a:t>тело цикла должно выполниться хотя бы один раз.</a:t>
            </a:r>
          </a:p>
          <a:p>
            <a:endParaRPr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8929718" cy="4495800"/>
          </a:xfrm>
        </p:spPr>
        <p:txBody>
          <a:bodyPr>
            <a:noAutofit/>
          </a:bodyPr>
          <a:lstStyle/>
          <a:p>
            <a:r>
              <a:rPr lang="ru-RU" sz="3600" dirty="0" smtClean="0"/>
              <a:t>Для разных ситуаций существуют различные циклические конструкции. </a:t>
            </a:r>
            <a:endParaRPr lang="ru-RU" sz="3600" dirty="0" smtClean="0"/>
          </a:p>
          <a:p>
            <a:r>
              <a:rPr lang="ru-RU" sz="3600" dirty="0" smtClean="0"/>
              <a:t>В </a:t>
            </a:r>
            <a:r>
              <a:rPr lang="ru-RU" sz="3600" dirty="0" smtClean="0"/>
              <a:t>языке программирования Паскаль их три</a:t>
            </a:r>
            <a:r>
              <a:rPr lang="ru-RU" sz="3600" dirty="0" smtClean="0"/>
              <a:t>, </a:t>
            </a:r>
            <a:r>
              <a:rPr lang="ru-RU" sz="3600" dirty="0" smtClean="0"/>
              <a:t>в соответствии с пунктами, описанными выше</a:t>
            </a:r>
            <a:r>
              <a:rPr lang="ru-RU" sz="3600" dirty="0" smtClean="0"/>
              <a:t>.</a:t>
            </a:r>
          </a:p>
          <a:p>
            <a:r>
              <a:rPr lang="ru-RU" sz="3600" dirty="0" smtClean="0"/>
              <a:t>Самой </a:t>
            </a:r>
            <a:r>
              <a:rPr lang="ru-RU" sz="3600" dirty="0" smtClean="0"/>
              <a:t>универсальной и поэтому чаще других используемой конструкцией цикла является второй вариант </a:t>
            </a:r>
            <a:r>
              <a:rPr lang="ru-RU" sz="3600" b="1" dirty="0" smtClean="0"/>
              <a:t>(цикл </a:t>
            </a:r>
            <a:r>
              <a:rPr lang="ru-RU" sz="3600" b="1" dirty="0" err="1" smtClean="0"/>
              <a:t>while</a:t>
            </a:r>
            <a:r>
              <a:rPr lang="ru-RU" sz="3600" b="1" dirty="0" smtClean="0"/>
              <a:t>).</a:t>
            </a:r>
          </a:p>
          <a:p>
            <a:endParaRPr lang="ru-RU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428736"/>
            <a:ext cx="8643998" cy="5429264"/>
          </a:xfrm>
        </p:spPr>
        <p:txBody>
          <a:bodyPr>
            <a:noAutofit/>
          </a:bodyPr>
          <a:lstStyle/>
          <a:p>
            <a:r>
              <a:rPr lang="ru-RU" sz="3200" dirty="0" smtClean="0"/>
              <a:t>Цикл </a:t>
            </a:r>
            <a:r>
              <a:rPr lang="ru-RU" sz="3200" b="1" dirty="0" err="1" smtClean="0"/>
              <a:t>while</a:t>
            </a:r>
            <a:r>
              <a:rPr lang="ru-RU" sz="3200" dirty="0" smtClean="0"/>
              <a:t> является циклом с предусловием, </a:t>
            </a:r>
            <a:r>
              <a:rPr lang="ru-RU" sz="3200" b="1" dirty="0" err="1" smtClean="0"/>
              <a:t>while</a:t>
            </a:r>
            <a:r>
              <a:rPr lang="ru-RU" sz="3200" b="1" dirty="0" smtClean="0"/>
              <a:t> &lt;логическое выражение&gt; </a:t>
            </a:r>
            <a:r>
              <a:rPr lang="ru-RU" sz="3200" b="1" dirty="0" err="1" smtClean="0"/>
              <a:t>do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begin</a:t>
            </a:r>
            <a:r>
              <a:rPr lang="ru-RU" sz="3200" b="1" dirty="0" smtClean="0"/>
              <a:t> группа операторов </a:t>
            </a:r>
            <a:r>
              <a:rPr lang="ru-RU" sz="3200" b="1" dirty="0" err="1" smtClean="0"/>
              <a:t>end</a:t>
            </a:r>
            <a:r>
              <a:rPr lang="ru-RU" sz="3200" b="1" dirty="0" smtClean="0"/>
              <a:t>;</a:t>
            </a:r>
            <a:endParaRPr lang="ru-RU" sz="3200" dirty="0" smtClean="0"/>
          </a:p>
          <a:p>
            <a:r>
              <a:rPr lang="ru-RU" sz="3200" dirty="0" smtClean="0"/>
              <a:t>В заголовке цикла находится логическое выражение. Если оно истинно, то тело цикла выполняется, если ложно — то нет. Если тело цикла было выполнено, то ход программы снова </a:t>
            </a:r>
            <a:r>
              <a:rPr lang="ru-RU" sz="3200" dirty="0" smtClean="0"/>
              <a:t>возвращается </a:t>
            </a:r>
            <a:r>
              <a:rPr lang="ru-RU" sz="3200" dirty="0" smtClean="0"/>
              <a:t>в заголовок цикла. Условие выполнения тела снова проверяется (находится значение логического выражения</a:t>
            </a:r>
            <a:r>
              <a:rPr lang="ru-RU" sz="3200" dirty="0" smtClean="0"/>
              <a:t>).</a:t>
            </a:r>
          </a:p>
          <a:p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600200"/>
            <a:ext cx="8572560" cy="5043510"/>
          </a:xfrm>
        </p:spPr>
        <p:txBody>
          <a:bodyPr>
            <a:normAutofit fontScale="92500"/>
          </a:bodyPr>
          <a:lstStyle/>
          <a:p>
            <a:r>
              <a:rPr lang="ru-RU" sz="3600" dirty="0" smtClean="0"/>
              <a:t>Тело цикла выполнится столько раз, сколько раз логическое выражение вернет </a:t>
            </a:r>
            <a:r>
              <a:rPr lang="ru-RU" sz="3600" b="1" dirty="0" err="1" smtClean="0"/>
              <a:t>true</a:t>
            </a:r>
            <a:r>
              <a:rPr lang="ru-RU" sz="3600" b="1" dirty="0" smtClean="0"/>
              <a:t>.</a:t>
            </a:r>
            <a:r>
              <a:rPr lang="ru-RU" sz="3600" dirty="0" smtClean="0"/>
              <a:t> </a:t>
            </a:r>
            <a:endParaRPr lang="ru-RU" sz="3600" dirty="0" smtClean="0"/>
          </a:p>
          <a:p>
            <a:r>
              <a:rPr lang="ru-RU" sz="3600" dirty="0" smtClean="0"/>
              <a:t>Поэтому </a:t>
            </a:r>
            <a:r>
              <a:rPr lang="ru-RU" sz="3600" dirty="0" smtClean="0"/>
              <a:t>очень важно в теле цикла предусмотреть изменение переменной, фигурирующей в заголовке цикла, таким образом, чтобы когда-нибудь обязательно наступала ситуация </a:t>
            </a:r>
            <a:r>
              <a:rPr lang="ru-RU" sz="3600" b="1" dirty="0" err="1" smtClean="0"/>
              <a:t>false</a:t>
            </a:r>
            <a:r>
              <a:rPr lang="ru-RU" sz="3600" b="1" dirty="0" smtClean="0"/>
              <a:t>.</a:t>
            </a:r>
            <a:r>
              <a:rPr lang="ru-RU" sz="3600" dirty="0" smtClean="0"/>
              <a:t> </a:t>
            </a:r>
            <a:endParaRPr lang="ru-RU" sz="3600" dirty="0" smtClean="0"/>
          </a:p>
          <a:p>
            <a:r>
              <a:rPr lang="ru-RU" sz="3600" dirty="0" smtClean="0"/>
              <a:t>Иначе </a:t>
            </a:r>
            <a:r>
              <a:rPr lang="ru-RU" sz="3600" dirty="0" smtClean="0"/>
              <a:t>произойдет так называемое зацикливание. </a:t>
            </a:r>
          </a:p>
          <a:p>
            <a:endParaRPr lang="ru-RU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Например, нужно распечатать </a:t>
            </a:r>
            <a:r>
              <a:rPr lang="en-US" dirty="0" smtClean="0"/>
              <a:t>n</a:t>
            </a:r>
            <a:r>
              <a:rPr lang="ru-RU" dirty="0" smtClean="0"/>
              <a:t> </a:t>
            </a:r>
            <a:r>
              <a:rPr lang="ru-RU" dirty="0" smtClean="0"/>
              <a:t>звездочек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600200"/>
            <a:ext cx="8337452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/>
              <a:t>Решение</a:t>
            </a:r>
            <a:r>
              <a:rPr lang="en-US" sz="3200" b="1" dirty="0" smtClean="0"/>
              <a:t>: </a:t>
            </a:r>
            <a:endParaRPr lang="ru-RU" sz="3200" b="1" dirty="0" smtClean="0"/>
          </a:p>
          <a:p>
            <a:pPr>
              <a:buNone/>
            </a:pPr>
            <a:r>
              <a:rPr lang="en-US" sz="3200" b="1" dirty="0" err="1" smtClean="0"/>
              <a:t>Var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</a:t>
            </a:r>
            <a:r>
              <a:rPr lang="en-US" sz="3200" b="1" dirty="0" smtClean="0"/>
              <a:t>, n: integer; </a:t>
            </a:r>
            <a:endParaRPr lang="ru-RU" sz="3200" b="1" dirty="0" smtClean="0"/>
          </a:p>
          <a:p>
            <a:pPr>
              <a:buNone/>
            </a:pPr>
            <a:r>
              <a:rPr lang="en-US" sz="3200" b="1" dirty="0" smtClean="0"/>
              <a:t>begin</a:t>
            </a:r>
            <a:endParaRPr lang="ru-RU" sz="3200" b="1" dirty="0" smtClean="0"/>
          </a:p>
          <a:p>
            <a:pPr>
              <a:buNone/>
            </a:pPr>
            <a:r>
              <a:rPr lang="ru-RU" sz="3200" b="1" dirty="0" err="1" smtClean="0"/>
              <a:t>write</a:t>
            </a:r>
            <a:r>
              <a:rPr lang="ru-RU" sz="3200" b="1" dirty="0" smtClean="0"/>
              <a:t>('Количество знаков:  '); </a:t>
            </a:r>
            <a:r>
              <a:rPr lang="ru-RU" sz="3200" b="1" dirty="0" err="1" smtClean="0"/>
              <a:t>readln</a:t>
            </a:r>
            <a:r>
              <a:rPr lang="ru-RU" sz="3200" b="1" dirty="0" smtClean="0"/>
              <a:t>(</a:t>
            </a:r>
            <a:r>
              <a:rPr lang="ru-RU" sz="3200" b="1" dirty="0" err="1" smtClean="0"/>
              <a:t>n</a:t>
            </a:r>
            <a:r>
              <a:rPr lang="ru-RU" sz="3200" b="1" dirty="0" smtClean="0"/>
              <a:t>);</a:t>
            </a:r>
          </a:p>
          <a:p>
            <a:pPr>
              <a:buNone/>
            </a:pPr>
            <a:r>
              <a:rPr lang="en-US" sz="3200" b="1" dirty="0" err="1" smtClean="0"/>
              <a:t>i</a:t>
            </a:r>
            <a:r>
              <a:rPr lang="en-US" sz="3200" b="1" dirty="0" smtClean="0"/>
              <a:t>:=l;</a:t>
            </a:r>
            <a:endParaRPr lang="ru-RU" sz="3200" b="1" dirty="0" smtClean="0"/>
          </a:p>
          <a:p>
            <a:pPr>
              <a:buNone/>
            </a:pPr>
            <a:r>
              <a:rPr lang="en-US" sz="3200" b="1" dirty="0" smtClean="0"/>
              <a:t>while </a:t>
            </a:r>
            <a:r>
              <a:rPr lang="en-US" sz="3200" b="1" dirty="0" err="1" smtClean="0"/>
              <a:t>i</a:t>
            </a:r>
            <a:r>
              <a:rPr lang="en-US" sz="3200" b="1" dirty="0" smtClean="0"/>
              <a:t>&lt;=n do begin </a:t>
            </a:r>
            <a:endParaRPr lang="ru-RU" sz="3200" b="1" dirty="0" smtClean="0"/>
          </a:p>
          <a:p>
            <a:pPr>
              <a:buNone/>
            </a:pPr>
            <a:r>
              <a:rPr lang="en-US" sz="3200" b="1" dirty="0" smtClean="0"/>
              <a:t>write('(*)'); </a:t>
            </a:r>
            <a:r>
              <a:rPr lang="en-US" sz="3200" b="1" dirty="0" err="1" smtClean="0"/>
              <a:t>i</a:t>
            </a:r>
            <a:r>
              <a:rPr lang="en-US" sz="3200" b="1" dirty="0" smtClean="0"/>
              <a:t>:=i+1; </a:t>
            </a:r>
            <a:endParaRPr lang="ru-RU" sz="3200" b="1" dirty="0" smtClean="0"/>
          </a:p>
          <a:p>
            <a:pPr>
              <a:buNone/>
            </a:pPr>
            <a:r>
              <a:rPr lang="en-US" sz="3200" b="1" dirty="0" smtClean="0"/>
              <a:t>end; </a:t>
            </a:r>
            <a:endParaRPr lang="ru-RU" sz="3200" b="1" dirty="0" smtClean="0"/>
          </a:p>
          <a:p>
            <a:pPr>
              <a:buNone/>
            </a:pPr>
            <a:r>
              <a:rPr lang="en-US" sz="3200" b="1" dirty="0" smtClean="0"/>
              <a:t>end</a:t>
            </a:r>
            <a:r>
              <a:rPr lang="ru-RU" sz="3200" b="1" dirty="0" smtClean="0"/>
              <a:t>.</a:t>
            </a:r>
          </a:p>
          <a:p>
            <a:pPr>
              <a:buNone/>
            </a:pPr>
            <a:endParaRPr lang="ru-RU" sz="3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2643182"/>
            <a:ext cx="8153400" cy="121444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>
                <a:solidFill>
                  <a:srgbClr val="0070C0"/>
                </a:solidFill>
              </a:rPr>
              <a:t>Практическая работа</a:t>
            </a:r>
            <a:endParaRPr lang="ru-RU" sz="6000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ru-RU" sz="6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298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Задание </a:t>
            </a:r>
            <a:r>
              <a:rPr lang="ru-RU" sz="3200" b="1" dirty="0" smtClean="0"/>
              <a:t>1.</a:t>
            </a:r>
            <a:r>
              <a:rPr lang="en-US" sz="3200" b="1" dirty="0" smtClean="0"/>
              <a:t> </a:t>
            </a:r>
            <a:r>
              <a:rPr lang="ru-RU" sz="3200" b="1" dirty="0" smtClean="0"/>
              <a:t>Найдите </a:t>
            </a:r>
            <a:r>
              <a:rPr lang="ru-RU" sz="3200" b="1" dirty="0" smtClean="0"/>
              <a:t>сумму всех натуральных чисел из </a:t>
            </a:r>
            <a:r>
              <a:rPr lang="ru-RU" sz="3200" b="1" dirty="0" smtClean="0"/>
              <a:t>промежутка </a:t>
            </a:r>
            <a:r>
              <a:rPr lang="ru-RU" sz="3200" b="1" dirty="0" smtClean="0"/>
              <a:t>[1, </a:t>
            </a:r>
            <a:r>
              <a:rPr lang="en-US" sz="3200" b="1" dirty="0" smtClean="0"/>
              <a:t>m</a:t>
            </a:r>
            <a:r>
              <a:rPr lang="ru-RU" sz="3200" b="1" dirty="0" smtClean="0"/>
              <a:t>]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i="1" dirty="0" smtClean="0"/>
              <a:t>Решение</a:t>
            </a:r>
            <a:r>
              <a:rPr lang="en-US" sz="3200" i="1" dirty="0" smtClean="0"/>
              <a:t>: </a:t>
            </a:r>
            <a:endParaRPr lang="ru-RU" sz="3200" dirty="0" smtClean="0"/>
          </a:p>
          <a:p>
            <a:pPr>
              <a:buNone/>
            </a:pPr>
            <a:r>
              <a:rPr lang="en-US" sz="3200" dirty="0" smtClean="0"/>
              <a:t>Program Summa; </a:t>
            </a:r>
            <a:endParaRPr lang="ru-RU" sz="3200" dirty="0" smtClean="0"/>
          </a:p>
          <a:p>
            <a:pPr>
              <a:buNone/>
            </a:pPr>
            <a:r>
              <a:rPr lang="en-US" sz="3200" dirty="0" err="1" smtClean="0"/>
              <a:t>Var</a:t>
            </a:r>
            <a:r>
              <a:rPr lang="en-US" sz="3200" dirty="0" smtClean="0"/>
              <a:t> </a:t>
            </a:r>
            <a:r>
              <a:rPr lang="en-US" sz="3200" dirty="0" err="1" smtClean="0"/>
              <a:t>i</a:t>
            </a:r>
            <a:r>
              <a:rPr lang="en-US" sz="3200" dirty="0" smtClean="0"/>
              <a:t>, m: integer; x, S: real; </a:t>
            </a:r>
            <a:endParaRPr lang="ru-RU" sz="3200" dirty="0" smtClean="0"/>
          </a:p>
          <a:p>
            <a:pPr>
              <a:buNone/>
            </a:pPr>
            <a:r>
              <a:rPr lang="en-US" sz="3200" dirty="0" smtClean="0"/>
              <a:t>Begin</a:t>
            </a:r>
            <a:endParaRPr lang="ru-RU" sz="3200" dirty="0" smtClean="0"/>
          </a:p>
          <a:p>
            <a:pPr>
              <a:buNone/>
            </a:pPr>
            <a:r>
              <a:rPr lang="ru-RU" sz="3200" dirty="0" err="1" smtClean="0"/>
              <a:t>write</a:t>
            </a:r>
            <a:r>
              <a:rPr lang="ru-RU" sz="3200" dirty="0" smtClean="0"/>
              <a:t>('Сколько чисел для сложения?');</a:t>
            </a:r>
          </a:p>
          <a:p>
            <a:pPr>
              <a:buNone/>
            </a:pPr>
            <a:r>
              <a:rPr lang="en-US" sz="3200" dirty="0" err="1" smtClean="0"/>
              <a:t>readln</a:t>
            </a:r>
            <a:r>
              <a:rPr lang="en-US" sz="3200" dirty="0" smtClean="0"/>
              <a:t>(m); S:=l; </a:t>
            </a:r>
            <a:r>
              <a:rPr lang="en-US" sz="3200" dirty="0" err="1" smtClean="0"/>
              <a:t>i</a:t>
            </a:r>
            <a:r>
              <a:rPr lang="en-US" sz="3200" dirty="0" smtClean="0"/>
              <a:t>:=l;</a:t>
            </a:r>
            <a:endParaRPr lang="ru-RU" sz="3200" dirty="0" smtClean="0"/>
          </a:p>
          <a:p>
            <a:pPr>
              <a:buNone/>
            </a:pPr>
            <a:r>
              <a:rPr lang="en-US" sz="3200" dirty="0" smtClean="0"/>
              <a:t>while </a:t>
            </a:r>
            <a:r>
              <a:rPr lang="en-US" sz="3200" dirty="0" err="1" smtClean="0"/>
              <a:t>i</a:t>
            </a:r>
            <a:r>
              <a:rPr lang="en-US" sz="3200" dirty="0" smtClean="0"/>
              <a:t>&lt;=m do begin S:=</a:t>
            </a:r>
            <a:r>
              <a:rPr lang="en-US" sz="3200" dirty="0" err="1" smtClean="0"/>
              <a:t>S+i</a:t>
            </a:r>
            <a:r>
              <a:rPr lang="en-US" sz="3200" dirty="0" smtClean="0"/>
              <a:t>; </a:t>
            </a:r>
            <a:r>
              <a:rPr lang="en-US" sz="3200" dirty="0" err="1" smtClean="0"/>
              <a:t>i</a:t>
            </a:r>
            <a:r>
              <a:rPr lang="en-US" sz="3200" dirty="0" smtClean="0"/>
              <a:t>:=</a:t>
            </a:r>
            <a:r>
              <a:rPr lang="en-US" sz="3200" dirty="0" err="1" smtClean="0"/>
              <a:t>i+l</a:t>
            </a:r>
            <a:r>
              <a:rPr lang="en-US" sz="3200" dirty="0" smtClean="0"/>
              <a:t>; end;</a:t>
            </a:r>
            <a:endParaRPr lang="ru-RU" sz="3200" dirty="0" smtClean="0"/>
          </a:p>
          <a:p>
            <a:pPr>
              <a:buNone/>
            </a:pPr>
            <a:r>
              <a:rPr lang="en-US" sz="3200" dirty="0" smtClean="0"/>
              <a:t>write('Cy</a:t>
            </a:r>
            <a:r>
              <a:rPr lang="ru-RU" sz="3200" dirty="0" smtClean="0"/>
              <a:t>мм</a:t>
            </a:r>
            <a:r>
              <a:rPr lang="en-US" sz="3200" dirty="0" smtClean="0"/>
              <a:t>a </a:t>
            </a:r>
            <a:r>
              <a:rPr lang="ru-RU" sz="3200" dirty="0" smtClean="0"/>
              <a:t>равна </a:t>
            </a:r>
            <a:r>
              <a:rPr lang="en-US" sz="3200" dirty="0" smtClean="0"/>
              <a:t>',s:5:2);</a:t>
            </a:r>
            <a:endParaRPr lang="ru-RU" sz="3200" dirty="0" smtClean="0"/>
          </a:p>
          <a:p>
            <a:pPr>
              <a:buNone/>
            </a:pPr>
            <a:r>
              <a:rPr lang="ru-RU" sz="3200" dirty="0" err="1" smtClean="0"/>
              <a:t>End</a:t>
            </a:r>
            <a:r>
              <a:rPr lang="ru-RU" sz="3200" dirty="0" smtClean="0"/>
              <a:t>.</a:t>
            </a:r>
          </a:p>
          <a:p>
            <a:pPr>
              <a:buNone/>
            </a:pPr>
            <a:endParaRPr lang="ru-RU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0"/>
            <a:ext cx="8153400" cy="12192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Задание 2. Найдите сумму </a:t>
            </a:r>
            <a:r>
              <a:rPr lang="ru-RU" b="1" dirty="0" err="1" smtClean="0"/>
              <a:t>n</a:t>
            </a:r>
            <a:r>
              <a:rPr lang="ru-RU" b="1" dirty="0" smtClean="0"/>
              <a:t> чисел, вводимых с </a:t>
            </a:r>
            <a:r>
              <a:rPr lang="ru-RU" b="1" dirty="0" smtClean="0"/>
              <a:t>клавиатуры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Решение</a:t>
            </a:r>
            <a:r>
              <a:rPr lang="en-US" sz="2400" dirty="0" smtClean="0"/>
              <a:t>:</a:t>
            </a:r>
            <a:endParaRPr lang="ru-RU" sz="2400" dirty="0" smtClean="0"/>
          </a:p>
          <a:p>
            <a:pPr>
              <a:buNone/>
            </a:pPr>
            <a:r>
              <a:rPr lang="en-US" sz="2400" dirty="0" smtClean="0"/>
              <a:t>Program Summa;</a:t>
            </a:r>
            <a:endParaRPr lang="ru-RU" sz="2400" dirty="0" smtClean="0"/>
          </a:p>
          <a:p>
            <a:pPr>
              <a:buNone/>
            </a:pPr>
            <a:r>
              <a:rPr lang="en-US" sz="2400" dirty="0" err="1" smtClean="0"/>
              <a:t>Var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, N : integer; x, S : real;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Begin</a:t>
            </a:r>
            <a:endParaRPr lang="ru-RU" sz="2400" dirty="0" smtClean="0"/>
          </a:p>
          <a:p>
            <a:pPr>
              <a:buNone/>
            </a:pPr>
            <a:r>
              <a:rPr lang="en-US" sz="2400" dirty="0" smtClean="0"/>
              <a:t>write</a:t>
            </a:r>
            <a:r>
              <a:rPr lang="ru-RU" sz="2400" dirty="0" smtClean="0"/>
              <a:t>('Сколько чисел для сложения?'); </a:t>
            </a:r>
            <a:r>
              <a:rPr lang="en-US" sz="2400" dirty="0" err="1" smtClean="0"/>
              <a:t>readln</a:t>
            </a:r>
            <a:r>
              <a:rPr lang="ru-RU" sz="2400" dirty="0" smtClean="0"/>
              <a:t>(</a:t>
            </a:r>
            <a:r>
              <a:rPr lang="en-US" sz="2400" dirty="0" smtClean="0"/>
              <a:t>N</a:t>
            </a:r>
            <a:r>
              <a:rPr lang="ru-RU" sz="2400" dirty="0" smtClean="0"/>
              <a:t>); </a:t>
            </a:r>
          </a:p>
          <a:p>
            <a:pPr>
              <a:buNone/>
            </a:pPr>
            <a:r>
              <a:rPr lang="en-US" sz="2400" dirty="0" smtClean="0"/>
              <a:t>S:=0; </a:t>
            </a:r>
            <a:r>
              <a:rPr lang="en-US" sz="2400" dirty="0" err="1" smtClean="0"/>
              <a:t>i</a:t>
            </a:r>
            <a:r>
              <a:rPr lang="en-US" sz="2400" dirty="0" smtClean="0"/>
              <a:t>:=1;</a:t>
            </a:r>
            <a:endParaRPr lang="ru-RU" sz="2400" dirty="0" smtClean="0"/>
          </a:p>
          <a:p>
            <a:pPr>
              <a:buNone/>
            </a:pPr>
            <a:r>
              <a:rPr lang="en-US" sz="2400" dirty="0" smtClean="0"/>
              <a:t>while </a:t>
            </a:r>
            <a:r>
              <a:rPr lang="en-US" sz="2400" dirty="0" err="1" smtClean="0"/>
              <a:t>i</a:t>
            </a:r>
            <a:r>
              <a:rPr lang="en-US" sz="2400" dirty="0" smtClean="0"/>
              <a:t>&lt;=N do begin</a:t>
            </a:r>
            <a:endParaRPr lang="ru-RU" sz="2400" dirty="0" smtClean="0"/>
          </a:p>
          <a:p>
            <a:pPr>
              <a:buNone/>
            </a:pPr>
            <a:r>
              <a:rPr lang="en-US" sz="2400" dirty="0" smtClean="0"/>
              <a:t>write('</a:t>
            </a:r>
            <a:r>
              <a:rPr lang="ru-RU" sz="2400" dirty="0" smtClean="0"/>
              <a:t>Введите </a:t>
            </a:r>
            <a:r>
              <a:rPr lang="en-US" sz="2400" dirty="0" smtClean="0"/>
              <a:t>‘, </a:t>
            </a:r>
            <a:r>
              <a:rPr lang="en-US" sz="2400" dirty="0" err="1" smtClean="0"/>
              <a:t>i</a:t>
            </a:r>
            <a:r>
              <a:rPr lang="en-US" sz="2400" dirty="0" smtClean="0"/>
              <a:t> ,’-e </a:t>
            </a:r>
            <a:r>
              <a:rPr lang="ru-RU" sz="2400" dirty="0" smtClean="0"/>
              <a:t>число</a:t>
            </a:r>
            <a:r>
              <a:rPr lang="en-US" sz="2400" dirty="0" smtClean="0"/>
              <a:t>’); </a:t>
            </a:r>
            <a:endParaRPr lang="ru-RU" sz="2400" dirty="0" smtClean="0"/>
          </a:p>
          <a:p>
            <a:pPr>
              <a:buNone/>
            </a:pPr>
            <a:r>
              <a:rPr lang="en-US" sz="2400" dirty="0" err="1" smtClean="0"/>
              <a:t>readln</a:t>
            </a:r>
            <a:r>
              <a:rPr lang="en-US" sz="2400" dirty="0" smtClean="0"/>
              <a:t>(x); S:=</a:t>
            </a:r>
            <a:r>
              <a:rPr lang="en-US" sz="2400" dirty="0" err="1" smtClean="0"/>
              <a:t>S+x</a:t>
            </a:r>
            <a:r>
              <a:rPr lang="en-US" sz="2400" dirty="0" smtClean="0"/>
              <a:t>; </a:t>
            </a:r>
            <a:r>
              <a:rPr lang="en-US" sz="2400" dirty="0" err="1" smtClean="0"/>
              <a:t>i</a:t>
            </a:r>
            <a:r>
              <a:rPr lang="en-US" sz="2400" dirty="0" smtClean="0"/>
              <a:t>:=</a:t>
            </a:r>
            <a:r>
              <a:rPr lang="en-US" sz="2400" dirty="0" err="1" smtClean="0"/>
              <a:t>i+l</a:t>
            </a:r>
            <a:r>
              <a:rPr lang="en-US" sz="2400" dirty="0" smtClean="0"/>
              <a:t>; </a:t>
            </a:r>
            <a:r>
              <a:rPr lang="en-US" sz="2400" dirty="0" smtClean="0"/>
              <a:t>end</a:t>
            </a:r>
            <a:r>
              <a:rPr lang="ru-RU" sz="2400" dirty="0" smtClean="0"/>
              <a:t>;</a:t>
            </a:r>
          </a:p>
          <a:p>
            <a:pPr>
              <a:buNone/>
            </a:pPr>
            <a:r>
              <a:rPr lang="ru-RU" sz="2400" dirty="0" err="1" smtClean="0"/>
              <a:t>write</a:t>
            </a:r>
            <a:r>
              <a:rPr lang="ru-RU" sz="2400" dirty="0" smtClean="0"/>
              <a:t>('Сумма введенных чисел равна ',s:5:2); </a:t>
            </a:r>
          </a:p>
          <a:p>
            <a:pPr>
              <a:buNone/>
            </a:pPr>
            <a:r>
              <a:rPr lang="ru-RU" sz="2400" dirty="0" err="1" smtClean="0"/>
              <a:t>End</a:t>
            </a:r>
            <a:r>
              <a:rPr lang="ru-RU" sz="2400" dirty="0" smtClean="0"/>
              <a:t>.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65</TotalTime>
  <Words>732</Words>
  <Application>Microsoft Office PowerPoint</Application>
  <PresentationFormat>Экран (4:3)</PresentationFormat>
  <Paragraphs>95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Обычная</vt:lpstr>
      <vt:lpstr>ПРОГРАММИРОВАНИЕ ЦИКЛОВ</vt:lpstr>
      <vt:lpstr>Слайд 2</vt:lpstr>
      <vt:lpstr>Слайд 3</vt:lpstr>
      <vt:lpstr>Слайд 4</vt:lpstr>
      <vt:lpstr>Слайд 5</vt:lpstr>
      <vt:lpstr>Например, нужно распечатать n звездочек</vt:lpstr>
      <vt:lpstr>Слайд 7</vt:lpstr>
      <vt:lpstr>Задание 1. Найдите сумму всех натуральных чисел из промежутка [1, m]</vt:lpstr>
      <vt:lpstr>Задание 2. Найдите сумму n чисел, вводимых с клавиатуры</vt:lpstr>
      <vt:lpstr>Задание 3. Выведите квадраты натуральных чисел, не превосходящих 50</vt:lpstr>
      <vt:lpstr>Задание 4.  Возведите число в степень</vt:lpstr>
      <vt:lpstr>Слайд 12</vt:lpstr>
      <vt:lpstr>Домашнее задание</vt:lpstr>
      <vt:lpstr>1. Program dz1; </vt:lpstr>
      <vt:lpstr>2. Program dz2;</vt:lpstr>
    </vt:vector>
  </TitlesOfParts>
  <Company>Darima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ПРОГРАММИРОВАНИЕ ЦИКЛОВ</dc:title>
  <dc:creator>Darima</dc:creator>
  <cp:lastModifiedBy>Darima</cp:lastModifiedBy>
  <cp:revision>8</cp:revision>
  <dcterms:created xsi:type="dcterms:W3CDTF">2013-03-06T13:33:07Z</dcterms:created>
  <dcterms:modified xsi:type="dcterms:W3CDTF">2013-03-06T14:38:12Z</dcterms:modified>
</cp:coreProperties>
</file>