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3" r:id="rId13"/>
    <p:sldId id="266" r:id="rId14"/>
    <p:sldId id="274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1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F08119-98C2-402D-8F86-EDE75419424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D60C8B-1B00-43D1-B328-45638343E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071678"/>
            <a:ext cx="6172200" cy="294688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АЛГОРИТМЫ </a:t>
            </a:r>
            <a:r>
              <a:rPr lang="ru-RU" sz="3600" dirty="0"/>
              <a:t>СО СТРУКТУРОЙ ВЫБОР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УРОК </a:t>
            </a:r>
            <a:r>
              <a:rPr lang="ru-RU" dirty="0" smtClean="0"/>
              <a:t>31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2.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 помощью конструкции </a:t>
            </a:r>
            <a:r>
              <a:rPr lang="ru-RU" sz="3600" b="1" dirty="0" err="1" smtClean="0"/>
              <a:t>case</a:t>
            </a:r>
            <a:r>
              <a:rPr lang="ru-RU" sz="3600" dirty="0" smtClean="0"/>
              <a:t> сравните значение переменной </a:t>
            </a:r>
            <a:r>
              <a:rPr lang="ru-RU" sz="3600" b="1" dirty="0" err="1" smtClean="0"/>
              <a:t>ch</a:t>
            </a:r>
            <a:r>
              <a:rPr lang="ru-RU" sz="3600" dirty="0" smtClean="0"/>
              <a:t> с различными диапазонами значений. В случае совпадения выводится соответствующая надпись (цифра, английская буква, русская буква).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0"/>
            <a:ext cx="7567642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/>
              <a:t>Решение</a:t>
            </a:r>
            <a:r>
              <a:rPr lang="en-US" sz="2800" i="1" dirty="0" smtClean="0"/>
              <a:t>: 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 err="1" smtClean="0"/>
              <a:t>ch</a:t>
            </a:r>
            <a:r>
              <a:rPr lang="en-US" sz="2800" dirty="0" smtClean="0"/>
              <a:t>: char;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begin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write('</a:t>
            </a:r>
            <a:r>
              <a:rPr lang="ru-RU" sz="2800" dirty="0" smtClean="0"/>
              <a:t>Введите символ</a:t>
            </a:r>
            <a:r>
              <a:rPr lang="en-US" sz="2800" dirty="0" smtClean="0"/>
              <a:t>:');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 (</a:t>
            </a:r>
            <a:r>
              <a:rPr lang="en-US" sz="2800" dirty="0" err="1" smtClean="0"/>
              <a:t>ch</a:t>
            </a:r>
            <a:r>
              <a:rPr lang="en-US" sz="2800" dirty="0" smtClean="0"/>
              <a:t>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case </a:t>
            </a:r>
            <a:r>
              <a:rPr lang="en-US" sz="2800" dirty="0" err="1" smtClean="0"/>
              <a:t>ch</a:t>
            </a:r>
            <a:r>
              <a:rPr lang="en-US" sz="2800" dirty="0" smtClean="0"/>
              <a:t> of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'0'..'9': write('</a:t>
            </a:r>
            <a:r>
              <a:rPr lang="ru-RU" sz="2800" dirty="0" smtClean="0"/>
              <a:t>Это число</a:t>
            </a:r>
            <a:r>
              <a:rPr lang="en-US" sz="2800" dirty="0" smtClean="0"/>
              <a:t>');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'</a:t>
            </a:r>
            <a:r>
              <a:rPr lang="en-US" sz="2800" dirty="0" smtClean="0"/>
              <a:t>a</a:t>
            </a:r>
            <a:r>
              <a:rPr lang="ru-RU" sz="2800" dirty="0" smtClean="0"/>
              <a:t>'..'</a:t>
            </a:r>
            <a:r>
              <a:rPr lang="en-US" sz="2800" dirty="0" smtClean="0"/>
              <a:t>z</a:t>
            </a:r>
            <a:r>
              <a:rPr lang="ru-RU" sz="2800" dirty="0" smtClean="0"/>
              <a:t>','</a:t>
            </a:r>
            <a:r>
              <a:rPr lang="en-US" sz="2800" dirty="0" smtClean="0"/>
              <a:t>A</a:t>
            </a:r>
            <a:r>
              <a:rPr lang="ru-RU" sz="2800" dirty="0" smtClean="0"/>
              <a:t>'..'</a:t>
            </a:r>
            <a:r>
              <a:rPr lang="en-US" sz="2800" dirty="0" smtClean="0"/>
              <a:t>Z</a:t>
            </a:r>
            <a:r>
              <a:rPr lang="ru-RU" sz="2800" dirty="0" smtClean="0"/>
              <a:t>': </a:t>
            </a:r>
            <a:r>
              <a:rPr lang="en-US" sz="2800" dirty="0" smtClean="0"/>
              <a:t>write</a:t>
            </a:r>
            <a:r>
              <a:rPr lang="ru-RU" sz="2800" dirty="0" smtClean="0"/>
              <a:t>('Это английская буква');</a:t>
            </a:r>
          </a:p>
          <a:p>
            <a:pPr>
              <a:buNone/>
            </a:pPr>
            <a:r>
              <a:rPr lang="ru-RU" sz="2800" dirty="0" smtClean="0"/>
              <a:t>'</a:t>
            </a:r>
            <a:r>
              <a:rPr lang="ru-RU" sz="2800" dirty="0" err="1" smtClean="0"/>
              <a:t>а'..'я','А</a:t>
            </a:r>
            <a:r>
              <a:rPr lang="ru-RU" sz="2800" dirty="0" smtClean="0"/>
              <a:t>'..'Я': </a:t>
            </a:r>
            <a:r>
              <a:rPr lang="en-US" sz="2800" dirty="0" smtClean="0"/>
              <a:t>write</a:t>
            </a:r>
            <a:r>
              <a:rPr lang="ru-RU" sz="2800" dirty="0" smtClean="0"/>
              <a:t>('Это русская буква')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i="1" dirty="0" smtClean="0"/>
              <a:t>Примечание. Символы перечисления помещаются в апострофы.</a:t>
            </a: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Задание 3.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В зависимости от введенного символа L, S, </a:t>
            </a:r>
            <a:r>
              <a:rPr lang="en-US" sz="4400" dirty="0" smtClean="0"/>
              <a:t>V</a:t>
            </a:r>
            <a:r>
              <a:rPr lang="ru-RU" sz="4400" dirty="0" smtClean="0"/>
              <a:t>, пpoграмма должна вычислять длину окружности; площадь круга; объем цилиндра. </a:t>
            </a:r>
          </a:p>
          <a:p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892971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i="1" dirty="0" smtClean="0"/>
              <a:t>Решение</a:t>
            </a:r>
            <a:r>
              <a:rPr lang="en-US" sz="2800" i="1" dirty="0" smtClean="0"/>
              <a:t>: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Var</a:t>
            </a:r>
            <a:r>
              <a:rPr lang="en-US" sz="2800" dirty="0" smtClean="0"/>
              <a:t> L, S, V, r, h: real; n: char;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begin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write('</a:t>
            </a:r>
            <a:r>
              <a:rPr lang="ru-RU" sz="2800" dirty="0" smtClean="0"/>
              <a:t>Задайте радиус круга</a:t>
            </a:r>
            <a:r>
              <a:rPr lang="en-US" sz="2800" dirty="0" smtClean="0"/>
              <a:t>'); </a:t>
            </a:r>
            <a:r>
              <a:rPr lang="en-US" sz="2800" dirty="0" err="1" smtClean="0"/>
              <a:t>readln</a:t>
            </a:r>
            <a:r>
              <a:rPr lang="en-US" sz="2800" dirty="0" smtClean="0"/>
              <a:t>(r);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write('</a:t>
            </a:r>
            <a:r>
              <a:rPr lang="ru-RU" sz="2800" dirty="0" smtClean="0"/>
              <a:t>Высоту цилиндра</a:t>
            </a:r>
            <a:r>
              <a:rPr lang="en-US" sz="2800" dirty="0" smtClean="0"/>
              <a:t>'); </a:t>
            </a:r>
            <a:r>
              <a:rPr lang="en-US" sz="2800" dirty="0" err="1" smtClean="0"/>
              <a:t>readln</a:t>
            </a:r>
            <a:r>
              <a:rPr lang="en-US" sz="2800" dirty="0" smtClean="0"/>
              <a:t>(h);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write</a:t>
            </a:r>
            <a:r>
              <a:rPr lang="ru-RU" sz="2800" dirty="0" smtClean="0"/>
              <a:t>('Введите символ:'); </a:t>
            </a:r>
            <a:r>
              <a:rPr lang="ru-RU" sz="2800" dirty="0" err="1" smtClean="0"/>
              <a:t>readln</a:t>
            </a:r>
            <a:r>
              <a:rPr lang="ru-RU" sz="2800" dirty="0" smtClean="0"/>
              <a:t>(</a:t>
            </a:r>
            <a:r>
              <a:rPr lang="ru-RU" sz="2800" dirty="0" err="1" smtClean="0"/>
              <a:t>n</a:t>
            </a:r>
            <a:r>
              <a:rPr lang="ru-RU" sz="2800" dirty="0" smtClean="0"/>
              <a:t>);</a:t>
            </a:r>
          </a:p>
          <a:p>
            <a:pPr>
              <a:buNone/>
            </a:pPr>
            <a:r>
              <a:rPr lang="en-US" sz="2800" dirty="0" smtClean="0"/>
              <a:t>case </a:t>
            </a:r>
            <a:r>
              <a:rPr lang="en-US" sz="2800" dirty="0" err="1" smtClean="0"/>
              <a:t>ch</a:t>
            </a:r>
            <a:r>
              <a:rPr lang="en-US" sz="2800" dirty="0" smtClean="0"/>
              <a:t> of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L: write('</a:t>
            </a:r>
            <a:r>
              <a:rPr lang="ru-RU" sz="2800" dirty="0" smtClean="0"/>
              <a:t>Длина окружности</a:t>
            </a:r>
            <a:r>
              <a:rPr lang="en-US" sz="2800" dirty="0" smtClean="0"/>
              <a:t> L=', 2*3.14*r);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S: write('</a:t>
            </a:r>
            <a:r>
              <a:rPr lang="ru-RU" sz="2800" dirty="0" err="1" smtClean="0"/>
              <a:t>Пл</a:t>
            </a:r>
            <a:r>
              <a:rPr lang="en-US" sz="2800" dirty="0" smtClean="0"/>
              <a:t>o</a:t>
            </a:r>
            <a:r>
              <a:rPr lang="ru-RU" sz="2800" dirty="0" err="1" smtClean="0"/>
              <a:t>щ</a:t>
            </a:r>
            <a:r>
              <a:rPr lang="en-US" sz="2800" dirty="0" smtClean="0"/>
              <a:t>a</a:t>
            </a:r>
            <a:r>
              <a:rPr lang="ru-RU" sz="2800" dirty="0" err="1" smtClean="0"/>
              <a:t>дь</a:t>
            </a:r>
            <a:r>
              <a:rPr lang="ru-RU" sz="2800" dirty="0" smtClean="0"/>
              <a:t> круга</a:t>
            </a:r>
            <a:r>
              <a:rPr lang="en-US" sz="2800" dirty="0" smtClean="0"/>
              <a:t> S=', 3.14*</a:t>
            </a:r>
            <a:r>
              <a:rPr lang="en-US" sz="2800" dirty="0" err="1" smtClean="0"/>
              <a:t>sqr</a:t>
            </a:r>
            <a:r>
              <a:rPr lang="en-US" sz="2800" dirty="0" smtClean="0"/>
              <a:t>(r));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V: write('</a:t>
            </a:r>
            <a:r>
              <a:rPr lang="ru-RU" sz="2800" dirty="0" smtClean="0"/>
              <a:t>Объем цилиндра</a:t>
            </a:r>
            <a:r>
              <a:rPr lang="en-US" sz="2800" dirty="0" smtClean="0"/>
              <a:t> V=’, 3.14*</a:t>
            </a:r>
            <a:r>
              <a:rPr lang="en-US" sz="2800" dirty="0" err="1" smtClean="0"/>
              <a:t>sqr</a:t>
            </a:r>
            <a:r>
              <a:rPr lang="en-US" sz="2800" dirty="0" smtClean="0"/>
              <a:t>(r)*h);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end</a:t>
            </a:r>
            <a:r>
              <a:rPr lang="ru-RU" sz="2800" dirty="0" smtClean="0"/>
              <a:t>; </a:t>
            </a:r>
          </a:p>
          <a:p>
            <a:pPr>
              <a:buNone/>
            </a:pPr>
            <a:r>
              <a:rPr lang="en-US" sz="2800" dirty="0" smtClean="0"/>
              <a:t>end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Задание 4.</a:t>
            </a: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7467600" cy="42593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Напишите программу преобразования цифр в слова </a:t>
            </a:r>
          </a:p>
          <a:p>
            <a:pPr algn="ctr">
              <a:buNone/>
            </a:pP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0"/>
            <a:ext cx="8858280" cy="68580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2800" dirty="0" smtClean="0"/>
              <a:t>Решение</a:t>
            </a:r>
            <a:r>
              <a:rPr lang="en-US" sz="2800" dirty="0" smtClean="0"/>
              <a:t>: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Program Number4; 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Var</a:t>
            </a:r>
            <a:r>
              <a:rPr lang="en-US" sz="2800" dirty="0" smtClean="0"/>
              <a:t> a: integer;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Begin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Writeln</a:t>
            </a:r>
            <a:r>
              <a:rPr lang="en-US" sz="2800" dirty="0" smtClean="0"/>
              <a:t> (‘</a:t>
            </a:r>
            <a:r>
              <a:rPr lang="ru-RU" sz="2800" dirty="0" smtClean="0"/>
              <a:t>Введите цифру</a:t>
            </a:r>
            <a:r>
              <a:rPr lang="en-US" sz="2800" dirty="0" smtClean="0"/>
              <a:t>’);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(a);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case a of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ноль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1: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один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2: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err="1" smtClean="0"/>
              <a:t>дв</a:t>
            </a:r>
            <a:r>
              <a:rPr lang="en-US" sz="2800" dirty="0" smtClean="0"/>
              <a:t>a');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3: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три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4: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четыре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5: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пять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6: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шесть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7: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en-US" sz="2800" dirty="0" err="1" smtClean="0"/>
              <a:t>ce</a:t>
            </a:r>
            <a:r>
              <a:rPr lang="ru-RU" sz="2800" dirty="0" err="1" smtClean="0"/>
              <a:t>мь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8: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в</a:t>
            </a:r>
            <a:r>
              <a:rPr lang="en-US" sz="2800" dirty="0" err="1" smtClean="0"/>
              <a:t>oce</a:t>
            </a:r>
            <a:r>
              <a:rPr lang="ru-RU" sz="2800" dirty="0" err="1" smtClean="0"/>
              <a:t>мь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9: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девять</a:t>
            </a:r>
            <a:r>
              <a:rPr lang="en-US" sz="2800" dirty="0" smtClean="0"/>
              <a:t>')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else</a:t>
            </a:r>
            <a:r>
              <a:rPr lang="ru-RU" sz="2800" dirty="0" smtClean="0"/>
              <a:t> </a:t>
            </a:r>
            <a:r>
              <a:rPr lang="ru-RU" sz="2800" dirty="0" err="1" smtClean="0"/>
              <a:t>writeln</a:t>
            </a:r>
            <a:r>
              <a:rPr lang="ru-RU" sz="2800" dirty="0" smtClean="0"/>
              <a:t>('Это число не является цифрой');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2428868"/>
            <a:ext cx="6824658" cy="3214710"/>
          </a:xfrm>
        </p:spPr>
        <p:txBody>
          <a:bodyPr>
            <a:normAutofit/>
          </a:bodyPr>
          <a:lstStyle/>
          <a:p>
            <a:pPr lvl="0"/>
            <a:r>
              <a:rPr lang="ru-RU" sz="4800" dirty="0" smtClean="0"/>
              <a:t>Как применяется оператор выбора?</a:t>
            </a:r>
          </a:p>
          <a:p>
            <a:pPr lvl="0"/>
            <a:r>
              <a:rPr lang="ru-RU" sz="4800" dirty="0" smtClean="0"/>
              <a:t>Когда он особенно необходим?</a:t>
            </a:r>
          </a:p>
          <a:p>
            <a:endParaRPr lang="ru-RU" sz="4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1. По номеру дня недели вывести его название.</a:t>
            </a:r>
          </a:p>
          <a:p>
            <a:pPr>
              <a:buNone/>
            </a:pPr>
            <a:r>
              <a:rPr lang="ru-RU" sz="4000" dirty="0" smtClean="0"/>
              <a:t>2. Написать программу, которая по введенному числу из промежутка [0,24] выдает время суток. 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0"/>
            <a:ext cx="8501122" cy="68580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3200" dirty="0" smtClean="0"/>
              <a:t>Ответы:</a:t>
            </a:r>
          </a:p>
          <a:p>
            <a:pPr>
              <a:buNone/>
            </a:pPr>
            <a:r>
              <a:rPr lang="en-US" sz="3200" dirty="0" err="1" smtClean="0"/>
              <a:t>Var</a:t>
            </a:r>
            <a:r>
              <a:rPr lang="en-US" sz="3200" dirty="0" smtClean="0"/>
              <a:t> a</a:t>
            </a:r>
            <a:r>
              <a:rPr lang="ru-RU" sz="3200" dirty="0" smtClean="0"/>
              <a:t>: </a:t>
            </a:r>
            <a:r>
              <a:rPr lang="en-US" sz="3200" dirty="0" smtClean="0"/>
              <a:t>integer</a:t>
            </a:r>
            <a:r>
              <a:rPr lang="ru-RU" sz="3200" dirty="0" smtClean="0"/>
              <a:t>; </a:t>
            </a:r>
          </a:p>
          <a:p>
            <a:pPr>
              <a:buNone/>
            </a:pPr>
            <a:r>
              <a:rPr lang="en-US" sz="3200" dirty="0" smtClean="0"/>
              <a:t>Begin</a:t>
            </a: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writeln</a:t>
            </a:r>
            <a:r>
              <a:rPr lang="ru-RU" sz="3200" dirty="0" smtClean="0"/>
              <a:t>('Введите номер дня недели');</a:t>
            </a:r>
          </a:p>
          <a:p>
            <a:pPr>
              <a:buNone/>
            </a:pPr>
            <a:r>
              <a:rPr lang="en-US" sz="3200" dirty="0" err="1" smtClean="0"/>
              <a:t>readln</a:t>
            </a:r>
            <a:r>
              <a:rPr lang="en-US" sz="3200" dirty="0" smtClean="0"/>
              <a:t>(a);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case a of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1: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 ('</a:t>
            </a:r>
            <a:r>
              <a:rPr lang="ru-RU" sz="3200" dirty="0" smtClean="0"/>
              <a:t>понедельник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2: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 ('</a:t>
            </a:r>
            <a:r>
              <a:rPr lang="ru-RU" sz="3200" dirty="0" smtClean="0"/>
              <a:t>вторник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3: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('</a:t>
            </a:r>
            <a:r>
              <a:rPr lang="en-US" sz="3200" dirty="0" err="1" smtClean="0"/>
              <a:t>cpe</a:t>
            </a:r>
            <a:r>
              <a:rPr lang="ru-RU" sz="3200" dirty="0" smtClean="0"/>
              <a:t>да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4: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('</a:t>
            </a:r>
            <a:r>
              <a:rPr lang="ru-RU" sz="3200" dirty="0" smtClean="0"/>
              <a:t>четверг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5: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('</a:t>
            </a:r>
            <a:r>
              <a:rPr lang="ru-RU" sz="3200" dirty="0" smtClean="0"/>
              <a:t>пятница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6: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 ('</a:t>
            </a:r>
            <a:r>
              <a:rPr lang="ru-RU" sz="3200" dirty="0" smtClean="0"/>
              <a:t>суббота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7: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 ('</a:t>
            </a:r>
            <a:r>
              <a:rPr lang="ru-RU" sz="3200" dirty="0" smtClean="0"/>
              <a:t>воскресенье</a:t>
            </a:r>
            <a:r>
              <a:rPr lang="en-US" sz="3200" dirty="0" smtClean="0"/>
              <a:t>');</a:t>
            </a: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else</a:t>
            </a:r>
            <a:r>
              <a:rPr lang="ru-RU" sz="3200" dirty="0" smtClean="0"/>
              <a:t> </a:t>
            </a:r>
            <a:r>
              <a:rPr lang="ru-RU" sz="3200" dirty="0" err="1" smtClean="0"/>
              <a:t>writeln</a:t>
            </a:r>
            <a:r>
              <a:rPr lang="ru-RU" sz="3200" dirty="0" smtClean="0"/>
              <a:t> ('Это число не является номером дня недели');</a:t>
            </a:r>
          </a:p>
          <a:p>
            <a:pPr>
              <a:buNone/>
            </a:pPr>
            <a:r>
              <a:rPr lang="en-US" sz="3200" dirty="0" smtClean="0"/>
              <a:t>end;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End.</a:t>
            </a:r>
            <a:endParaRPr lang="ru-RU" sz="3200" dirty="0" smtClean="0"/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0"/>
            <a:ext cx="7424766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2. </a:t>
            </a:r>
            <a:r>
              <a:rPr lang="en-US" sz="2800" b="1" dirty="0" err="1" smtClean="0"/>
              <a:t>Var</a:t>
            </a:r>
            <a:r>
              <a:rPr lang="en-US" sz="2800" b="1" dirty="0" smtClean="0"/>
              <a:t> a: real;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Begin</a:t>
            </a:r>
            <a:endParaRPr lang="ru-RU" sz="2800" dirty="0" smtClean="0"/>
          </a:p>
          <a:p>
            <a:pPr>
              <a:buNone/>
            </a:pPr>
            <a:r>
              <a:rPr lang="en-US" sz="2800" dirty="0" err="1" smtClean="0"/>
              <a:t>writeln</a:t>
            </a:r>
            <a:r>
              <a:rPr lang="ru-RU" sz="2800" dirty="0" smtClean="0"/>
              <a:t>('Введите время суток');</a:t>
            </a:r>
          </a:p>
          <a:p>
            <a:pPr>
              <a:buNone/>
            </a:pPr>
            <a:r>
              <a:rPr lang="en-US" sz="2800" dirty="0" err="1" smtClean="0"/>
              <a:t>readln</a:t>
            </a:r>
            <a:r>
              <a:rPr lang="en-US" sz="2800" dirty="0" smtClean="0"/>
              <a:t>(a);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case a of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8,01..12,00: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 (‘</a:t>
            </a:r>
            <a:r>
              <a:rPr lang="ru-RU" sz="2800" dirty="0" smtClean="0"/>
              <a:t>Утро</a:t>
            </a:r>
            <a:r>
              <a:rPr lang="en-US" sz="2800" dirty="0" smtClean="0"/>
              <a:t>’);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12,01-17,00: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</a:t>
            </a:r>
            <a:r>
              <a:rPr lang="ru-RU" sz="2800" dirty="0" smtClean="0"/>
              <a:t>День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17,01..23,00: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 (‘</a:t>
            </a:r>
            <a:r>
              <a:rPr lang="ru-RU" sz="2800" dirty="0" smtClean="0"/>
              <a:t>Вечер</a:t>
            </a:r>
            <a:r>
              <a:rPr lang="en-US" sz="2800" dirty="0" smtClean="0"/>
              <a:t>');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23,01..24,00: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('Ho</a:t>
            </a:r>
            <a:r>
              <a:rPr lang="ru-RU" sz="2800" dirty="0" err="1" smtClean="0"/>
              <a:t>чь</a:t>
            </a:r>
            <a:r>
              <a:rPr lang="en-US" sz="2800" dirty="0" smtClean="0"/>
              <a:t>');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1,00-8,00: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 </a:t>
            </a:r>
            <a:r>
              <a:rPr lang="ru-RU" sz="2800" dirty="0" smtClean="0"/>
              <a:t>('</a:t>
            </a:r>
            <a:r>
              <a:rPr lang="en-US" sz="2800" dirty="0" smtClean="0"/>
              <a:t>Ho</a:t>
            </a:r>
            <a:r>
              <a:rPr lang="ru-RU" sz="2800" dirty="0" err="1" smtClean="0"/>
              <a:t>чь</a:t>
            </a:r>
            <a:r>
              <a:rPr lang="ru-RU" sz="2800" dirty="0" smtClean="0"/>
              <a:t>');</a:t>
            </a:r>
          </a:p>
          <a:p>
            <a:pPr>
              <a:buNone/>
            </a:pPr>
            <a:r>
              <a:rPr lang="ru-RU" sz="2800" dirty="0" err="1" smtClean="0"/>
              <a:t>else</a:t>
            </a:r>
            <a:r>
              <a:rPr lang="ru-RU" sz="2800" dirty="0" smtClean="0"/>
              <a:t> </a:t>
            </a:r>
            <a:r>
              <a:rPr lang="ru-RU" sz="2800" dirty="0" err="1" smtClean="0"/>
              <a:t>writeln</a:t>
            </a:r>
            <a:r>
              <a:rPr lang="ru-RU" sz="2800" dirty="0" smtClean="0"/>
              <a:t>('Это число выходит за пределы интервала [0,24]');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научить применять еще один оператор ветвления – структуру «выбор»</a:t>
            </a:r>
          </a:p>
          <a:p>
            <a:pPr algn="ctr"/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0112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Что делать, если в задаче необходимо проверить множество условий?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15404" cy="49720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/>
              <a:t>В этом случае, кроме оператора </a:t>
            </a:r>
            <a:r>
              <a:rPr lang="en-US" sz="4000" b="1" dirty="0" smtClean="0"/>
              <a:t>if</a:t>
            </a:r>
            <a:r>
              <a:rPr lang="ru-RU" sz="4000" dirty="0" smtClean="0"/>
              <a:t> в языке программирования Паскаль, предусмотрен оператор ветвления по ряду условий - </a:t>
            </a:r>
            <a:r>
              <a:rPr lang="en-US" sz="4000" b="1" dirty="0" smtClean="0"/>
              <a:t>case</a:t>
            </a:r>
            <a:r>
              <a:rPr lang="ru-RU" sz="4000" b="1" dirty="0" smtClean="0"/>
              <a:t>.</a:t>
            </a:r>
            <a:r>
              <a:rPr lang="ru-RU" sz="4000" dirty="0" smtClean="0"/>
              <a:t> Данный оператор используется реже из-за существующих ограничений для него.</a:t>
            </a:r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8429684" cy="60453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/>
              <a:t>Оператор </a:t>
            </a:r>
            <a:r>
              <a:rPr lang="en-US" sz="3200" b="1" dirty="0" smtClean="0"/>
              <a:t>case</a:t>
            </a:r>
            <a:r>
              <a:rPr lang="ru-RU" sz="3200" dirty="0" smtClean="0"/>
              <a:t> служит для выбора одного из возможных </a:t>
            </a:r>
            <a:r>
              <a:rPr lang="ru-RU" sz="3200" dirty="0" smtClean="0"/>
              <a:t>вариантов </a:t>
            </a:r>
            <a:r>
              <a:rPr lang="ru-RU" sz="3200" dirty="0" smtClean="0"/>
              <a:t>в ситуации, которая может иметь несколько (более двух) возможных исходов. </a:t>
            </a:r>
          </a:p>
          <a:p>
            <a:pPr algn="ctr">
              <a:buNone/>
            </a:pPr>
            <a:r>
              <a:rPr lang="ru-RU" sz="3200" dirty="0" smtClean="0"/>
              <a:t>В зависимости от значения переменой (селектора) выполняется оператор, помеченный соответствующей константой. </a:t>
            </a:r>
          </a:p>
          <a:p>
            <a:pPr algn="ctr">
              <a:buNone/>
            </a:pPr>
            <a:r>
              <a:rPr lang="ru-RU" sz="3200" dirty="0" smtClean="0"/>
              <a:t>Если же ни одна константа не подходит, выполняется оператор, записанный после </a:t>
            </a:r>
            <a:r>
              <a:rPr lang="en-US" sz="3200" b="1" dirty="0" smtClean="0"/>
              <a:t>else</a:t>
            </a:r>
            <a:r>
              <a:rPr lang="ru-RU" sz="3200" b="1" dirty="0" smtClean="0"/>
              <a:t>.</a:t>
            </a:r>
            <a:r>
              <a:rPr lang="ru-RU" sz="3200" dirty="0" smtClean="0"/>
              <a:t> </a:t>
            </a:r>
          </a:p>
          <a:p>
            <a:pPr algn="ctr"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15328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Оператор </a:t>
            </a:r>
            <a:r>
              <a:rPr lang="en-US" sz="4000" b="1" dirty="0" smtClean="0"/>
              <a:t>case</a:t>
            </a:r>
            <a:r>
              <a:rPr lang="ru-RU" sz="4000" b="1" dirty="0" smtClean="0"/>
              <a:t> имеет вид: 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Case</a:t>
            </a:r>
            <a:r>
              <a:rPr lang="ru-RU" sz="4000" dirty="0" smtClean="0"/>
              <a:t> </a:t>
            </a:r>
            <a:r>
              <a:rPr lang="ru-RU" sz="4000" dirty="0" err="1" smtClean="0"/>
              <a:t>порядковая_переменная</a:t>
            </a:r>
            <a:r>
              <a:rPr lang="ru-RU" sz="4000" dirty="0" smtClean="0"/>
              <a:t> </a:t>
            </a:r>
            <a:r>
              <a:rPr lang="en-US" sz="4000" dirty="0" smtClean="0"/>
              <a:t>of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константа_1: оператор_1; </a:t>
            </a:r>
          </a:p>
          <a:p>
            <a:pPr>
              <a:buNone/>
            </a:pPr>
            <a:r>
              <a:rPr lang="ru-RU" sz="4000" dirty="0" smtClean="0"/>
              <a:t>константа_2: оператор_2; </a:t>
            </a:r>
          </a:p>
          <a:p>
            <a:pPr>
              <a:buNone/>
            </a:pPr>
            <a:r>
              <a:rPr lang="ru-RU" sz="4000" dirty="0" smtClean="0"/>
              <a:t>константа </a:t>
            </a:r>
            <a:r>
              <a:rPr lang="en-US" sz="4000" dirty="0" smtClean="0"/>
              <a:t>n</a:t>
            </a:r>
            <a:r>
              <a:rPr lang="ru-RU" sz="4000" dirty="0" smtClean="0"/>
              <a:t>: оператор </a:t>
            </a:r>
            <a:r>
              <a:rPr lang="en-US" sz="4000" dirty="0" smtClean="0"/>
              <a:t>n</a:t>
            </a:r>
            <a:r>
              <a:rPr lang="ru-RU" sz="4000" dirty="0" smtClean="0"/>
              <a:t>; </a:t>
            </a:r>
          </a:p>
          <a:p>
            <a:pPr>
              <a:buNone/>
            </a:pPr>
            <a:r>
              <a:rPr lang="en-US" sz="4000" dirty="0" smtClean="0"/>
              <a:t>Else</a:t>
            </a:r>
            <a:r>
              <a:rPr lang="ru-RU" sz="4000" dirty="0" smtClean="0"/>
              <a:t> оператор; </a:t>
            </a:r>
          </a:p>
          <a:p>
            <a:pPr>
              <a:buNone/>
            </a:pPr>
            <a:r>
              <a:rPr lang="en-US" sz="4000" dirty="0" smtClean="0"/>
              <a:t>End</a:t>
            </a:r>
            <a:r>
              <a:rPr lang="ru-RU" sz="4000" dirty="0" smtClean="0"/>
              <a:t>;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0"/>
            <a:ext cx="857256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Возможно использование сокращенной формы оператора </a:t>
            </a:r>
            <a:r>
              <a:rPr lang="en-US" sz="3200" dirty="0" smtClean="0"/>
              <a:t>case</a:t>
            </a:r>
            <a:r>
              <a:rPr lang="ru-RU" sz="3200" dirty="0" smtClean="0"/>
              <a:t>, в которой строка </a:t>
            </a:r>
            <a:r>
              <a:rPr lang="en-US" sz="3200" dirty="0" smtClean="0"/>
              <a:t>else</a:t>
            </a:r>
            <a:r>
              <a:rPr lang="ru-RU" sz="3200" dirty="0" smtClean="0"/>
              <a:t> отсутствует. В этом случае, если ни одна константа не совпадает со значением порядковой переменой, управление передается оператору, следующему за </a:t>
            </a:r>
            <a:r>
              <a:rPr lang="en-US" sz="3200" dirty="0" smtClean="0"/>
              <a:t>end</a:t>
            </a:r>
            <a:r>
              <a:rPr lang="ru-RU" sz="3200" dirty="0" smtClean="0"/>
              <a:t>. Например:</a:t>
            </a:r>
          </a:p>
          <a:p>
            <a:pPr>
              <a:buNone/>
            </a:pPr>
            <a:r>
              <a:rPr lang="en-US" sz="3200" dirty="0" smtClean="0"/>
              <a:t>Case n of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1: </a:t>
            </a:r>
            <a:r>
              <a:rPr lang="en-US" sz="3200" b="1" dirty="0" err="1" smtClean="0"/>
              <a:t>writeln</a:t>
            </a:r>
            <a:r>
              <a:rPr lang="en-US" sz="3200" b="1" dirty="0" smtClean="0"/>
              <a:t> </a:t>
            </a:r>
            <a:r>
              <a:rPr lang="en-US" sz="3200" dirty="0" smtClean="0"/>
              <a:t>('</a:t>
            </a:r>
            <a:r>
              <a:rPr lang="en-US" sz="3200" dirty="0" err="1" smtClean="0"/>
              <a:t>кpacный</a:t>
            </a:r>
            <a:r>
              <a:rPr lang="en-US" sz="3200" dirty="0" smtClean="0"/>
              <a:t>'); 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2: </a:t>
            </a:r>
            <a:r>
              <a:rPr lang="en-US" sz="3200" b="1" dirty="0" err="1" smtClean="0"/>
              <a:t>writeln</a:t>
            </a:r>
            <a:r>
              <a:rPr lang="en-US" sz="3200" b="1" dirty="0" smtClean="0"/>
              <a:t> </a:t>
            </a:r>
            <a:r>
              <a:rPr lang="ru-RU" sz="3200" dirty="0" smtClean="0"/>
              <a:t>('зеленый'); </a:t>
            </a:r>
          </a:p>
          <a:p>
            <a:pPr>
              <a:buNone/>
            </a:pPr>
            <a:r>
              <a:rPr lang="ru-RU" sz="3200" dirty="0" smtClean="0"/>
              <a:t>3: </a:t>
            </a:r>
            <a:r>
              <a:rPr lang="en-US" sz="3200" b="1" dirty="0" err="1" smtClean="0"/>
              <a:t>writeln</a:t>
            </a:r>
            <a:r>
              <a:rPr lang="en-US" sz="3200" b="1" dirty="0" smtClean="0"/>
              <a:t> </a:t>
            </a:r>
            <a:r>
              <a:rPr lang="ru-RU" sz="3200" dirty="0" smtClean="0"/>
              <a:t>('белый'); </a:t>
            </a:r>
          </a:p>
          <a:p>
            <a:pPr>
              <a:buNone/>
            </a:pPr>
            <a:r>
              <a:rPr lang="en-US" sz="3200" dirty="0" smtClean="0"/>
              <a:t>End</a:t>
            </a:r>
            <a:r>
              <a:rPr lang="ru-RU" sz="3200" dirty="0" smtClean="0"/>
              <a:t>;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Запись типа '</a:t>
            </a:r>
            <a:r>
              <a:rPr lang="en-US" sz="3600" dirty="0" smtClean="0"/>
              <a:t>a</a:t>
            </a:r>
            <a:r>
              <a:rPr lang="ru-RU" sz="3600" dirty="0" smtClean="0"/>
              <a:t>'...'</a:t>
            </a:r>
            <a:r>
              <a:rPr lang="en-US" sz="3600" dirty="0" smtClean="0"/>
              <a:t>z</a:t>
            </a:r>
            <a:r>
              <a:rPr lang="ru-RU" sz="3600" dirty="0" smtClean="0"/>
              <a:t>' включает диапазон значений от символа 'а' до символа '</a:t>
            </a:r>
            <a:r>
              <a:rPr lang="en-US" sz="3600" dirty="0" smtClean="0"/>
              <a:t>z</a:t>
            </a:r>
            <a:r>
              <a:rPr lang="ru-RU" sz="3600" dirty="0" smtClean="0"/>
              <a:t>' включительно. Для решения задач на эту тему нам понадобится еще один тип переменных: 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char</a:t>
            </a:r>
            <a:r>
              <a:rPr lang="ru-RU" sz="3600" dirty="0" smtClean="0"/>
              <a:t> — простой тип данных, предназначенный для хранения одного символа в определенной кодировке.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Практическая работа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b="1" dirty="0" smtClean="0"/>
              <a:t>Задание</a:t>
            </a:r>
            <a:r>
              <a:rPr lang="en-US" sz="4400" b="1" dirty="0" smtClean="0"/>
              <a:t> 1.</a:t>
            </a:r>
            <a:r>
              <a:rPr lang="en-US" sz="4400" dirty="0" smtClean="0"/>
              <a:t> </a:t>
            </a: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Напишите программу, </a:t>
            </a:r>
            <a:endParaRPr lang="en-US" sz="4400" dirty="0" smtClean="0"/>
          </a:p>
          <a:p>
            <a:pPr algn="ctr">
              <a:buNone/>
            </a:pPr>
            <a:r>
              <a:rPr lang="ru-RU" sz="4400" dirty="0" smtClean="0"/>
              <a:t>по которой выводится название школьного звена в зависимости от класса. </a:t>
            </a:r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864399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i="1" dirty="0" smtClean="0"/>
              <a:t>Решение: 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n</a:t>
            </a:r>
            <a:r>
              <a:rPr lang="ru-RU" dirty="0" smtClean="0"/>
              <a:t>: </a:t>
            </a:r>
            <a:r>
              <a:rPr lang="en-US" dirty="0" smtClean="0"/>
              <a:t>integer</a:t>
            </a:r>
            <a:r>
              <a:rPr lang="ru-RU" dirty="0" smtClean="0"/>
              <a:t>; </a:t>
            </a:r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write</a:t>
            </a:r>
            <a:r>
              <a:rPr lang="ru-RU" dirty="0" smtClean="0"/>
              <a:t>('Введите класс школы</a:t>
            </a:r>
            <a:r>
              <a:rPr lang="ru-RU" dirty="0" smtClean="0"/>
              <a:t>:      ');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readln</a:t>
            </a:r>
            <a:r>
              <a:rPr lang="en-US" dirty="0" smtClean="0"/>
              <a:t>(n);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case n of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1..4: </a:t>
            </a:r>
            <a:r>
              <a:rPr lang="en-US" dirty="0" err="1" smtClean="0"/>
              <a:t>writeln</a:t>
            </a:r>
            <a:r>
              <a:rPr lang="en-US" dirty="0" smtClean="0"/>
              <a:t>('</a:t>
            </a:r>
            <a:r>
              <a:rPr lang="ru-RU" dirty="0" smtClean="0"/>
              <a:t>Младшие классы</a:t>
            </a:r>
            <a:r>
              <a:rPr lang="en-US" dirty="0" smtClean="0"/>
              <a:t>.');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5..8: </a:t>
            </a:r>
            <a:r>
              <a:rPr lang="en-US" dirty="0" err="1" smtClean="0"/>
              <a:t>writeln</a:t>
            </a:r>
            <a:r>
              <a:rPr lang="en-US" dirty="0" smtClean="0"/>
              <a:t>('</a:t>
            </a:r>
            <a:r>
              <a:rPr lang="ru-RU" dirty="0" smtClean="0"/>
              <a:t>Средняя школа</a:t>
            </a:r>
            <a:r>
              <a:rPr lang="en-US" dirty="0" smtClean="0"/>
              <a:t>.');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9,11: </a:t>
            </a:r>
            <a:r>
              <a:rPr lang="en-US" dirty="0" err="1" smtClean="0"/>
              <a:t>writeln</a:t>
            </a:r>
            <a:r>
              <a:rPr lang="en-US" dirty="0" smtClean="0"/>
              <a:t>(' C</a:t>
            </a:r>
            <a:r>
              <a:rPr lang="ru-RU" dirty="0" err="1" smtClean="0"/>
              <a:t>таршие</a:t>
            </a:r>
            <a:r>
              <a:rPr lang="ru-RU" dirty="0" smtClean="0"/>
              <a:t> классы</a:t>
            </a:r>
            <a:r>
              <a:rPr lang="en-US" dirty="0" smtClean="0"/>
              <a:t>. </a:t>
            </a:r>
            <a:r>
              <a:rPr lang="ru-RU" dirty="0" smtClean="0"/>
              <a:t>Выпускной.');</a:t>
            </a:r>
          </a:p>
          <a:p>
            <a:pPr>
              <a:buNone/>
            </a:pPr>
            <a:r>
              <a:rPr lang="ru-RU" dirty="0" smtClean="0"/>
              <a:t>10: </a:t>
            </a:r>
            <a:r>
              <a:rPr lang="en-US" dirty="0" err="1" smtClean="0"/>
              <a:t>writeln</a:t>
            </a:r>
            <a:r>
              <a:rPr lang="ru-RU" dirty="0" smtClean="0"/>
              <a:t>('Старшие классы.');</a:t>
            </a:r>
          </a:p>
          <a:p>
            <a:pPr>
              <a:buNone/>
            </a:pPr>
            <a:r>
              <a:rPr lang="en-US" dirty="0" smtClean="0"/>
              <a:t>else </a:t>
            </a:r>
            <a:r>
              <a:rPr lang="en-US" dirty="0" err="1" smtClean="0"/>
              <a:t>writeln</a:t>
            </a:r>
            <a:r>
              <a:rPr lang="en-US" dirty="0" smtClean="0"/>
              <a:t>(‘Error’);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875</Words>
  <Application>Microsoft Office PowerPoint</Application>
  <PresentationFormat>Экран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АЛГОРИТМЫ СО СТРУКТУРОЙ ВЫБОР </vt:lpstr>
      <vt:lpstr>Цель: </vt:lpstr>
      <vt:lpstr>Что делать, если в задаче необходимо проверить множество условий? </vt:lpstr>
      <vt:lpstr>Слайд 4</vt:lpstr>
      <vt:lpstr>Слайд 5</vt:lpstr>
      <vt:lpstr>Слайд 6</vt:lpstr>
      <vt:lpstr>Слайд 7</vt:lpstr>
      <vt:lpstr>Практическая работа</vt:lpstr>
      <vt:lpstr>Слайд 9</vt:lpstr>
      <vt:lpstr>Задание 2. </vt:lpstr>
      <vt:lpstr>Слайд 11</vt:lpstr>
      <vt:lpstr>Задание 3. </vt:lpstr>
      <vt:lpstr>Слайд 13</vt:lpstr>
      <vt:lpstr>Задание 4. </vt:lpstr>
      <vt:lpstr>Слайд 15</vt:lpstr>
      <vt:lpstr>Вывод</vt:lpstr>
      <vt:lpstr>Домашнее задание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СО СТРУКТУРОЙ ВЫБОР </dc:title>
  <dc:creator>user</dc:creator>
  <cp:lastModifiedBy>user</cp:lastModifiedBy>
  <cp:revision>16</cp:revision>
  <dcterms:created xsi:type="dcterms:W3CDTF">2013-03-05T06:46:56Z</dcterms:created>
  <dcterms:modified xsi:type="dcterms:W3CDTF">2013-03-12T05:17:35Z</dcterms:modified>
</cp:coreProperties>
</file>