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70" r:id="rId13"/>
    <p:sldId id="271" r:id="rId14"/>
    <p:sldId id="272" r:id="rId15"/>
    <p:sldId id="274" r:id="rId16"/>
    <p:sldId id="275" r:id="rId17"/>
    <p:sldId id="268" r:id="rId18"/>
    <p:sldId id="269" r:id="rId19"/>
    <p:sldId id="273" r:id="rId20"/>
    <p:sldId id="286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4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F67DC18-A5F3-459A-9C7E-E687038D01D4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4012CFC-4EF3-40BE-B316-CBA670CDF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C18-A5F3-459A-9C7E-E687038D01D4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2CFC-4EF3-40BE-B316-CBA670CDF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C18-A5F3-459A-9C7E-E687038D01D4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2CFC-4EF3-40BE-B316-CBA670CDF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C18-A5F3-459A-9C7E-E687038D01D4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2CFC-4EF3-40BE-B316-CBA670CDF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C18-A5F3-459A-9C7E-E687038D01D4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2CFC-4EF3-40BE-B316-CBA670CDF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C18-A5F3-459A-9C7E-E687038D01D4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2CFC-4EF3-40BE-B316-CBA670CDF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67DC18-A5F3-459A-9C7E-E687038D01D4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012CFC-4EF3-40BE-B316-CBA670CDF9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F67DC18-A5F3-459A-9C7E-E687038D01D4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4012CFC-4EF3-40BE-B316-CBA670CDF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C18-A5F3-459A-9C7E-E687038D01D4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2CFC-4EF3-40BE-B316-CBA670CDF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C18-A5F3-459A-9C7E-E687038D01D4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2CFC-4EF3-40BE-B316-CBA670CDF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C18-A5F3-459A-9C7E-E687038D01D4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2CFC-4EF3-40BE-B316-CBA670CDF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F67DC18-A5F3-459A-9C7E-E687038D01D4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4012CFC-4EF3-40BE-B316-CBA670CDF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329510" cy="3143273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/>
              <a:t>АЛГОРИТМЫ С ВЕТВЯЩЕЙСЯ СТРУКТУРОЙ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392909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При решении задач часто возникают ситуации, когда на вопрос «что дальше делать» мы даем ответ в зависимости от выполнения некоторого условия, например находим решение линейного уравнения ах = </a:t>
            </a:r>
            <a:r>
              <a:rPr lang="en-US" dirty="0" smtClean="0"/>
              <a:t>b</a:t>
            </a:r>
            <a:r>
              <a:rPr lang="ru-RU" dirty="0" smtClean="0"/>
              <a:t>, если коэффициент а не нулевой. В таких случаях используется конструкция ветвления, реализуемая в Паскале условным оператором.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7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В отличие от линейных алгоритмов, в которых команды выполняются одна за другой, конструкция ветвления включает в себя проверку условия. В качестве условия такого оператора используется значение логического выражения. Существуют два вида условного оператора:</a:t>
            </a:r>
          </a:p>
          <a:p>
            <a:pPr algn="ctr"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4296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4800" dirty="0" smtClean="0"/>
              <a:t>IF В THEN S1 - если выражение В - TRUE (истина), то выполняется выражение, стоящее после THEN.</a:t>
            </a:r>
          </a:p>
          <a:p>
            <a:pPr algn="ctr">
              <a:buNone/>
            </a:pP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ru-RU" sz="4400" dirty="0" smtClean="0"/>
              <a:t>IF В THEN S1 ELSE S2 - если выражение В - TRUE (истина), то выполняется выражение, стоящее после THEN, иначе, после ELSE.</a:t>
            </a:r>
          </a:p>
          <a:p>
            <a:pPr algn="ctr"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В — выражение булевского типа; SI, S2 — отдельные операторы или операторы, сгруппированные при помощи операторных скобок BEGIN END. </a:t>
            </a:r>
            <a:endParaRPr lang="en-US" sz="3600" dirty="0" smtClean="0"/>
          </a:p>
          <a:p>
            <a:pPr algn="ctr">
              <a:buNone/>
            </a:pPr>
            <a:r>
              <a:rPr lang="ru-RU" sz="3600" dirty="0" smtClean="0"/>
              <a:t>Перед </a:t>
            </a:r>
            <a:r>
              <a:rPr lang="ru-RU" sz="3600" dirty="0" err="1" smtClean="0"/>
              <a:t>Else</a:t>
            </a:r>
            <a:r>
              <a:rPr lang="ru-RU" sz="3600" dirty="0" smtClean="0"/>
              <a:t> после </a:t>
            </a:r>
            <a:r>
              <a:rPr lang="ru-RU" sz="3600" dirty="0" err="1" smtClean="0"/>
              <a:t>End</a:t>
            </a:r>
            <a:r>
              <a:rPr lang="ru-RU" sz="3600" dirty="0" smtClean="0"/>
              <a:t> «;» не ставится.</a:t>
            </a:r>
          </a:p>
          <a:p>
            <a:pPr algn="ctr"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S1 и S2, в свою очередь, тоже могут быть условными операторами. При этом каждому ELSE соответствует предыдущий THEN.</a:t>
            </a:r>
          </a:p>
          <a:p>
            <a:pPr algn="ctr"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/>
              <a:t>Практическая работа 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240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Задание 1. Среди предложенных выражений выберите логические.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(х=3) о</a:t>
            </a:r>
            <a:r>
              <a:rPr lang="en-US" dirty="0" smtClean="0"/>
              <a:t>r</a:t>
            </a:r>
            <a:r>
              <a:rPr lang="ru-RU" dirty="0" smtClean="0"/>
              <a:t> (</a:t>
            </a:r>
            <a:r>
              <a:rPr lang="ru-RU" dirty="0" err="1" smtClean="0"/>
              <a:t>х</a:t>
            </a:r>
            <a:r>
              <a:rPr lang="ru-RU" dirty="0" smtClean="0"/>
              <a:t>&lt;&gt;4)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2*х+5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ru-RU" dirty="0" err="1" smtClean="0"/>
              <a:t>mod</a:t>
            </a:r>
            <a:r>
              <a:rPr lang="ru-RU" dirty="0" smtClean="0"/>
              <a:t> 2 =0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ru-RU" dirty="0" err="1" smtClean="0"/>
              <a:t>div</a:t>
            </a:r>
            <a:r>
              <a:rPr lang="ru-RU" dirty="0" smtClean="0"/>
              <a:t> 3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х+у=10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err="1" smtClean="0"/>
              <a:t>х+у</a:t>
            </a:r>
            <a:endParaRPr lang="ru-RU" dirty="0" smtClean="0"/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(</a:t>
            </a:r>
            <a:r>
              <a:rPr lang="ru-RU" dirty="0" err="1" smtClean="0"/>
              <a:t>х+у</a:t>
            </a:r>
            <a:r>
              <a:rPr lang="ru-RU" dirty="0" smtClean="0"/>
              <a:t>&gt;5) </a:t>
            </a:r>
            <a:r>
              <a:rPr lang="ru-RU" dirty="0" err="1" smtClean="0"/>
              <a:t>or</a:t>
            </a:r>
            <a:r>
              <a:rPr lang="ru-RU" dirty="0" smtClean="0"/>
              <a:t> (</a:t>
            </a:r>
            <a:r>
              <a:rPr lang="ru-RU" dirty="0" err="1" smtClean="0"/>
              <a:t>х-у</a:t>
            </a:r>
            <a:r>
              <a:rPr lang="ru-RU" dirty="0" smtClean="0"/>
              <a:t>&gt;5)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(</a:t>
            </a:r>
            <a:r>
              <a:rPr lang="ru-RU" dirty="0" err="1" smtClean="0"/>
              <a:t>х</a:t>
            </a:r>
            <a:r>
              <a:rPr lang="ru-RU" dirty="0" smtClean="0"/>
              <a:t>&gt;3) </a:t>
            </a:r>
            <a:r>
              <a:rPr lang="ru-RU" dirty="0" err="1" smtClean="0"/>
              <a:t>and</a:t>
            </a:r>
            <a:r>
              <a:rPr lang="ru-RU" dirty="0" smtClean="0"/>
              <a:t> (</a:t>
            </a:r>
            <a:r>
              <a:rPr lang="ru-RU" dirty="0" err="1" smtClean="0"/>
              <a:t>х</a:t>
            </a:r>
            <a:r>
              <a:rPr lang="ru-RU" dirty="0" smtClean="0"/>
              <a:t>&lt;=10)</a:t>
            </a:r>
          </a:p>
          <a:p>
            <a:pPr marL="624078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Задание 2. Вычислите: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en-US" sz="3600" dirty="0" smtClean="0"/>
              <a:t>t and (</a:t>
            </a:r>
            <a:r>
              <a:rPr lang="ru-RU" sz="3600" dirty="0" err="1" smtClean="0"/>
              <a:t>р</a:t>
            </a:r>
            <a:r>
              <a:rPr lang="en-US" sz="3600" dirty="0" smtClean="0"/>
              <a:t> mod 3=0) </a:t>
            </a:r>
            <a:r>
              <a:rPr lang="ru-RU" sz="3600" dirty="0" smtClean="0"/>
              <a:t>при</a:t>
            </a:r>
            <a:r>
              <a:rPr lang="en-US" sz="3600" dirty="0" smtClean="0"/>
              <a:t> t = true, </a:t>
            </a:r>
            <a:r>
              <a:rPr lang="ru-RU" sz="3600" dirty="0" err="1" smtClean="0"/>
              <a:t>р</a:t>
            </a:r>
            <a:r>
              <a:rPr lang="en-US" sz="3600" dirty="0" smtClean="0"/>
              <a:t> = 101010;</a:t>
            </a:r>
            <a:endParaRPr lang="ru-RU" sz="3600" dirty="0" smtClean="0"/>
          </a:p>
          <a:p>
            <a:pPr marL="624078" lvl="0" indent="-514350">
              <a:buFont typeface="+mj-lt"/>
              <a:buAutoNum type="arabicPeriod"/>
            </a:pPr>
            <a:r>
              <a:rPr lang="ru-RU" sz="3600" dirty="0" smtClean="0"/>
              <a:t>(</a:t>
            </a:r>
            <a:r>
              <a:rPr lang="ru-RU" sz="3600" dirty="0" err="1" smtClean="0"/>
              <a:t>x</a:t>
            </a:r>
            <a:r>
              <a:rPr lang="ru-RU" sz="3600" dirty="0" smtClean="0"/>
              <a:t>*</a:t>
            </a:r>
            <a:r>
              <a:rPr lang="ru-RU" sz="3600" dirty="0" err="1" smtClean="0"/>
              <a:t>y</a:t>
            </a:r>
            <a:r>
              <a:rPr lang="ru-RU" sz="3600" dirty="0" smtClean="0"/>
              <a:t>&lt;&gt;0) </a:t>
            </a:r>
            <a:r>
              <a:rPr lang="ru-RU" sz="3600" dirty="0" err="1" smtClean="0"/>
              <a:t>and</a:t>
            </a:r>
            <a:r>
              <a:rPr lang="ru-RU" sz="3600" dirty="0" smtClean="0"/>
              <a:t> (у&gt;</a:t>
            </a:r>
            <a:r>
              <a:rPr lang="ru-RU" sz="3600" dirty="0" err="1" smtClean="0"/>
              <a:t>х</a:t>
            </a:r>
            <a:r>
              <a:rPr lang="ru-RU" sz="3600" dirty="0" smtClean="0"/>
              <a:t>) при </a:t>
            </a:r>
            <a:r>
              <a:rPr lang="ru-RU" sz="3600" dirty="0" err="1" smtClean="0"/>
              <a:t>х</a:t>
            </a:r>
            <a:r>
              <a:rPr lang="ru-RU" sz="3600" dirty="0" smtClean="0"/>
              <a:t> = 2, у = 1;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sz="3600" dirty="0" smtClean="0"/>
              <a:t>(</a:t>
            </a:r>
            <a:r>
              <a:rPr lang="ru-RU" sz="3600" dirty="0" err="1" smtClean="0"/>
              <a:t>x</a:t>
            </a:r>
            <a:r>
              <a:rPr lang="ru-RU" sz="3600" dirty="0" smtClean="0"/>
              <a:t>*</a:t>
            </a:r>
            <a:r>
              <a:rPr lang="ru-RU" sz="3600" dirty="0" err="1" smtClean="0"/>
              <a:t>y</a:t>
            </a:r>
            <a:r>
              <a:rPr lang="ru-RU" sz="3600" dirty="0" smtClean="0"/>
              <a:t>&lt;&gt;0) </a:t>
            </a:r>
            <a:r>
              <a:rPr lang="ru-RU" sz="3600" dirty="0" err="1" smtClean="0"/>
              <a:t>or</a:t>
            </a:r>
            <a:r>
              <a:rPr lang="ru-RU" sz="3600" dirty="0" smtClean="0"/>
              <a:t> (у&gt;</a:t>
            </a:r>
            <a:r>
              <a:rPr lang="ru-RU" sz="3600" dirty="0" err="1" smtClean="0"/>
              <a:t>х</a:t>
            </a:r>
            <a:r>
              <a:rPr lang="ru-RU" sz="3600" dirty="0" smtClean="0"/>
              <a:t>) при </a:t>
            </a:r>
            <a:r>
              <a:rPr lang="ru-RU" sz="3600" dirty="0" err="1" smtClean="0"/>
              <a:t>х</a:t>
            </a:r>
            <a:r>
              <a:rPr lang="ru-RU" sz="3600" dirty="0" smtClean="0"/>
              <a:t> = 2, у = 1;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sz="3600" dirty="0" smtClean="0"/>
              <a:t>f or (not(b)) </a:t>
            </a:r>
            <a:r>
              <a:rPr lang="ru-RU" sz="3600" dirty="0" smtClean="0"/>
              <a:t>при</a:t>
            </a:r>
            <a:r>
              <a:rPr lang="en-US" sz="3600" dirty="0" smtClean="0"/>
              <a:t> f = false, b = true.</a:t>
            </a:r>
            <a:endParaRPr lang="ru-RU" sz="3600" dirty="0" smtClean="0"/>
          </a:p>
          <a:p>
            <a:pPr marL="624078" indent="-514350">
              <a:buFont typeface="+mj-lt"/>
              <a:buAutoNum type="arabicPeriod"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643998" cy="63579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Задание 3. Составьте условие для условного оператора в </a:t>
            </a:r>
            <a:r>
              <a:rPr lang="ru-RU" sz="2400" b="1" dirty="0" smtClean="0"/>
              <a:t>программе</a:t>
            </a:r>
            <a:r>
              <a:rPr lang="ru-RU" sz="2400" b="1" dirty="0" smtClean="0"/>
              <a:t>, которая выводит на экран приветствие в зависимости от времени суток. Пусть утро с 8 до 12 ч, день с 12 до 17 ч, вечер с 17 до 23 ч, ночь — все остальное время.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Program primer;</a:t>
            </a:r>
            <a:endParaRPr lang="ru-RU" sz="2400" dirty="0" smtClean="0"/>
          </a:p>
          <a:p>
            <a:pPr>
              <a:buNone/>
            </a:pPr>
            <a:r>
              <a:rPr lang="en-US" sz="2400" dirty="0" err="1" smtClean="0"/>
              <a:t>Var</a:t>
            </a:r>
            <a:r>
              <a:rPr lang="en-US" sz="2400" dirty="0" smtClean="0"/>
              <a:t> x:real;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Begin</a:t>
            </a:r>
            <a:endParaRPr lang="ru-RU" sz="2400" dirty="0" smtClean="0"/>
          </a:p>
          <a:p>
            <a:pPr>
              <a:buNone/>
            </a:pPr>
            <a:r>
              <a:rPr lang="en-US" sz="2400" dirty="0" err="1" smtClean="0"/>
              <a:t>Writeln</a:t>
            </a:r>
            <a:r>
              <a:rPr lang="ru-RU" sz="2400" dirty="0" smtClean="0"/>
              <a:t> (‘Который час?'); </a:t>
            </a:r>
          </a:p>
          <a:p>
            <a:pPr>
              <a:buNone/>
            </a:pPr>
            <a:r>
              <a:rPr lang="en-US" sz="2400" dirty="0" smtClean="0"/>
              <a:t>Read(x);</a:t>
            </a:r>
            <a:endParaRPr lang="ru-RU" sz="2400" dirty="0" smtClean="0"/>
          </a:p>
          <a:p>
            <a:pPr>
              <a:buNone/>
            </a:pPr>
            <a:r>
              <a:rPr lang="en-US" sz="2400" dirty="0" err="1" smtClean="0"/>
              <a:t>If__________then</a:t>
            </a:r>
            <a:r>
              <a:rPr lang="en-US" sz="2400" dirty="0" smtClean="0"/>
              <a:t> </a:t>
            </a:r>
            <a:r>
              <a:rPr lang="en-US" sz="2400" dirty="0" err="1" smtClean="0"/>
              <a:t>writeln</a:t>
            </a:r>
            <a:r>
              <a:rPr lang="en-US" sz="2400" dirty="0" smtClean="0"/>
              <a:t>('</a:t>
            </a:r>
            <a:r>
              <a:rPr lang="ru-RU" sz="2400" dirty="0" smtClean="0"/>
              <a:t>Д</a:t>
            </a:r>
            <a:r>
              <a:rPr lang="en-US" sz="2400" dirty="0" smtClean="0"/>
              <a:t>o</a:t>
            </a:r>
            <a:r>
              <a:rPr lang="ru-RU" sz="2400" dirty="0" smtClean="0"/>
              <a:t>б</a:t>
            </a:r>
            <a:r>
              <a:rPr lang="en-US" sz="2400" dirty="0" err="1" smtClean="0"/>
              <a:t>poe</a:t>
            </a:r>
            <a:r>
              <a:rPr lang="en-US" sz="2400" dirty="0" smtClean="0"/>
              <a:t> </a:t>
            </a:r>
            <a:r>
              <a:rPr lang="ru-RU" sz="2400" dirty="0" smtClean="0"/>
              <a:t>утро</a:t>
            </a:r>
            <a:r>
              <a:rPr lang="en-US" sz="2400" dirty="0" smtClean="0"/>
              <a:t>!');</a:t>
            </a:r>
            <a:endParaRPr lang="ru-RU" sz="2400" dirty="0" smtClean="0"/>
          </a:p>
          <a:p>
            <a:pPr>
              <a:buNone/>
            </a:pPr>
            <a:r>
              <a:rPr lang="en-US" sz="2400" dirty="0" err="1" smtClean="0"/>
              <a:t>If__________then</a:t>
            </a:r>
            <a:r>
              <a:rPr lang="en-US" sz="2400" dirty="0" smtClean="0"/>
              <a:t> </a:t>
            </a:r>
            <a:r>
              <a:rPr lang="en-US" sz="2400" dirty="0" err="1" smtClean="0"/>
              <a:t>writeln</a:t>
            </a:r>
            <a:r>
              <a:rPr lang="en-US" sz="2400" dirty="0" smtClean="0"/>
              <a:t>('</a:t>
            </a:r>
            <a:r>
              <a:rPr lang="ru-RU" sz="2400" dirty="0" smtClean="0"/>
              <a:t>Добрый день</a:t>
            </a:r>
            <a:r>
              <a:rPr lang="en-US" sz="2400" dirty="0" smtClean="0"/>
              <a:t>!');</a:t>
            </a:r>
            <a:endParaRPr lang="ru-RU" sz="2400" dirty="0" smtClean="0"/>
          </a:p>
          <a:p>
            <a:pPr>
              <a:buNone/>
            </a:pPr>
            <a:r>
              <a:rPr lang="en-US" sz="2400" dirty="0" err="1" smtClean="0"/>
              <a:t>If__________then</a:t>
            </a:r>
            <a:r>
              <a:rPr lang="en-US" sz="2400" dirty="0" smtClean="0"/>
              <a:t> </a:t>
            </a:r>
            <a:r>
              <a:rPr lang="en-US" sz="2400" dirty="0" err="1" smtClean="0"/>
              <a:t>writeln</a:t>
            </a:r>
            <a:r>
              <a:rPr lang="en-US" sz="2400" dirty="0" smtClean="0"/>
              <a:t>('</a:t>
            </a:r>
            <a:r>
              <a:rPr lang="ru-RU" sz="2400" dirty="0" smtClean="0"/>
              <a:t>Добрый вечер</a:t>
            </a:r>
            <a:r>
              <a:rPr lang="en-US" sz="2400" dirty="0" smtClean="0"/>
              <a:t>!');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If</a:t>
            </a:r>
            <a:r>
              <a:rPr lang="ru-RU" sz="2400" dirty="0" smtClean="0"/>
              <a:t>__________</a:t>
            </a:r>
            <a:r>
              <a:rPr lang="en-US" sz="2400" dirty="0" smtClean="0"/>
              <a:t>then </a:t>
            </a:r>
            <a:r>
              <a:rPr lang="en-US" sz="2400" dirty="0" err="1" smtClean="0"/>
              <a:t>writeln</a:t>
            </a:r>
            <a:r>
              <a:rPr lang="ru-RU" sz="2400" dirty="0" smtClean="0"/>
              <a:t>('Доброй ночи!') </a:t>
            </a:r>
            <a:r>
              <a:rPr lang="en-US" sz="2400" dirty="0" smtClean="0"/>
              <a:t>else </a:t>
            </a:r>
            <a:r>
              <a:rPr lang="en-US" sz="2400" dirty="0" err="1" smtClean="0"/>
              <a:t>writeln</a:t>
            </a:r>
            <a:r>
              <a:rPr lang="en-US" sz="2400" dirty="0" smtClean="0"/>
              <a:t> </a:t>
            </a:r>
            <a:r>
              <a:rPr lang="ru-RU" sz="2400" dirty="0" smtClean="0"/>
              <a:t>('введенное число выходит за рамки интервала [0,24]');</a:t>
            </a:r>
          </a:p>
          <a:p>
            <a:pPr>
              <a:buNone/>
            </a:pPr>
            <a:r>
              <a:rPr lang="ru-RU" sz="2400" dirty="0" err="1" smtClean="0"/>
              <a:t>End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Цель: 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latin typeface="+mj-lt"/>
              </a:rPr>
              <a:t>отработать навык составления программ с ветвящейся структурой</a:t>
            </a:r>
            <a:endParaRPr lang="ru-RU" sz="4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249424"/>
            <a:ext cx="8401080" cy="432511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6000" dirty="0" smtClean="0"/>
              <a:t>(</a:t>
            </a:r>
            <a:r>
              <a:rPr lang="ru-RU" sz="6000" dirty="0" err="1" smtClean="0"/>
              <a:t>х</a:t>
            </a:r>
            <a:r>
              <a:rPr lang="ru-RU" sz="6000" dirty="0" smtClean="0"/>
              <a:t>&gt;=8) </a:t>
            </a:r>
            <a:r>
              <a:rPr lang="ru-RU" sz="6000" dirty="0" err="1" smtClean="0"/>
              <a:t>and</a:t>
            </a:r>
            <a:r>
              <a:rPr lang="ru-RU" sz="6000" dirty="0" smtClean="0"/>
              <a:t> (</a:t>
            </a:r>
            <a:r>
              <a:rPr lang="ru-RU" sz="6000" dirty="0" err="1" smtClean="0"/>
              <a:t>х</a:t>
            </a:r>
            <a:r>
              <a:rPr lang="ru-RU" sz="6000" dirty="0" smtClean="0"/>
              <a:t>&lt;12); </a:t>
            </a:r>
            <a:endParaRPr lang="en-US" sz="6000" dirty="0" smtClean="0"/>
          </a:p>
          <a:p>
            <a:pPr lvl="0">
              <a:buNone/>
            </a:pPr>
            <a:r>
              <a:rPr lang="ru-RU" sz="6000" dirty="0" smtClean="0"/>
              <a:t>(</a:t>
            </a:r>
            <a:r>
              <a:rPr lang="ru-RU" sz="6000" dirty="0" err="1" smtClean="0"/>
              <a:t>х</a:t>
            </a:r>
            <a:r>
              <a:rPr lang="ru-RU" sz="6000" dirty="0" smtClean="0"/>
              <a:t>&gt;=12) </a:t>
            </a:r>
            <a:r>
              <a:rPr lang="ru-RU" sz="6000" dirty="0" err="1" smtClean="0"/>
              <a:t>and</a:t>
            </a:r>
            <a:r>
              <a:rPr lang="ru-RU" sz="6000" dirty="0" smtClean="0"/>
              <a:t> (</a:t>
            </a:r>
            <a:r>
              <a:rPr lang="ru-RU" sz="6000" dirty="0" err="1" smtClean="0"/>
              <a:t>x</a:t>
            </a:r>
            <a:r>
              <a:rPr lang="ru-RU" sz="6000" dirty="0" smtClean="0"/>
              <a:t>&lt;17</a:t>
            </a:r>
            <a:r>
              <a:rPr lang="ru-RU" sz="6000" dirty="0" smtClean="0"/>
              <a:t>);</a:t>
            </a:r>
            <a:endParaRPr lang="en-US" sz="6000" dirty="0" smtClean="0"/>
          </a:p>
          <a:p>
            <a:pPr lvl="0">
              <a:buNone/>
            </a:pPr>
            <a:r>
              <a:rPr lang="ru-RU" sz="6000" dirty="0" smtClean="0"/>
              <a:t>(</a:t>
            </a:r>
            <a:r>
              <a:rPr lang="ru-RU" sz="6000" dirty="0" err="1" smtClean="0"/>
              <a:t>х</a:t>
            </a:r>
            <a:r>
              <a:rPr lang="ru-RU" sz="6000" dirty="0" smtClean="0"/>
              <a:t>&gt;=17) </a:t>
            </a:r>
            <a:r>
              <a:rPr lang="ru-RU" sz="6000" dirty="0" err="1" smtClean="0"/>
              <a:t>and</a:t>
            </a:r>
            <a:r>
              <a:rPr lang="ru-RU" sz="6000" dirty="0" smtClean="0"/>
              <a:t> (</a:t>
            </a:r>
            <a:r>
              <a:rPr lang="ru-RU" sz="6000" dirty="0" err="1" smtClean="0"/>
              <a:t>х</a:t>
            </a:r>
            <a:r>
              <a:rPr lang="ru-RU" sz="6000" dirty="0" smtClean="0"/>
              <a:t>&lt;24</a:t>
            </a:r>
            <a:r>
              <a:rPr lang="ru-RU" sz="6000" dirty="0" smtClean="0"/>
              <a:t>);</a:t>
            </a:r>
            <a:endParaRPr lang="en-US" sz="6000" dirty="0" smtClean="0"/>
          </a:p>
          <a:p>
            <a:pPr lvl="0">
              <a:buNone/>
            </a:pPr>
            <a:r>
              <a:rPr lang="ru-RU" sz="6000" dirty="0" smtClean="0"/>
              <a:t>(</a:t>
            </a:r>
            <a:r>
              <a:rPr lang="ru-RU" sz="6000" dirty="0" err="1" smtClean="0"/>
              <a:t>х</a:t>
            </a:r>
            <a:r>
              <a:rPr lang="ru-RU" sz="6000" dirty="0" smtClean="0"/>
              <a:t>&gt;0</a:t>
            </a:r>
            <a:r>
              <a:rPr lang="ru-RU" sz="6000" dirty="0" smtClean="0"/>
              <a:t>) </a:t>
            </a:r>
            <a:r>
              <a:rPr lang="ru-RU" sz="6000" dirty="0" err="1" smtClean="0"/>
              <a:t>and</a:t>
            </a:r>
            <a:r>
              <a:rPr lang="ru-RU" sz="6000" dirty="0" smtClean="0"/>
              <a:t> (</a:t>
            </a:r>
            <a:r>
              <a:rPr lang="ru-RU" sz="6000" dirty="0" err="1" smtClean="0"/>
              <a:t>х</a:t>
            </a:r>
            <a:r>
              <a:rPr lang="ru-RU" sz="6000" dirty="0" smtClean="0"/>
              <a:t>&lt;8).</a:t>
            </a:r>
          </a:p>
          <a:p>
            <a:pPr>
              <a:buNone/>
            </a:pP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Задание 4. Какие значения примут переменные </a:t>
            </a:r>
            <a:r>
              <a:rPr lang="ru-RU" b="1" dirty="0" err="1" smtClean="0"/>
              <a:t>х</a:t>
            </a:r>
            <a:r>
              <a:rPr lang="ru-RU" b="1" dirty="0" smtClean="0"/>
              <a:t> и у в результате выполнения следующих фрагментов?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</a:t>
            </a:r>
            <a:r>
              <a:rPr lang="en-US" dirty="0" smtClean="0"/>
              <a:t>) Read (</a:t>
            </a:r>
            <a:r>
              <a:rPr lang="en-US" dirty="0" err="1" smtClean="0"/>
              <a:t>a,b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ru-RU" dirty="0" err="1" smtClean="0"/>
              <a:t>х</a:t>
            </a:r>
            <a:r>
              <a:rPr lang="en-US" dirty="0" smtClean="0"/>
              <a:t>:=0; </a:t>
            </a:r>
            <a:r>
              <a:rPr lang="ru-RU" dirty="0" smtClean="0"/>
              <a:t>у</a:t>
            </a:r>
            <a:r>
              <a:rPr lang="en-US" dirty="0" smtClean="0"/>
              <a:t>:=0;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if a=b then x:=</a:t>
            </a:r>
            <a:r>
              <a:rPr lang="en-US" dirty="0" err="1" smtClean="0"/>
              <a:t>a+b</a:t>
            </a:r>
            <a:r>
              <a:rPr lang="en-US" dirty="0" smtClean="0"/>
              <a:t>; y:=a*b;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Ответ: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при a=2, b=3, </a:t>
            </a:r>
            <a:r>
              <a:rPr lang="ru-RU" dirty="0" err="1" smtClean="0"/>
              <a:t>x=____</a:t>
            </a:r>
            <a:r>
              <a:rPr lang="ru-RU" dirty="0" smtClean="0"/>
              <a:t>, </a:t>
            </a:r>
            <a:r>
              <a:rPr lang="ru-RU" dirty="0" err="1" smtClean="0"/>
              <a:t>y=_____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при</a:t>
            </a:r>
            <a:r>
              <a:rPr lang="en-US" dirty="0" smtClean="0"/>
              <a:t> a=5, b=5, x=_____, y=____.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r>
              <a:rPr lang="ru-RU" dirty="0" smtClean="0"/>
              <a:t>б</a:t>
            </a:r>
            <a:r>
              <a:rPr lang="en-US" dirty="0" smtClean="0"/>
              <a:t>) Read(</a:t>
            </a:r>
            <a:r>
              <a:rPr lang="en-US" dirty="0" err="1" smtClean="0"/>
              <a:t>a,b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x:=0; y:=0;</a:t>
            </a:r>
            <a:endParaRPr lang="ru-RU" dirty="0" smtClean="0"/>
          </a:p>
          <a:p>
            <a:r>
              <a:rPr lang="en-US" dirty="0" smtClean="0"/>
              <a:t>if a=b then begin x:=</a:t>
            </a:r>
            <a:r>
              <a:rPr lang="en-US" dirty="0" err="1" smtClean="0"/>
              <a:t>a+b</a:t>
            </a:r>
            <a:r>
              <a:rPr lang="en-US" dirty="0" smtClean="0"/>
              <a:t>; y:=a*b; end;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Ответ: при a=2, b=3, </a:t>
            </a:r>
            <a:r>
              <a:rPr lang="ru-RU" dirty="0" err="1" smtClean="0"/>
              <a:t>x=_____</a:t>
            </a:r>
            <a:r>
              <a:rPr lang="ru-RU" dirty="0" smtClean="0"/>
              <a:t>, </a:t>
            </a:r>
            <a:r>
              <a:rPr lang="ru-RU" dirty="0" err="1" smtClean="0"/>
              <a:t>y=</a:t>
            </a:r>
            <a:r>
              <a:rPr lang="ru-RU" dirty="0" smtClean="0"/>
              <a:t> _____;</a:t>
            </a:r>
          </a:p>
          <a:p>
            <a:r>
              <a:rPr lang="ru-RU" dirty="0" smtClean="0"/>
              <a:t>при</a:t>
            </a:r>
            <a:r>
              <a:rPr lang="en-US" dirty="0" smtClean="0"/>
              <a:t> a=5, b=5, x=______, y=___________.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en-US" dirty="0" smtClean="0"/>
              <a:t>) Read(</a:t>
            </a:r>
            <a:r>
              <a:rPr lang="en-US" dirty="0" err="1" smtClean="0"/>
              <a:t>a,b</a:t>
            </a:r>
            <a:r>
              <a:rPr lang="en-US" dirty="0" smtClean="0"/>
              <a:t>); </a:t>
            </a:r>
            <a:endParaRPr lang="ru-RU" dirty="0" smtClean="0"/>
          </a:p>
          <a:p>
            <a:r>
              <a:rPr lang="en-US" dirty="0" smtClean="0"/>
              <a:t>x:=0; y:=0;</a:t>
            </a:r>
            <a:endParaRPr lang="ru-RU" dirty="0" smtClean="0"/>
          </a:p>
          <a:p>
            <a:r>
              <a:rPr lang="en-US" dirty="0" smtClean="0"/>
              <a:t>if a=b then x:=</a:t>
            </a:r>
            <a:r>
              <a:rPr lang="en-US" dirty="0" err="1" smtClean="0"/>
              <a:t>a+b</a:t>
            </a:r>
            <a:r>
              <a:rPr lang="en-US" dirty="0" smtClean="0"/>
              <a:t>; else x:=a—b; y:=a*b;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Ответ: при a=2, b=3, </a:t>
            </a:r>
            <a:r>
              <a:rPr lang="ru-RU" dirty="0" err="1" smtClean="0"/>
              <a:t>x=_____</a:t>
            </a:r>
            <a:r>
              <a:rPr lang="ru-RU" dirty="0" smtClean="0"/>
              <a:t>, </a:t>
            </a:r>
            <a:r>
              <a:rPr lang="ru-RU" dirty="0" err="1" smtClean="0"/>
              <a:t>y=_____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при</a:t>
            </a:r>
            <a:r>
              <a:rPr lang="en-US" dirty="0" smtClean="0"/>
              <a:t> a=5, b=5, x=_______, y=_________.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r>
              <a:rPr lang="ru-RU" dirty="0" smtClean="0"/>
              <a:t>г</a:t>
            </a:r>
            <a:r>
              <a:rPr lang="en-US" dirty="0" smtClean="0"/>
              <a:t>) Read(</a:t>
            </a:r>
            <a:r>
              <a:rPr lang="en-US" dirty="0" err="1" smtClean="0"/>
              <a:t>a,b</a:t>
            </a:r>
            <a:r>
              <a:rPr lang="en-US" dirty="0" smtClean="0"/>
              <a:t>); </a:t>
            </a:r>
            <a:endParaRPr lang="ru-RU" dirty="0" smtClean="0"/>
          </a:p>
          <a:p>
            <a:r>
              <a:rPr lang="en-US" dirty="0" smtClean="0"/>
              <a:t>x:=0; y:=0;</a:t>
            </a:r>
            <a:endParaRPr lang="ru-RU" dirty="0" smtClean="0"/>
          </a:p>
          <a:p>
            <a:r>
              <a:rPr lang="en-US" dirty="0" smtClean="0"/>
              <a:t>if a=b then x:=</a:t>
            </a:r>
            <a:r>
              <a:rPr lang="en-US" dirty="0" err="1" smtClean="0"/>
              <a:t>a+b</a:t>
            </a:r>
            <a:r>
              <a:rPr lang="en-US" dirty="0" smtClean="0"/>
              <a:t> else begin x:=a—b; y:=a*b; </a:t>
            </a:r>
            <a:endParaRPr lang="ru-RU" dirty="0" smtClean="0"/>
          </a:p>
          <a:p>
            <a:r>
              <a:rPr lang="en-US" dirty="0" smtClean="0"/>
              <a:t>end;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Ответ: при </a:t>
            </a:r>
            <a:r>
              <a:rPr lang="en-US" dirty="0" smtClean="0"/>
              <a:t>a</a:t>
            </a:r>
            <a:r>
              <a:rPr lang="ru-RU" dirty="0" smtClean="0"/>
              <a:t>=2, </a:t>
            </a:r>
            <a:r>
              <a:rPr lang="en-US" dirty="0" smtClean="0"/>
              <a:t>b</a:t>
            </a:r>
            <a:r>
              <a:rPr lang="ru-RU" dirty="0" smtClean="0"/>
              <a:t>=3, </a:t>
            </a:r>
            <a:r>
              <a:rPr lang="en-US" dirty="0" smtClean="0"/>
              <a:t>x</a:t>
            </a:r>
            <a:r>
              <a:rPr lang="ru-RU" dirty="0" smtClean="0"/>
              <a:t>=________, </a:t>
            </a:r>
            <a:r>
              <a:rPr lang="en-US" dirty="0" smtClean="0"/>
              <a:t>y</a:t>
            </a:r>
            <a:r>
              <a:rPr lang="ru-RU" dirty="0" smtClean="0"/>
              <a:t>=______;</a:t>
            </a:r>
          </a:p>
          <a:p>
            <a:r>
              <a:rPr lang="ru-RU" dirty="0" smtClean="0"/>
              <a:t>при</a:t>
            </a:r>
            <a:r>
              <a:rPr lang="en-US" dirty="0" smtClean="0"/>
              <a:t> a=5, b=5, x=______________, y=______.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r>
              <a:rPr lang="ru-RU" dirty="0" err="1" smtClean="0"/>
              <a:t>д</a:t>
            </a:r>
            <a:r>
              <a:rPr lang="en-US" dirty="0" smtClean="0"/>
              <a:t>) Read(</a:t>
            </a:r>
            <a:r>
              <a:rPr lang="en-US" dirty="0" err="1" smtClean="0"/>
              <a:t>a,b</a:t>
            </a:r>
            <a:r>
              <a:rPr lang="en-US" dirty="0" smtClean="0"/>
              <a:t>); x:=0; y:=0;</a:t>
            </a:r>
            <a:endParaRPr lang="ru-RU" dirty="0" smtClean="0"/>
          </a:p>
          <a:p>
            <a:r>
              <a:rPr lang="en-US" dirty="0" smtClean="0"/>
              <a:t>if a=b then begin x:=</a:t>
            </a:r>
            <a:r>
              <a:rPr lang="en-US" dirty="0" err="1" smtClean="0"/>
              <a:t>a+b</a:t>
            </a:r>
            <a:r>
              <a:rPr lang="en-US" dirty="0" smtClean="0"/>
              <a:t>; y:=2*a*b; end else begin x:=a—b; y:=a*b; end;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Ответ: при a=2, b=3, </a:t>
            </a:r>
            <a:r>
              <a:rPr lang="ru-RU" dirty="0" err="1" smtClean="0"/>
              <a:t>x=</a:t>
            </a:r>
            <a:r>
              <a:rPr lang="ru-RU" dirty="0" smtClean="0"/>
              <a:t>	, </a:t>
            </a:r>
            <a:r>
              <a:rPr lang="ru-RU" dirty="0" err="1" smtClean="0"/>
              <a:t>y=</a:t>
            </a:r>
            <a:r>
              <a:rPr lang="ru-RU" dirty="0" smtClean="0"/>
              <a:t>	;</a:t>
            </a:r>
          </a:p>
          <a:p>
            <a:r>
              <a:rPr lang="ru-RU" dirty="0" smtClean="0"/>
              <a:t>при a=5, b=5, </a:t>
            </a:r>
            <a:r>
              <a:rPr lang="ru-RU" dirty="0" err="1" smtClean="0"/>
              <a:t>x=</a:t>
            </a:r>
            <a:r>
              <a:rPr lang="ru-RU" dirty="0" smtClean="0"/>
              <a:t>	, </a:t>
            </a:r>
            <a:r>
              <a:rPr lang="ru-RU" dirty="0" err="1" smtClean="0"/>
              <a:t>y=</a:t>
            </a:r>
            <a:r>
              <a:rPr lang="ru-RU" dirty="0" smtClean="0"/>
              <a:t>	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Задание 5. Составьте программу, заменяющую меньшее из двух данных чисел на среднее арифметическое этих чисел, а большее из двух данных чисел — на среднее геометрическое этих чисел.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Ответы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1,3,5,7,8</a:t>
            </a:r>
            <a:r>
              <a:rPr lang="en-US" dirty="0" smtClean="0"/>
              <a:t>.</a:t>
            </a:r>
            <a:endParaRPr lang="ru-RU" dirty="0" smtClean="0"/>
          </a:p>
          <a:p>
            <a:pPr lvl="0"/>
            <a:r>
              <a:rPr lang="en-US" dirty="0" smtClean="0"/>
              <a:t>a)True; </a:t>
            </a:r>
            <a:r>
              <a:rPr lang="ru-RU" dirty="0" smtClean="0"/>
              <a:t>б</a:t>
            </a:r>
            <a:r>
              <a:rPr lang="en-US" dirty="0" smtClean="0"/>
              <a:t>) false; </a:t>
            </a:r>
            <a:r>
              <a:rPr lang="ru-RU" dirty="0" smtClean="0"/>
              <a:t>в</a:t>
            </a:r>
            <a:r>
              <a:rPr lang="en-US" dirty="0" smtClean="0"/>
              <a:t>) true; </a:t>
            </a:r>
            <a:r>
              <a:rPr lang="ru-RU" dirty="0" smtClean="0"/>
              <a:t>г</a:t>
            </a:r>
            <a:r>
              <a:rPr lang="en-US" dirty="0" smtClean="0"/>
              <a:t>) false.</a:t>
            </a:r>
            <a:endParaRPr lang="ru-RU" dirty="0" smtClean="0"/>
          </a:p>
          <a:p>
            <a:pPr lvl="0"/>
            <a:r>
              <a:rPr lang="ru-RU" dirty="0" smtClean="0"/>
              <a:t>(</a:t>
            </a:r>
            <a:r>
              <a:rPr lang="ru-RU" dirty="0" err="1" smtClean="0"/>
              <a:t>х</a:t>
            </a:r>
            <a:r>
              <a:rPr lang="ru-RU" dirty="0" smtClean="0"/>
              <a:t>&gt;=8) </a:t>
            </a:r>
            <a:r>
              <a:rPr lang="ru-RU" dirty="0" err="1" smtClean="0"/>
              <a:t>and</a:t>
            </a:r>
            <a:r>
              <a:rPr lang="ru-RU" dirty="0" smtClean="0"/>
              <a:t> (</a:t>
            </a:r>
            <a:r>
              <a:rPr lang="ru-RU" dirty="0" err="1" smtClean="0"/>
              <a:t>х</a:t>
            </a:r>
            <a:r>
              <a:rPr lang="ru-RU" dirty="0" smtClean="0"/>
              <a:t>&lt;12); (</a:t>
            </a:r>
            <a:r>
              <a:rPr lang="ru-RU" dirty="0" err="1" smtClean="0"/>
              <a:t>х</a:t>
            </a:r>
            <a:r>
              <a:rPr lang="ru-RU" dirty="0" smtClean="0"/>
              <a:t>&gt;=12) </a:t>
            </a:r>
            <a:r>
              <a:rPr lang="ru-RU" dirty="0" err="1" smtClean="0"/>
              <a:t>and</a:t>
            </a:r>
            <a:r>
              <a:rPr lang="ru-RU" dirty="0" smtClean="0"/>
              <a:t> (</a:t>
            </a:r>
            <a:r>
              <a:rPr lang="ru-RU" dirty="0" err="1" smtClean="0"/>
              <a:t>x</a:t>
            </a:r>
            <a:r>
              <a:rPr lang="ru-RU" dirty="0" smtClean="0"/>
              <a:t>&lt;17); (</a:t>
            </a:r>
            <a:r>
              <a:rPr lang="ru-RU" dirty="0" err="1" smtClean="0"/>
              <a:t>х</a:t>
            </a:r>
            <a:r>
              <a:rPr lang="ru-RU" dirty="0" smtClean="0"/>
              <a:t>&gt;=17) </a:t>
            </a:r>
            <a:r>
              <a:rPr lang="ru-RU" dirty="0" err="1" smtClean="0"/>
              <a:t>and</a:t>
            </a:r>
            <a:r>
              <a:rPr lang="ru-RU" dirty="0" smtClean="0"/>
              <a:t> (</a:t>
            </a:r>
            <a:r>
              <a:rPr lang="ru-RU" dirty="0" err="1" smtClean="0"/>
              <a:t>х</a:t>
            </a:r>
            <a:r>
              <a:rPr lang="ru-RU" dirty="0" smtClean="0"/>
              <a:t>&lt;24); (</a:t>
            </a:r>
            <a:r>
              <a:rPr lang="ru-RU" dirty="0" err="1" smtClean="0"/>
              <a:t>х</a:t>
            </a:r>
            <a:r>
              <a:rPr lang="ru-RU" dirty="0" smtClean="0"/>
              <a:t>&gt;0) </a:t>
            </a:r>
            <a:r>
              <a:rPr lang="ru-RU" dirty="0" err="1" smtClean="0"/>
              <a:t>and</a:t>
            </a:r>
            <a:r>
              <a:rPr lang="ru-RU" dirty="0" smtClean="0"/>
              <a:t> (</a:t>
            </a:r>
            <a:r>
              <a:rPr lang="ru-RU" dirty="0" err="1" smtClean="0"/>
              <a:t>х</a:t>
            </a:r>
            <a:r>
              <a:rPr lang="ru-RU" dirty="0" smtClean="0"/>
              <a:t>&lt;8).</a:t>
            </a:r>
          </a:p>
          <a:p>
            <a:pPr lvl="0"/>
            <a:r>
              <a:rPr lang="ru-RU" dirty="0" smtClean="0"/>
              <a:t>а) (0,6), (10,25); </a:t>
            </a:r>
          </a:p>
          <a:p>
            <a:r>
              <a:rPr lang="ru-RU" dirty="0" smtClean="0"/>
              <a:t>б) (0,0), (10,25); </a:t>
            </a:r>
          </a:p>
          <a:p>
            <a:r>
              <a:rPr lang="ru-RU" dirty="0" smtClean="0"/>
              <a:t>в) (-1,6), (10,25); </a:t>
            </a:r>
          </a:p>
          <a:p>
            <a:r>
              <a:rPr lang="ru-RU" dirty="0" smtClean="0"/>
              <a:t>г) (-1,6), (10,0);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(-1,6), (10, 50).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b="1" i="1" dirty="0" smtClean="0">
                <a:solidFill>
                  <a:schemeClr val="accent6">
                    <a:lumMod val="75000"/>
                  </a:schemeClr>
                </a:solidFill>
              </a:rPr>
              <a:t>Тест по теме </a:t>
            </a:r>
            <a:endParaRPr lang="ru-RU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i="1" dirty="0" smtClean="0">
                <a:solidFill>
                  <a:srgbClr val="C00000"/>
                </a:solidFill>
              </a:rPr>
              <a:t>«Линейный алгоритм»</a:t>
            </a:r>
            <a:endParaRPr lang="ru-RU" sz="8800" dirty="0" smtClean="0">
              <a:solidFill>
                <a:srgbClr val="C00000"/>
              </a:solidFill>
            </a:endParaRPr>
          </a:p>
          <a:p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9555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Составить </a:t>
            </a:r>
            <a:r>
              <a:rPr lang="ru-RU" sz="3200" dirty="0" smtClean="0">
                <a:solidFill>
                  <a:srgbClr val="FF0000"/>
                </a:solidFill>
              </a:rPr>
              <a:t>алгоритм нахождения меньшего из двух значений.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Определить, является ли данное число четным или нечетным. </a:t>
            </a:r>
            <a:br>
              <a:rPr lang="ru-RU" sz="3200" dirty="0" smtClean="0">
                <a:solidFill>
                  <a:srgbClr val="FF0000"/>
                </a:solidFill>
              </a:rPr>
            </a:b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40027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i="1" dirty="0" smtClean="0"/>
              <a:t>Ответы</a:t>
            </a:r>
            <a:r>
              <a:rPr lang="en-US" i="1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Program </a:t>
            </a:r>
            <a:r>
              <a:rPr lang="en-US" dirty="0" err="1" smtClean="0"/>
              <a:t>dzl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a, b, min: integer;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Begin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Writeln</a:t>
            </a:r>
            <a:r>
              <a:rPr lang="en-US" dirty="0" smtClean="0"/>
              <a:t>('</a:t>
            </a:r>
            <a:r>
              <a:rPr lang="ru-RU" dirty="0" err="1" smtClean="0"/>
              <a:t>вв</a:t>
            </a:r>
            <a:r>
              <a:rPr lang="en-US" dirty="0" smtClean="0"/>
              <a:t>e</a:t>
            </a:r>
            <a:r>
              <a:rPr lang="ru-RU" dirty="0" err="1" smtClean="0"/>
              <a:t>дит</a:t>
            </a:r>
            <a:r>
              <a:rPr lang="en-US" dirty="0" smtClean="0"/>
              <a:t>e </a:t>
            </a:r>
            <a:r>
              <a:rPr lang="ru-RU" dirty="0" smtClean="0"/>
              <a:t>два числа</a:t>
            </a:r>
            <a:r>
              <a:rPr lang="en-US" dirty="0" smtClean="0"/>
              <a:t>'); 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Readln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if a&gt;b then min:=b else min:=a;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Write</a:t>
            </a:r>
            <a:r>
              <a:rPr lang="ru-RU" dirty="0" smtClean="0"/>
              <a:t>('наименьшее число', </a:t>
            </a:r>
            <a:r>
              <a:rPr lang="en-US" dirty="0" smtClean="0"/>
              <a:t>min</a:t>
            </a:r>
            <a:r>
              <a:rPr lang="ru-RU" dirty="0" smtClean="0"/>
              <a:t>); </a:t>
            </a:r>
          </a:p>
          <a:p>
            <a:pPr>
              <a:buNone/>
            </a:pPr>
            <a:r>
              <a:rPr lang="en-US" dirty="0" smtClean="0"/>
              <a:t>End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b="1" dirty="0" smtClean="0"/>
              <a:t>1.</a:t>
            </a:r>
            <a:r>
              <a:rPr lang="ru-RU" b="1" dirty="0" smtClean="0"/>
              <a:t>Определите </a:t>
            </a:r>
            <a:r>
              <a:rPr lang="ru-RU" b="1" dirty="0" smtClean="0"/>
              <a:t>значение целочисленной переменной а после выполнения фрагмента алгоритма.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</a:t>
            </a:r>
            <a:r>
              <a:rPr lang="en-US" dirty="0" smtClean="0"/>
              <a:t>:=247;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b:=(a div 100)*10+9;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a:=(10*b-a) mod 10;</a:t>
            </a:r>
            <a:endParaRPr lang="ru-RU" dirty="0" smtClean="0"/>
          </a:p>
          <a:p>
            <a:pPr>
              <a:buNone/>
            </a:pPr>
            <a:r>
              <a:rPr lang="ru-RU" sz="2400" i="1" dirty="0" smtClean="0"/>
              <a:t>Примечание. Операции </a:t>
            </a:r>
            <a:r>
              <a:rPr lang="ru-RU" sz="2400" i="1" dirty="0" err="1" smtClean="0"/>
              <a:t>div</a:t>
            </a:r>
            <a:r>
              <a:rPr lang="ru-RU" sz="2400" i="1" dirty="0" smtClean="0"/>
              <a:t> и </a:t>
            </a:r>
            <a:r>
              <a:rPr lang="ru-RU" sz="2400" i="1" dirty="0" err="1" smtClean="0"/>
              <a:t>mod</a:t>
            </a:r>
            <a:r>
              <a:rPr lang="ru-RU" sz="2400" i="1" dirty="0" smtClean="0"/>
              <a:t> вычисляют результат деления нацело первого аргумента на второй и остаток от деления соот­ветственно.</a:t>
            </a:r>
            <a:endParaRPr lang="ru-RU" sz="2400" dirty="0" smtClean="0"/>
          </a:p>
          <a:p>
            <a:pPr>
              <a:buNone/>
            </a:pPr>
            <a:r>
              <a:rPr lang="ru-RU" dirty="0" smtClean="0"/>
              <a:t>а) 3;	</a:t>
            </a:r>
          </a:p>
          <a:p>
            <a:pPr>
              <a:buNone/>
            </a:pPr>
            <a:r>
              <a:rPr lang="ru-RU" dirty="0" smtClean="0"/>
              <a:t>б) 454; </a:t>
            </a:r>
          </a:p>
          <a:p>
            <a:pPr>
              <a:buNone/>
            </a:pPr>
            <a:r>
              <a:rPr lang="ru-RU" dirty="0" smtClean="0"/>
              <a:t>в) 2;	</a:t>
            </a:r>
          </a:p>
          <a:p>
            <a:pPr>
              <a:buNone/>
            </a:pPr>
            <a:r>
              <a:rPr lang="ru-RU" dirty="0" smtClean="0"/>
              <a:t>г) 4.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78874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4000" b="1" dirty="0" smtClean="0"/>
              <a:t>2.</a:t>
            </a:r>
            <a:r>
              <a:rPr lang="ru-RU" sz="4000" b="1" dirty="0" smtClean="0"/>
              <a:t>Служебное </a:t>
            </a:r>
            <a:r>
              <a:rPr lang="ru-RU" sz="4000" b="1" dirty="0" smtClean="0"/>
              <a:t>слово </a:t>
            </a:r>
            <a:r>
              <a:rPr lang="ru-RU" sz="4000" b="1" dirty="0" err="1" smtClean="0"/>
              <a:t>var</a:t>
            </a:r>
            <a:r>
              <a:rPr lang="ru-RU" sz="4000" b="1" dirty="0" smtClean="0"/>
              <a:t> в программе на языке Паскаль фиксирует начало раздела программы, содержащего: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а)	описание переменных;</a:t>
            </a:r>
          </a:p>
          <a:p>
            <a:pPr>
              <a:buNone/>
            </a:pPr>
            <a:r>
              <a:rPr lang="ru-RU" sz="4000" dirty="0" smtClean="0"/>
              <a:t>б)	описание меток;</a:t>
            </a:r>
          </a:p>
          <a:p>
            <a:pPr>
              <a:buNone/>
            </a:pPr>
            <a:r>
              <a:rPr lang="ru-RU" sz="4000" dirty="0" smtClean="0"/>
              <a:t>в)	описание констант;</a:t>
            </a:r>
          </a:p>
          <a:p>
            <a:pPr>
              <a:buNone/>
            </a:pPr>
            <a:r>
              <a:rPr lang="ru-RU" sz="4000" dirty="0" smtClean="0"/>
              <a:t>г)	описание сложных типов данных.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643998" cy="578874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4000" b="1" dirty="0" smtClean="0"/>
              <a:t>3. </a:t>
            </a:r>
            <a:r>
              <a:rPr lang="ru-RU" sz="4000" b="1" dirty="0" smtClean="0"/>
              <a:t>Переменная </a:t>
            </a:r>
            <a:r>
              <a:rPr lang="ru-RU" sz="4000" b="1" dirty="0" smtClean="0"/>
              <a:t>у — вещественного типа, а </a:t>
            </a:r>
            <a:r>
              <a:rPr lang="en-US" sz="4000" b="1" dirty="0" smtClean="0"/>
              <a:t>n</a:t>
            </a:r>
            <a:r>
              <a:rPr lang="ru-RU" sz="4000" b="1" dirty="0" smtClean="0"/>
              <a:t> — целого типа. Выберите корректное использование оператора присваивания.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а) у:=</a:t>
            </a:r>
            <a:r>
              <a:rPr lang="en-US" sz="4000" dirty="0" smtClean="0"/>
              <a:t>n</a:t>
            </a:r>
            <a:r>
              <a:rPr lang="ru-RU" sz="4000" dirty="0" smtClean="0"/>
              <a:t>+1;	</a:t>
            </a:r>
          </a:p>
          <a:p>
            <a:pPr>
              <a:buNone/>
            </a:pPr>
            <a:r>
              <a:rPr lang="ru-RU" sz="4000" dirty="0" smtClean="0"/>
              <a:t>б) </a:t>
            </a:r>
            <a:r>
              <a:rPr lang="en-US" sz="4000" dirty="0" smtClean="0"/>
              <a:t>n</a:t>
            </a:r>
            <a:r>
              <a:rPr lang="ru-RU" sz="4000" dirty="0" smtClean="0"/>
              <a:t>:=у-1;</a:t>
            </a:r>
          </a:p>
          <a:p>
            <a:pPr>
              <a:buNone/>
            </a:pPr>
            <a:r>
              <a:rPr lang="ru-RU" sz="4000" dirty="0" smtClean="0"/>
              <a:t>в) </a:t>
            </a:r>
            <a:r>
              <a:rPr lang="en-US" sz="4000" dirty="0" smtClean="0"/>
              <a:t>n</a:t>
            </a:r>
            <a:r>
              <a:rPr lang="ru-RU" sz="4000" dirty="0" smtClean="0"/>
              <a:t>:=4.0;</a:t>
            </a:r>
          </a:p>
          <a:p>
            <a:pPr>
              <a:buNone/>
            </a:pPr>
            <a:r>
              <a:rPr lang="ru-RU" sz="4000" dirty="0" smtClean="0"/>
              <a:t>г) y:=trunk(y).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74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4000" b="1" dirty="0" smtClean="0"/>
              <a:t>4. </a:t>
            </a:r>
            <a:r>
              <a:rPr lang="ru-RU" sz="4000" b="1" dirty="0" smtClean="0"/>
              <a:t>Укажите </a:t>
            </a:r>
            <a:r>
              <a:rPr lang="ru-RU" sz="4000" b="1" dirty="0" smtClean="0"/>
              <a:t>значения для переменных 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и у после выполнения</a:t>
            </a:r>
            <a:br>
              <a:rPr lang="ru-RU" sz="4000" b="1" dirty="0" smtClean="0"/>
            </a:br>
            <a:r>
              <a:rPr lang="ru-RU" sz="4000" b="1" dirty="0" smtClean="0"/>
              <a:t>операторов х:=2; у:=5; х:=у; у:=х.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а)  2, 2;</a:t>
            </a:r>
          </a:p>
          <a:p>
            <a:pPr>
              <a:buNone/>
            </a:pPr>
            <a:r>
              <a:rPr lang="ru-RU" sz="4000" dirty="0" smtClean="0"/>
              <a:t>б)</a:t>
            </a:r>
            <a:r>
              <a:rPr lang="en-US" sz="4000" dirty="0" smtClean="0"/>
              <a:t>  </a:t>
            </a:r>
            <a:r>
              <a:rPr lang="ru-RU" sz="4000" dirty="0" smtClean="0"/>
              <a:t>5, 2;</a:t>
            </a:r>
          </a:p>
          <a:p>
            <a:pPr>
              <a:buNone/>
            </a:pPr>
            <a:r>
              <a:rPr lang="ru-RU" sz="4000" dirty="0" smtClean="0"/>
              <a:t>в)  5, 5;</a:t>
            </a:r>
          </a:p>
          <a:p>
            <a:pPr>
              <a:buNone/>
            </a:pPr>
            <a:r>
              <a:rPr lang="ru-RU" sz="4000" dirty="0" smtClean="0"/>
              <a:t>г)  2, 5;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86842" cy="4214842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dirty="0" smtClean="0"/>
              <a:t>5. </a:t>
            </a:r>
            <a:r>
              <a:rPr lang="ru-RU" b="1" dirty="0" smtClean="0"/>
              <a:t>Какую </a:t>
            </a:r>
            <a:r>
              <a:rPr lang="ru-RU" b="1" dirty="0" smtClean="0"/>
              <a:t>задачу решает данная программа?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Program primer;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V</a:t>
            </a:r>
            <a:r>
              <a:rPr lang="ru-RU" dirty="0" smtClean="0"/>
              <a:t>а</a:t>
            </a:r>
            <a:r>
              <a:rPr lang="en-US" dirty="0" smtClean="0"/>
              <a:t>r </a:t>
            </a:r>
            <a:r>
              <a:rPr lang="ru-RU" dirty="0" smtClean="0"/>
              <a:t>а</a:t>
            </a:r>
            <a:r>
              <a:rPr lang="en-US" dirty="0" smtClean="0"/>
              <a:t>, b, </a:t>
            </a:r>
            <a:r>
              <a:rPr lang="ru-RU" dirty="0" smtClean="0"/>
              <a:t>с</a:t>
            </a:r>
            <a:r>
              <a:rPr lang="en-US" dirty="0" smtClean="0"/>
              <a:t>: integer;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Begin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</a:t>
            </a:r>
            <a:r>
              <a:rPr lang="ru-RU" dirty="0" err="1" smtClean="0"/>
              <a:t>riteln</a:t>
            </a:r>
            <a:r>
              <a:rPr lang="ru-RU" dirty="0" smtClean="0"/>
              <a:t>('введите двузначное число');</a:t>
            </a:r>
          </a:p>
          <a:p>
            <a:pPr>
              <a:buNone/>
            </a:pPr>
            <a:r>
              <a:rPr lang="en-US" dirty="0" err="1" smtClean="0"/>
              <a:t>Readln</a:t>
            </a:r>
            <a:r>
              <a:rPr lang="en-US" dirty="0" smtClean="0"/>
              <a:t>(a);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b:=a div l0;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c:=a mod l0;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Write (c*10+b);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End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85720" y="4572008"/>
            <a:ext cx="8401080" cy="2002528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534988" marR="0" lvl="0" indent="-4254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	находит сумму цифр числа;</a:t>
            </a:r>
          </a:p>
          <a:p>
            <a:pPr marL="534988" marR="0" lvl="0" indent="-4254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	вычисляет целую часть и остаток от деления числа на 10;</a:t>
            </a:r>
          </a:p>
          <a:p>
            <a:pPr marL="534988" marR="0" lvl="0" indent="-4254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	меняет цифры числа местами;</a:t>
            </a:r>
          </a:p>
          <a:p>
            <a:pPr marL="534988" marR="0" lvl="0" indent="-4254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г)	находит цифры числа, а на экран выводит само число.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Ответы: 1 а; 2а; За; 4в; 5в.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477</TotalTime>
  <Words>898</Words>
  <Application>Microsoft Office PowerPoint</Application>
  <PresentationFormat>Экран (4:3)</PresentationFormat>
  <Paragraphs>133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Городская</vt:lpstr>
      <vt:lpstr>АЛГОРИТМЫ С ВЕТВЯЩЕЙСЯ СТРУКТУРОЙ</vt:lpstr>
      <vt:lpstr>Цель: </vt:lpstr>
      <vt:lpstr>Тест по теме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Задание 1. Среди предложенных выражений выберите логические.</vt:lpstr>
      <vt:lpstr>Задание 2. Вычислите: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Ответы:</vt:lpstr>
      <vt:lpstr>Домашнее задание</vt:lpstr>
      <vt:lpstr> Составить алгоритм нахождения меньшего из двух значений. Определить, является ли данное число четным или нечетным.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АЛГОРИТМЫ С ВЕТВЯЩЕЙСЯ СТРУКТУРОЙ</dc:title>
  <dc:creator>user</dc:creator>
  <cp:lastModifiedBy>Admin</cp:lastModifiedBy>
  <cp:revision>36</cp:revision>
  <dcterms:created xsi:type="dcterms:W3CDTF">2013-02-21T10:35:40Z</dcterms:created>
  <dcterms:modified xsi:type="dcterms:W3CDTF">2013-10-23T05:16:08Z</dcterms:modified>
</cp:coreProperties>
</file>