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C5899A-E295-4514-951F-9DD19660E67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298E7F-E19D-4E70-AA3B-135C22047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0"/>
            <a:ext cx="6929486" cy="492919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Линейные </a:t>
            </a:r>
            <a:r>
              <a:rPr lang="ru-RU" sz="5400" b="1" dirty="0">
                <a:solidFill>
                  <a:srgbClr val="FF0000"/>
                </a:solidFill>
              </a:rPr>
              <a:t>вычислительные алгоритмы</a:t>
            </a:r>
            <a:r>
              <a:rPr lang="ru-RU" sz="5400" dirty="0">
                <a:solidFill>
                  <a:srgbClr val="FF0000"/>
                </a:solidFill>
              </a:rPr>
              <a:t/>
            </a:r>
            <a:br>
              <a:rPr lang="ru-RU" sz="5400" dirty="0">
                <a:solidFill>
                  <a:srgbClr val="FF0000"/>
                </a:solidFill>
              </a:rPr>
            </a:b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Сегодня на уроке мы будем программировать </a:t>
            </a:r>
            <a:r>
              <a:rPr lang="ru-RU" sz="5400" b="1" dirty="0" smtClean="0">
                <a:solidFill>
                  <a:srgbClr val="FF0000"/>
                </a:solidFill>
              </a:rPr>
              <a:t>линейные алгоритмы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043890" cy="621510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/>
              <a:t>Для начала давайте изучим еще несколько операторов: </a:t>
            </a:r>
            <a:r>
              <a:rPr lang="ru-RU" sz="3200" b="1" dirty="0" smtClean="0"/>
              <a:t>а </a:t>
            </a:r>
            <a:r>
              <a:rPr lang="en-US" sz="3200" b="1" dirty="0" smtClean="0"/>
              <a:t>div b</a:t>
            </a:r>
            <a:r>
              <a:rPr lang="ru-RU" sz="3200" dirty="0" smtClean="0"/>
              <a:t> -выдает целую часть от деления а на </a:t>
            </a:r>
            <a:r>
              <a:rPr lang="en-US" sz="3200" dirty="0" smtClean="0"/>
              <a:t>b</a:t>
            </a:r>
            <a:r>
              <a:rPr lang="ru-RU" sz="3200" dirty="0" smtClean="0"/>
              <a:t>; </a:t>
            </a:r>
            <a:r>
              <a:rPr lang="ru-RU" sz="3200" b="1" dirty="0" smtClean="0"/>
              <a:t>а </a:t>
            </a:r>
            <a:r>
              <a:rPr lang="en-US" sz="3200" b="1" dirty="0" smtClean="0"/>
              <a:t>mod b</a:t>
            </a:r>
            <a:r>
              <a:rPr lang="ru-RU" sz="3200" dirty="0" smtClean="0"/>
              <a:t> - выдает остаток отделения а на </a:t>
            </a:r>
            <a:r>
              <a:rPr lang="en-US" sz="3200" dirty="0" smtClean="0"/>
              <a:t>b</a:t>
            </a:r>
            <a:r>
              <a:rPr lang="ru-RU" sz="3200" dirty="0" smtClean="0"/>
              <a:t>; </a:t>
            </a:r>
            <a:r>
              <a:rPr lang="en-US" sz="3200" b="1" dirty="0" smtClean="0"/>
              <a:t>trunk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)</a:t>
            </a:r>
            <a:r>
              <a:rPr lang="ru-RU" sz="3200" dirty="0" smtClean="0"/>
              <a:t> - выдает целую часть дробного числа </a:t>
            </a:r>
            <a:r>
              <a:rPr lang="ru-RU" sz="3200" dirty="0" err="1" smtClean="0"/>
              <a:t>х</a:t>
            </a:r>
            <a:r>
              <a:rPr lang="ru-RU" sz="3200" dirty="0" smtClean="0"/>
              <a:t>; </a:t>
            </a:r>
            <a:r>
              <a:rPr lang="en-US" sz="3200" b="1" dirty="0" smtClean="0"/>
              <a:t>round 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)</a:t>
            </a:r>
            <a:r>
              <a:rPr lang="ru-RU" sz="3200" dirty="0" smtClean="0"/>
              <a:t> - округляет число </a:t>
            </a:r>
            <a:r>
              <a:rPr lang="ru-RU" sz="3200" dirty="0" err="1" smtClean="0"/>
              <a:t>х</a:t>
            </a:r>
            <a:r>
              <a:rPr lang="ru-RU" sz="3200" dirty="0" smtClean="0"/>
              <a:t> по правилам математики. </a:t>
            </a:r>
            <a:endParaRPr lang="en-US" sz="3200" dirty="0" smtClean="0"/>
          </a:p>
          <a:p>
            <a:pPr algn="just">
              <a:buNone/>
            </a:pPr>
            <a:endParaRPr lang="en-US" i="1" dirty="0" smtClean="0"/>
          </a:p>
          <a:p>
            <a:pPr algn="just">
              <a:buNone/>
            </a:pPr>
            <a:r>
              <a:rPr lang="ru-RU" i="1" dirty="0" smtClean="0"/>
              <a:t>Например, </a:t>
            </a:r>
            <a:endParaRPr lang="en-US" i="1" dirty="0" smtClean="0"/>
          </a:p>
          <a:p>
            <a:pPr algn="just">
              <a:buNone/>
            </a:pPr>
            <a:r>
              <a:rPr lang="ru-RU" dirty="0" smtClean="0"/>
              <a:t>20</a:t>
            </a:r>
            <a:r>
              <a:rPr lang="en-US" dirty="0" smtClean="0"/>
              <a:t>div</a:t>
            </a:r>
            <a:r>
              <a:rPr lang="ru-RU" dirty="0" smtClean="0"/>
              <a:t>З=6, </a:t>
            </a:r>
            <a:endParaRPr lang="en-US" dirty="0" smtClean="0"/>
          </a:p>
          <a:p>
            <a:pPr algn="just">
              <a:buNone/>
            </a:pPr>
            <a:r>
              <a:rPr lang="ru-RU" dirty="0" smtClean="0"/>
              <a:t>5</a:t>
            </a:r>
            <a:r>
              <a:rPr lang="en-US" dirty="0" smtClean="0"/>
              <a:t>mod</a:t>
            </a:r>
            <a:r>
              <a:rPr lang="ru-RU" dirty="0" smtClean="0"/>
              <a:t>2=1,</a:t>
            </a:r>
            <a:endParaRPr lang="en-US" dirty="0" smtClean="0"/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en-US" dirty="0" smtClean="0"/>
              <a:t>trunk</a:t>
            </a:r>
            <a:r>
              <a:rPr lang="ru-RU" dirty="0" smtClean="0"/>
              <a:t>(3.545)=3,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round</a:t>
            </a:r>
            <a:r>
              <a:rPr lang="ru-RU" dirty="0" smtClean="0"/>
              <a:t>(3.545)=4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Задание 1.</a:t>
            </a:r>
            <a:r>
              <a:rPr lang="ru-RU" sz="3200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4800" dirty="0" smtClean="0"/>
              <a:t>Найдите значение выражения А </a:t>
            </a:r>
            <a:r>
              <a:rPr lang="en-US" sz="4800" dirty="0" smtClean="0"/>
              <a:t>mod</a:t>
            </a:r>
            <a:r>
              <a:rPr lang="ru-RU" sz="4800" dirty="0" smtClean="0"/>
              <a:t> (В </a:t>
            </a:r>
            <a:r>
              <a:rPr lang="en-US" sz="4800" dirty="0" smtClean="0"/>
              <a:t>div</a:t>
            </a:r>
            <a:r>
              <a:rPr lang="ru-RU" sz="4800" dirty="0" smtClean="0"/>
              <a:t> С+5)- 10, если А = 35, В = 6, С = 4.</a:t>
            </a:r>
          </a:p>
          <a:p>
            <a:pPr algn="ctr">
              <a:buNone/>
            </a:pP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Задание 2.</a:t>
            </a:r>
            <a:r>
              <a:rPr lang="ru-RU" dirty="0" smtClean="0"/>
              <a:t> Отметьте выражения, которые относятся к целому типу.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4400" dirty="0" smtClean="0"/>
              <a:t>1+0,0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4400" dirty="0" smtClean="0"/>
              <a:t>20/5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4400" dirty="0" err="1" smtClean="0"/>
              <a:t>sqr</a:t>
            </a:r>
            <a:r>
              <a:rPr lang="ru-RU" sz="4400" dirty="0" smtClean="0"/>
              <a:t>(5,0)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4400" dirty="0" smtClean="0"/>
              <a:t>trunk</a:t>
            </a:r>
            <a:r>
              <a:rPr lang="ru-RU" sz="4400" dirty="0" smtClean="0"/>
              <a:t>(3.1415)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4400" dirty="0" err="1" smtClean="0"/>
              <a:t>sqrt</a:t>
            </a:r>
            <a:r>
              <a:rPr lang="ru-RU" sz="4400" dirty="0" smtClean="0"/>
              <a:t>(4)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4400" dirty="0" smtClean="0"/>
              <a:t>5+round</a:t>
            </a:r>
            <a:r>
              <a:rPr lang="ru-RU" sz="4400" dirty="0" smtClean="0"/>
              <a:t>(12.7)</a:t>
            </a:r>
          </a:p>
          <a:p>
            <a:pPr marL="457200" indent="-457200">
              <a:buFont typeface="+mj-lt"/>
              <a:buAutoNum type="arabicPeriod"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786842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Задание 3. Запишите выражение по правилам языка Паскаль.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714620"/>
            <a:ext cx="4786346" cy="2570873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341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72560" cy="336867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Задание 4. Перепишите выражение 1 + </a:t>
            </a:r>
            <a:r>
              <a:rPr lang="en-US" sz="4800" b="1" dirty="0" err="1" smtClean="0">
                <a:solidFill>
                  <a:srgbClr val="C00000"/>
                </a:solidFill>
              </a:rPr>
              <a:t>sqr</a:t>
            </a:r>
            <a:r>
              <a:rPr lang="ru-RU" sz="4800" b="1" dirty="0" smtClean="0">
                <a:solidFill>
                  <a:srgbClr val="C00000"/>
                </a:solidFill>
              </a:rPr>
              <a:t>(со</a:t>
            </a:r>
            <a:r>
              <a:rPr lang="en-US" sz="4800" b="1" dirty="0" smtClean="0">
                <a:solidFill>
                  <a:srgbClr val="C00000"/>
                </a:solidFill>
              </a:rPr>
              <a:t>s</a:t>
            </a:r>
            <a:r>
              <a:rPr lang="ru-RU" sz="4800" b="1" dirty="0" smtClean="0">
                <a:solidFill>
                  <a:srgbClr val="C00000"/>
                </a:solidFill>
              </a:rPr>
              <a:t>((</a:t>
            </a:r>
            <a:r>
              <a:rPr lang="ru-RU" sz="4800" b="1" dirty="0" err="1" smtClean="0">
                <a:solidFill>
                  <a:srgbClr val="C00000"/>
                </a:solidFill>
              </a:rPr>
              <a:t>х</a:t>
            </a:r>
            <a:r>
              <a:rPr lang="ru-RU" sz="4800" b="1" dirty="0" smtClean="0">
                <a:solidFill>
                  <a:srgbClr val="C00000"/>
                </a:solidFill>
              </a:rPr>
              <a:t> + у)/2)) в традиционной математической форме.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572008"/>
            <a:ext cx="7467600" cy="190194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3829048" cy="868346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Задание 5.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643998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Дана неполная программа, предназначенная для вычисления площади треугольника, заполните пропуски, а в операторе вывода укажите параметры так, чтобы значение площади выводилось с двумя знаками после запятой.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Рго</a:t>
            </a:r>
            <a:r>
              <a:rPr lang="en-US" dirty="0" smtClean="0"/>
              <a:t>g</a:t>
            </a:r>
            <a:r>
              <a:rPr lang="ru-RU" dirty="0" smtClean="0"/>
              <a:t>га</a:t>
            </a:r>
            <a:r>
              <a:rPr lang="en-US" dirty="0" smtClean="0"/>
              <a:t>m </a:t>
            </a:r>
            <a:r>
              <a:rPr lang="en-US" dirty="0" err="1" smtClean="0"/>
              <a:t>squar</a:t>
            </a:r>
            <a:r>
              <a:rPr lang="ru-RU" dirty="0" err="1" smtClean="0"/>
              <a:t>е_</a:t>
            </a:r>
            <a:r>
              <a:rPr lang="en-US" dirty="0" err="1" smtClean="0"/>
              <a:t>treug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en-US" dirty="0" smtClean="0"/>
              <a:t>V</a:t>
            </a:r>
            <a:r>
              <a:rPr lang="ru-RU" dirty="0" err="1" smtClean="0"/>
              <a:t>аг</a:t>
            </a:r>
            <a:r>
              <a:rPr lang="ru-RU" dirty="0" smtClean="0"/>
              <a:t> а,</a:t>
            </a:r>
            <a:r>
              <a:rPr lang="en-US" dirty="0" smtClean="0"/>
              <a:t>h</a:t>
            </a:r>
            <a:r>
              <a:rPr lang="ru-RU" dirty="0" smtClean="0"/>
              <a:t>: _________________	;</a:t>
            </a:r>
          </a:p>
          <a:p>
            <a:pPr>
              <a:buNone/>
            </a:pPr>
            <a:r>
              <a:rPr lang="en-US" dirty="0" smtClean="0"/>
              <a:t>S</a:t>
            </a:r>
            <a:r>
              <a:rPr lang="ru-RU" dirty="0" smtClean="0"/>
              <a:t>:______________________;</a:t>
            </a:r>
          </a:p>
          <a:p>
            <a:pPr>
              <a:buNone/>
            </a:pPr>
            <a:r>
              <a:rPr lang="en-US" dirty="0" err="1" smtClean="0"/>
              <a:t>Writeln</a:t>
            </a:r>
            <a:r>
              <a:rPr lang="ru-RU" dirty="0" smtClean="0"/>
              <a:t>('введите длины стороны и высоты треугольника');</a:t>
            </a:r>
          </a:p>
          <a:p>
            <a:pPr>
              <a:buNone/>
            </a:pPr>
            <a:r>
              <a:rPr lang="en-US" dirty="0" smtClean="0"/>
              <a:t>Read(_______________________________________);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S:=________________________________________;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Write (S:______________________________);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00794" y="0"/>
            <a:ext cx="2643206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Домашнее задание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Задание 6. 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7256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Введите свой возраст, рост и вес. Выведите на экран сообщение.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Для ... -летнего возраста рост ... сантиметров и вес ... кг очень подходят!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Задание 7. 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Вычислите среднее арифметическое и среднее геометрическое двух чисел. </a:t>
            </a:r>
            <a:endParaRPr lang="ru-RU" sz="4800" dirty="0" smtClean="0"/>
          </a:p>
          <a:p>
            <a:pPr algn="ctr">
              <a:buNone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 l="3418" t="28906" r="53515" b="23281"/>
          <a:stretch>
            <a:fillRect/>
          </a:stretch>
        </p:blipFill>
        <p:spPr bwMode="auto">
          <a:xfrm>
            <a:off x="-18939" y="0"/>
            <a:ext cx="91629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отработать навык составления линейных программ </a:t>
            </a:r>
            <a:endParaRPr lang="ru-RU" sz="4800" dirty="0" smtClean="0"/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58280" cy="68580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400" dirty="0" smtClean="0"/>
              <a:t>6. Program </a:t>
            </a:r>
            <a:r>
              <a:rPr lang="en-US" sz="4400" dirty="0" err="1" smtClean="0"/>
              <a:t>vozr</a:t>
            </a:r>
            <a:r>
              <a:rPr lang="ru-RU" sz="4400" dirty="0" smtClean="0"/>
              <a:t>;</a:t>
            </a:r>
          </a:p>
          <a:p>
            <a:pPr>
              <a:buNone/>
            </a:pPr>
            <a:r>
              <a:rPr lang="en-US" sz="4400" dirty="0" err="1" smtClean="0"/>
              <a:t>Var</a:t>
            </a:r>
            <a:r>
              <a:rPr lang="en-US" sz="4400" dirty="0" smtClean="0"/>
              <a:t> </a:t>
            </a:r>
            <a:r>
              <a:rPr lang="en-US" sz="4400" dirty="0" err="1" smtClean="0"/>
              <a:t>a,b,c</a:t>
            </a:r>
            <a:r>
              <a:rPr lang="en-US" sz="4400" dirty="0" smtClean="0"/>
              <a:t>:</a:t>
            </a:r>
            <a:r>
              <a:rPr lang="ru-RU" sz="4400" dirty="0" smtClean="0"/>
              <a:t> </a:t>
            </a:r>
            <a:r>
              <a:rPr lang="en-US" sz="4400" dirty="0" smtClean="0"/>
              <a:t>integer;</a:t>
            </a:r>
            <a:endParaRPr lang="ru-RU" sz="4400" dirty="0" smtClean="0"/>
          </a:p>
          <a:p>
            <a:pPr>
              <a:buNone/>
            </a:pPr>
            <a:r>
              <a:rPr lang="en-US" sz="4400" dirty="0" smtClean="0"/>
              <a:t>Begin </a:t>
            </a:r>
            <a:endParaRPr lang="ru-RU" sz="4400" dirty="0" smtClean="0"/>
          </a:p>
          <a:p>
            <a:pPr>
              <a:buNone/>
            </a:pPr>
            <a:r>
              <a:rPr lang="en-US" sz="4400" dirty="0" err="1" smtClean="0"/>
              <a:t>Readln</a:t>
            </a:r>
            <a:r>
              <a:rPr lang="en-US" sz="4400" dirty="0" smtClean="0"/>
              <a:t> (</a:t>
            </a:r>
            <a:r>
              <a:rPr lang="en-US" sz="4400" dirty="0" err="1" smtClean="0"/>
              <a:t>a,b,c</a:t>
            </a:r>
            <a:r>
              <a:rPr lang="en-US" sz="4400" dirty="0" smtClean="0"/>
              <a:t>);</a:t>
            </a:r>
            <a:endParaRPr lang="ru-RU" sz="4400" dirty="0" smtClean="0"/>
          </a:p>
          <a:p>
            <a:pPr>
              <a:buNone/>
            </a:pPr>
            <a:r>
              <a:rPr lang="en-US" sz="4400" dirty="0" smtClean="0"/>
              <a:t>Write</a:t>
            </a:r>
            <a:r>
              <a:rPr lang="ru-RU" sz="4400" dirty="0" smtClean="0"/>
              <a:t> (‘Для’,</a:t>
            </a:r>
            <a:r>
              <a:rPr lang="en-US" sz="4400" dirty="0" smtClean="0"/>
              <a:t>a</a:t>
            </a:r>
            <a:r>
              <a:rPr lang="ru-RU" sz="4400" dirty="0" smtClean="0"/>
              <a:t>, ’-летнего возраста рост',</a:t>
            </a:r>
            <a:r>
              <a:rPr lang="en-US" sz="4400" dirty="0" smtClean="0"/>
              <a:t>b</a:t>
            </a:r>
            <a:r>
              <a:rPr lang="ru-RU" sz="4400" dirty="0" smtClean="0"/>
              <a:t>, ’сантиметров и вес’, с, ‘кг очень подходят!');</a:t>
            </a:r>
          </a:p>
          <a:p>
            <a:pPr>
              <a:buNone/>
            </a:pPr>
            <a:r>
              <a:rPr lang="en-US" sz="4400" dirty="0" smtClean="0"/>
              <a:t>End.</a:t>
            </a:r>
            <a:endParaRPr lang="ru-RU" sz="4400" dirty="0" smtClean="0"/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000" dirty="0" smtClean="0"/>
              <a:t>7. Program </a:t>
            </a:r>
            <a:r>
              <a:rPr lang="en-US" sz="4000" dirty="0" err="1" smtClean="0"/>
              <a:t>sr</a:t>
            </a:r>
            <a:r>
              <a:rPr lang="en-US" sz="4000" dirty="0" smtClean="0"/>
              <a:t>;</a:t>
            </a:r>
            <a:endParaRPr lang="ru-RU" sz="4000" dirty="0" smtClean="0"/>
          </a:p>
          <a:p>
            <a:pPr>
              <a:buNone/>
            </a:pPr>
            <a:r>
              <a:rPr lang="en-US" sz="4000" dirty="0" err="1" smtClean="0"/>
              <a:t>Var</a:t>
            </a:r>
            <a:r>
              <a:rPr lang="en-US" sz="4000" dirty="0" smtClean="0"/>
              <a:t> </a:t>
            </a:r>
            <a:r>
              <a:rPr lang="en-US" sz="4000" dirty="0" err="1" smtClean="0"/>
              <a:t>a,b,c,d</a:t>
            </a:r>
            <a:r>
              <a:rPr lang="en-US" sz="4000" dirty="0" smtClean="0"/>
              <a:t>: integer;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Begin</a:t>
            </a:r>
            <a:endParaRPr lang="ru-RU" sz="4000" dirty="0" smtClean="0"/>
          </a:p>
          <a:p>
            <a:pPr>
              <a:buNone/>
            </a:pPr>
            <a:r>
              <a:rPr lang="en-US" sz="4000" dirty="0" err="1" smtClean="0"/>
              <a:t>Writeln</a:t>
            </a:r>
            <a:r>
              <a:rPr lang="ru-RU" sz="4000" dirty="0" smtClean="0"/>
              <a:t> (‘введите два числа');</a:t>
            </a:r>
          </a:p>
          <a:p>
            <a:pPr>
              <a:buNone/>
            </a:pPr>
            <a:r>
              <a:rPr lang="en-US" sz="4000" dirty="0" err="1" smtClean="0"/>
              <a:t>Readln</a:t>
            </a:r>
            <a:r>
              <a:rPr lang="en-US" sz="4000" dirty="0" smtClean="0"/>
              <a:t> (</a:t>
            </a:r>
            <a:r>
              <a:rPr lang="en-US" sz="4000" dirty="0" err="1" smtClean="0"/>
              <a:t>a,b</a:t>
            </a:r>
            <a:r>
              <a:rPr lang="en-US" sz="4000" dirty="0" smtClean="0"/>
              <a:t>);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c:=(</a:t>
            </a:r>
            <a:r>
              <a:rPr lang="en-US" sz="4000" dirty="0" err="1" smtClean="0"/>
              <a:t>a+b</a:t>
            </a:r>
            <a:r>
              <a:rPr lang="en-US" sz="4000" dirty="0" smtClean="0"/>
              <a:t>)/2;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d:=</a:t>
            </a:r>
            <a:r>
              <a:rPr lang="en-US" sz="4000" dirty="0" err="1" smtClean="0"/>
              <a:t>sqrt</a:t>
            </a:r>
            <a:r>
              <a:rPr lang="en-US" sz="4000" dirty="0" smtClean="0"/>
              <a:t>(a*b);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Write (‘c=’,c:5:2,’d=’,d:5:2);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End.</a:t>
            </a: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Подведение итогов урока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114816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3600" dirty="0" smtClean="0"/>
              <a:t>В какой последовательности происходит выполнение команд в линейном алгоритме?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600" dirty="0" smtClean="0"/>
              <a:t>Что является результатом вычисления функций </a:t>
            </a:r>
            <a:r>
              <a:rPr lang="en-US" sz="3600" dirty="0" smtClean="0"/>
              <a:t>div</a:t>
            </a:r>
            <a:r>
              <a:rPr lang="ru-RU" sz="3600" dirty="0" smtClean="0"/>
              <a:t>, </a:t>
            </a:r>
            <a:r>
              <a:rPr lang="en-US" sz="3600" dirty="0" smtClean="0"/>
              <a:t>mod</a:t>
            </a:r>
            <a:r>
              <a:rPr lang="ru-RU" sz="3600" dirty="0" smtClean="0"/>
              <a:t>, </a:t>
            </a:r>
            <a:r>
              <a:rPr lang="en-US" sz="3600" dirty="0" smtClean="0"/>
              <a:t>trunk</a:t>
            </a:r>
            <a:r>
              <a:rPr lang="ru-RU" sz="3600" dirty="0" smtClean="0"/>
              <a:t>, </a:t>
            </a:r>
            <a:r>
              <a:rPr lang="en-US" sz="3600" dirty="0" smtClean="0"/>
              <a:t>round</a:t>
            </a:r>
            <a:r>
              <a:rPr lang="ru-RU" sz="36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4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Домашнее задание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375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Расставить правильно скобки в выражении: </a:t>
            </a:r>
            <a:r>
              <a:rPr lang="ru-RU" sz="3200" b="1" dirty="0" err="1" smtClean="0"/>
              <a:t>а+</a:t>
            </a:r>
            <a:r>
              <a:rPr lang="en-US" sz="3200" b="1" dirty="0" smtClean="0"/>
              <a:t>b</a:t>
            </a:r>
            <a:r>
              <a:rPr lang="ru-RU" sz="3200" b="1" dirty="0" smtClean="0"/>
              <a:t>/х-2*у - так, чтобы оно соответствовало выражению: а +	        </a:t>
            </a:r>
            <a:endParaRPr lang="ru-RU" sz="3200" dirty="0" smtClean="0"/>
          </a:p>
          <a:p>
            <a:r>
              <a:rPr lang="en-US" sz="3200" b="1" dirty="0" err="1" smtClean="0"/>
              <a:t>Уда</a:t>
            </a:r>
            <a:r>
              <a:rPr lang="ru-RU" sz="3200" b="1" dirty="0" smtClean="0"/>
              <a:t>лить лишние скобки</a:t>
            </a:r>
            <a:endParaRPr lang="ru-RU" sz="3200" dirty="0" smtClean="0"/>
          </a:p>
          <a:p>
            <a:r>
              <a:rPr lang="ru-RU" sz="3200" dirty="0" smtClean="0"/>
              <a:t>(</a:t>
            </a:r>
            <a:r>
              <a:rPr lang="en-US" sz="3200" dirty="0" smtClean="0"/>
              <a:t>a*(b/(c*(d/e*f)))))</a:t>
            </a:r>
            <a:endParaRPr lang="ru-RU" sz="3200" dirty="0" smtClean="0"/>
          </a:p>
          <a:p>
            <a:r>
              <a:rPr lang="ru-RU" sz="3200" b="1" dirty="0" smtClean="0"/>
              <a:t>Написать программу для нахождения суммы цифр заданного трехзначного числа.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Тест по теме «Основы языка Паскаль»</a:t>
            </a:r>
            <a:endParaRPr lang="ru-RU" sz="6000" dirty="0" smtClean="0"/>
          </a:p>
          <a:p>
            <a:pPr algn="ctr">
              <a:buNone/>
            </a:pP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208279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1. Какого раздела не существует в программе, написанной на языке Паскаль?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7467600" cy="4259398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ru-RU" sz="5400" dirty="0" smtClean="0"/>
              <a:t>заголовков;	</a:t>
            </a:r>
          </a:p>
          <a:p>
            <a:pPr marL="457200" lvl="0" indent="-457200">
              <a:buFont typeface="+mj-lt"/>
              <a:buAutoNum type="alphaLcParenR"/>
            </a:pPr>
            <a:r>
              <a:rPr lang="ru-RU" sz="5400" dirty="0" smtClean="0"/>
              <a:t>операторов;	</a:t>
            </a:r>
          </a:p>
          <a:p>
            <a:pPr marL="457200" lvl="0" indent="-457200">
              <a:buFont typeface="+mj-lt"/>
              <a:buAutoNum type="alphaLcParenR"/>
            </a:pPr>
            <a:r>
              <a:rPr lang="ru-RU" sz="5400" dirty="0" smtClean="0"/>
              <a:t>описания;</a:t>
            </a:r>
          </a:p>
          <a:p>
            <a:pPr marL="457200" lvl="0" indent="-457200">
              <a:buFont typeface="+mj-lt"/>
              <a:buAutoNum type="alphaLcParenR"/>
            </a:pPr>
            <a:r>
              <a:rPr lang="ru-RU" sz="5400" dirty="0" smtClean="0"/>
              <a:t>примечаний.</a:t>
            </a:r>
          </a:p>
          <a:p>
            <a:pPr>
              <a:buNone/>
            </a:pP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15328" cy="214311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2. Какой из операторов не относится к группе ввода - вывода на языке Паскаль?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00306"/>
            <a:ext cx="7467600" cy="3973646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en-US" sz="4000" dirty="0" err="1" smtClean="0"/>
              <a:t>Readln</a:t>
            </a:r>
            <a:r>
              <a:rPr lang="en-US" sz="4000" dirty="0" smtClean="0"/>
              <a:t> (a1, a2, a3)</a:t>
            </a:r>
            <a:endParaRPr lang="ru-RU" sz="4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en-US" sz="4000" dirty="0" smtClean="0"/>
              <a:t>Write (a=,’a’);</a:t>
            </a:r>
            <a:endParaRPr lang="ru-RU" sz="4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en-US" sz="4000" dirty="0" err="1" smtClean="0"/>
              <a:t>Println</a:t>
            </a:r>
            <a:r>
              <a:rPr lang="en-US" sz="4000" dirty="0" smtClean="0"/>
              <a:t>;</a:t>
            </a:r>
            <a:endParaRPr lang="ru-RU" sz="4000" dirty="0" smtClean="0"/>
          </a:p>
          <a:p>
            <a:pPr marL="457200" lvl="0" indent="-457200">
              <a:buFont typeface="+mj-lt"/>
              <a:buAutoNum type="alphaLcParenR"/>
            </a:pPr>
            <a:r>
              <a:rPr lang="en-US" sz="4000" dirty="0" err="1" smtClean="0"/>
              <a:t>Writeln</a:t>
            </a:r>
            <a:r>
              <a:rPr lang="en-US" sz="4000" dirty="0" smtClean="0"/>
              <a:t>.</a:t>
            </a:r>
            <a:endParaRPr lang="ru-RU" sz="4000" dirty="0" smtClean="0"/>
          </a:p>
          <a:p>
            <a:pPr marL="457200" indent="-457200">
              <a:buFont typeface="+mj-lt"/>
              <a:buAutoNum type="alphaLcParenR"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215423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3. В результате выполнения следующих операторов: а:=3; </a:t>
            </a:r>
            <a:r>
              <a:rPr lang="en-US" b="1" dirty="0" smtClean="0">
                <a:solidFill>
                  <a:srgbClr val="FF0000"/>
                </a:solidFill>
              </a:rPr>
              <a:t> b</a:t>
            </a:r>
            <a:r>
              <a:rPr lang="ru-RU" b="1" dirty="0" smtClean="0">
                <a:solidFill>
                  <a:srgbClr val="FF0000"/>
                </a:solidFill>
              </a:rPr>
              <a:t>:=4; </a:t>
            </a:r>
            <a:r>
              <a:rPr lang="en-US" b="1" dirty="0" smtClean="0">
                <a:solidFill>
                  <a:srgbClr val="FF0000"/>
                </a:solidFill>
              </a:rPr>
              <a:t>write</a:t>
            </a:r>
            <a:r>
              <a:rPr lang="ru-RU" b="1" dirty="0" smtClean="0">
                <a:solidFill>
                  <a:srgbClr val="FF0000"/>
                </a:solidFill>
              </a:rPr>
              <a:t> (‘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ru-RU" b="1" dirty="0" smtClean="0">
                <a:solidFill>
                  <a:srgbClr val="FF0000"/>
                </a:solidFill>
              </a:rPr>
              <a:t>=’,</a:t>
            </a:r>
            <a:r>
              <a:rPr lang="en-US" b="1" dirty="0" err="1" smtClean="0">
                <a:solidFill>
                  <a:srgbClr val="FF0000"/>
                </a:solidFill>
              </a:rPr>
              <a:t>sqrt</a:t>
            </a: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sqr</a:t>
            </a: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ru-RU" b="1" dirty="0" smtClean="0">
                <a:solidFill>
                  <a:srgbClr val="FF0000"/>
                </a:solidFill>
              </a:rPr>
              <a:t>)+</a:t>
            </a:r>
            <a:r>
              <a:rPr lang="en-US" b="1" dirty="0" err="1" smtClean="0">
                <a:solidFill>
                  <a:srgbClr val="FF0000"/>
                </a:solidFill>
              </a:rPr>
              <a:t>sqr</a:t>
            </a: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r>
              <a:rPr lang="ru-RU" b="1" dirty="0" smtClean="0">
                <a:solidFill>
                  <a:srgbClr val="FF0000"/>
                </a:solidFill>
              </a:rPr>
              <a:t>)),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ru-RU" b="1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r>
              <a:rPr lang="ru-RU" b="1" dirty="0" smtClean="0">
                <a:solidFill>
                  <a:srgbClr val="FF0000"/>
                </a:solidFill>
              </a:rPr>
              <a:t>=7);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writeln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r>
              <a:rPr lang="ru-RU" b="1" dirty="0" smtClean="0">
                <a:solidFill>
                  <a:srgbClr val="FF0000"/>
                </a:solidFill>
              </a:rPr>
              <a:t>,’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ru-RU" b="1" dirty="0" smtClean="0">
                <a:solidFill>
                  <a:srgbClr val="FF0000"/>
                </a:solidFill>
              </a:rPr>
              <a:t>’,’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r>
              <a:rPr lang="ru-RU" b="1" dirty="0" smtClean="0">
                <a:solidFill>
                  <a:srgbClr val="FF0000"/>
                </a:solidFill>
              </a:rPr>
              <a:t>’); будет напечатано: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928934"/>
            <a:ext cx="7467600" cy="354501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ru-RU" sz="3200" dirty="0" smtClean="0"/>
              <a:t>х=5</a:t>
            </a:r>
            <a:r>
              <a:rPr lang="en-US" sz="3200" dirty="0" smtClean="0"/>
              <a:t>TRUE</a:t>
            </a:r>
            <a:r>
              <a:rPr lang="ru-RU" sz="3200" dirty="0" smtClean="0"/>
              <a:t>34</a:t>
            </a:r>
            <a:r>
              <a:rPr lang="en-US" sz="3200" dirty="0" err="1" smtClean="0"/>
              <a:t>ab</a:t>
            </a:r>
            <a:r>
              <a:rPr lang="ru-RU" sz="3200" dirty="0" smtClean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ru-RU" sz="3200" dirty="0" smtClean="0"/>
              <a:t>х=5а+</a:t>
            </a:r>
            <a:r>
              <a:rPr lang="en-US" sz="3200" dirty="0" smtClean="0"/>
              <a:t>b</a:t>
            </a:r>
            <a:r>
              <a:rPr lang="ru-RU" sz="3200" dirty="0" smtClean="0"/>
              <a:t>=734</a:t>
            </a:r>
            <a:r>
              <a:rPr lang="en-US" sz="3200" dirty="0" err="1" smtClean="0"/>
              <a:t>ab</a:t>
            </a:r>
            <a:r>
              <a:rPr lang="ru-RU" sz="3200" dirty="0" smtClean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ru-RU" sz="3200" dirty="0" err="1" smtClean="0"/>
              <a:t>х=</a:t>
            </a:r>
            <a:r>
              <a:rPr lang="en-US" sz="3200" dirty="0" err="1" smtClean="0"/>
              <a:t>sqr</a:t>
            </a:r>
            <a:r>
              <a:rPr lang="ru-RU" sz="3200" dirty="0" smtClean="0"/>
              <a:t>(</a:t>
            </a:r>
            <a:r>
              <a:rPr lang="en-US" sz="3200" dirty="0" err="1" smtClean="0"/>
              <a:t>sqr</a:t>
            </a:r>
            <a:r>
              <a:rPr lang="ru-RU" sz="3200" dirty="0" smtClean="0"/>
              <a:t>(а)+</a:t>
            </a:r>
            <a:r>
              <a:rPr lang="en-US" sz="3200" dirty="0" err="1" smtClean="0"/>
              <a:t>sqr</a:t>
            </a:r>
            <a:r>
              <a:rPr lang="ru-RU" sz="3200" dirty="0" smtClean="0"/>
              <a:t>(</a:t>
            </a:r>
            <a:r>
              <a:rPr lang="en-US" sz="3200" dirty="0" smtClean="0"/>
              <a:t>b</a:t>
            </a:r>
            <a:r>
              <a:rPr lang="ru-RU" sz="3200" dirty="0" smtClean="0"/>
              <a:t>)),</a:t>
            </a:r>
            <a:r>
              <a:rPr lang="ru-RU" sz="3200" dirty="0" err="1" smtClean="0"/>
              <a:t>а+</a:t>
            </a:r>
            <a:r>
              <a:rPr lang="en-US" sz="3200" dirty="0" smtClean="0"/>
              <a:t>b</a:t>
            </a:r>
            <a:r>
              <a:rPr lang="ru-RU" sz="3200" dirty="0" smtClean="0"/>
              <a:t>=734аЬ;</a:t>
            </a:r>
          </a:p>
          <a:p>
            <a:pPr marL="514350" lvl="0" indent="-514350">
              <a:buFont typeface="+mj-lt"/>
              <a:buAutoNum type="alphaLcParenR"/>
            </a:pPr>
            <a:r>
              <a:rPr lang="ru-RU" sz="3200" dirty="0" smtClean="0"/>
              <a:t>х=5.00000000000000Е+0000Т</a:t>
            </a:r>
            <a:r>
              <a:rPr lang="en-US" sz="3200" dirty="0" smtClean="0"/>
              <a:t>RUE</a:t>
            </a:r>
            <a:r>
              <a:rPr lang="ru-RU" sz="3200" dirty="0" smtClean="0"/>
              <a:t>34а</a:t>
            </a:r>
            <a:r>
              <a:rPr lang="en-US" sz="3200" dirty="0" smtClean="0"/>
              <a:t>b</a:t>
            </a:r>
            <a:r>
              <a:rPr lang="ru-RU" sz="3200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358246" cy="20827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4. Что будет выведено на печать в результате выполнения </a:t>
            </a:r>
            <a:r>
              <a:rPr lang="ru-RU" b="1" dirty="0" smtClean="0">
                <a:solidFill>
                  <a:srgbClr val="FF0000"/>
                </a:solidFill>
              </a:rPr>
              <a:t>следующих </a:t>
            </a:r>
            <a:r>
              <a:rPr lang="ru-RU" b="1" dirty="0" smtClean="0">
                <a:solidFill>
                  <a:srgbClr val="FF0000"/>
                </a:solidFill>
              </a:rPr>
              <a:t>операторов: а:=5 </a:t>
            </a:r>
            <a:r>
              <a:rPr lang="en-US" b="1" dirty="0" smtClean="0">
                <a:solidFill>
                  <a:srgbClr val="FF0000"/>
                </a:solidFill>
              </a:rPr>
              <a:t>write</a:t>
            </a:r>
            <a:r>
              <a:rPr lang="ru-RU" b="1" dirty="0" smtClean="0">
                <a:solidFill>
                  <a:srgbClr val="FF0000"/>
                </a:solidFill>
              </a:rPr>
              <a:t> (‘квадрат числа’,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ru-RU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sqr</a:t>
            </a: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ru-RU" b="1" dirty="0" smtClean="0">
                <a:solidFill>
                  <a:srgbClr val="FF0000"/>
                </a:solidFill>
              </a:rPr>
              <a:t>))?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86058"/>
            <a:ext cx="7467600" cy="368789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ru-RU" sz="4400" dirty="0" smtClean="0"/>
              <a:t>квадрат числа а = 25;</a:t>
            </a:r>
          </a:p>
          <a:p>
            <a:pPr marL="457200" lvl="0" indent="-457200">
              <a:buFont typeface="+mj-lt"/>
              <a:buAutoNum type="alphaLcParenR"/>
            </a:pPr>
            <a:r>
              <a:rPr lang="ru-RU" sz="4400" dirty="0" smtClean="0"/>
              <a:t>квадрат числа 5 = 25</a:t>
            </a:r>
          </a:p>
          <a:p>
            <a:pPr marL="457200" lvl="0" indent="-457200">
              <a:buFont typeface="+mj-lt"/>
              <a:buAutoNum type="alphaLcParenR"/>
            </a:pPr>
            <a:r>
              <a:rPr lang="ru-RU" sz="4400" dirty="0" smtClean="0"/>
              <a:t>квадрат числа </a:t>
            </a:r>
            <a:r>
              <a:rPr lang="en-US" sz="4400" dirty="0" smtClean="0"/>
              <a:t>FALSE</a:t>
            </a:r>
            <a:r>
              <a:rPr lang="ru-RU" sz="4400" dirty="0" smtClean="0"/>
              <a:t>;</a:t>
            </a:r>
          </a:p>
          <a:p>
            <a:pPr marL="457200" lvl="0" indent="-457200">
              <a:buFont typeface="+mj-lt"/>
              <a:buAutoNum type="alphaLcParenR"/>
            </a:pPr>
            <a:r>
              <a:rPr lang="ru-RU" sz="4400" dirty="0" smtClean="0"/>
              <a:t>квадрат числа а = </a:t>
            </a:r>
            <a:r>
              <a:rPr lang="en-US" sz="4400" dirty="0" err="1" smtClean="0"/>
              <a:t>sqr</a:t>
            </a:r>
            <a:r>
              <a:rPr lang="ru-RU" sz="4400" dirty="0" smtClean="0"/>
              <a:t>(5).</a:t>
            </a:r>
            <a:br>
              <a:rPr lang="ru-RU" sz="4400" dirty="0" smtClean="0"/>
            </a:br>
            <a:endParaRPr lang="ru-RU" sz="4400" dirty="0" smtClean="0"/>
          </a:p>
          <a:p>
            <a:pPr marL="457200" indent="-457200">
              <a:buFont typeface="+mj-lt"/>
              <a:buAutoNum type="alphaLcParenR"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b="1" dirty="0" smtClean="0"/>
              <a:t>Ответы: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b="1" dirty="0" smtClean="0"/>
              <a:t>1</a:t>
            </a:r>
            <a:r>
              <a:rPr lang="en-US" sz="8000" b="1" dirty="0" smtClean="0"/>
              <a:t>d</a:t>
            </a:r>
            <a:r>
              <a:rPr lang="ru-RU" sz="8000" b="1" dirty="0" smtClean="0"/>
              <a:t>; 2</a:t>
            </a:r>
            <a:r>
              <a:rPr lang="en-US" sz="8000" b="1" dirty="0" smtClean="0"/>
              <a:t>c</a:t>
            </a:r>
            <a:r>
              <a:rPr lang="ru-RU" sz="8000" b="1" dirty="0" smtClean="0"/>
              <a:t>; 3</a:t>
            </a:r>
            <a:r>
              <a:rPr lang="en-US" sz="8000" b="1" dirty="0" smtClean="0"/>
              <a:t>b</a:t>
            </a:r>
            <a:r>
              <a:rPr lang="ru-RU" sz="8000" b="1" dirty="0" smtClean="0"/>
              <a:t>; 4</a:t>
            </a:r>
            <a:r>
              <a:rPr lang="en-US" sz="8000" b="1" dirty="0" smtClean="0"/>
              <a:t>c</a:t>
            </a:r>
            <a:r>
              <a:rPr lang="ru-RU" sz="8000" b="1" dirty="0" smtClean="0"/>
              <a:t>.</a:t>
            </a:r>
            <a:endParaRPr lang="ru-RU" sz="8000" dirty="0" smtClean="0"/>
          </a:p>
          <a:p>
            <a:pPr algn="ctr">
              <a:buNone/>
            </a:pP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01122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- Какой алгоритм называется линейным</a:t>
            </a:r>
            <a:r>
              <a:rPr lang="ru-RU" sz="4000" b="1" i="1" dirty="0" smtClean="0">
                <a:solidFill>
                  <a:srgbClr val="FF0000"/>
                </a:solidFill>
              </a:rPr>
              <a:t>?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32147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i="1" dirty="0" smtClean="0"/>
              <a:t>Алгоритм, в котором команды выполняются друг за другом последовательно.</a:t>
            </a:r>
            <a:r>
              <a:rPr lang="ru-RU" sz="4400" dirty="0" smtClean="0"/>
              <a:t>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295</TotalTime>
  <Words>605</Words>
  <Application>Microsoft Office PowerPoint</Application>
  <PresentationFormat>Экран (4:3)</PresentationFormat>
  <Paragraphs>87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Линейные вычислительные алгоритмы </vt:lpstr>
      <vt:lpstr>Цель: </vt:lpstr>
      <vt:lpstr>Слайд 3</vt:lpstr>
      <vt:lpstr>1. Какого раздела не существует в программе, написанной на языке Паскаль? </vt:lpstr>
      <vt:lpstr>2. Какой из операторов не относится к группе ввода - вывода на языке Паскаль?</vt:lpstr>
      <vt:lpstr>3. В результате выполнения следующих операторов: а:=3;  b:=4; write (‘x=’,sqrt(sqr(a)+sqr(b)),a+b=7); writeln (a,b,’a’,’b’); будет напечатано:</vt:lpstr>
      <vt:lpstr>4. Что будет выведено на печать в результате выполнения следующих операторов: а:=5 write (‘квадрат числа’, a=sqr(a))?</vt:lpstr>
      <vt:lpstr>Ответы: </vt:lpstr>
      <vt:lpstr>- Какой алгоритм называется линейным? </vt:lpstr>
      <vt:lpstr>Слайд 10</vt:lpstr>
      <vt:lpstr>Слайд 11</vt:lpstr>
      <vt:lpstr>Задание 1. </vt:lpstr>
      <vt:lpstr>Задание 2. Отметьте выражения, которые относятся к целому типу.</vt:lpstr>
      <vt:lpstr>Задание 3. Запишите выражение по правилам языка Паскаль. </vt:lpstr>
      <vt:lpstr>Задание 4. Перепишите выражение 1 + sqr(соs((х + у)/2)) в традиционной математической форме.</vt:lpstr>
      <vt:lpstr>Задание 5. </vt:lpstr>
      <vt:lpstr>Задание 6. </vt:lpstr>
      <vt:lpstr>Задание 7. </vt:lpstr>
      <vt:lpstr>Слайд 19</vt:lpstr>
      <vt:lpstr>Слайд 20</vt:lpstr>
      <vt:lpstr>Слайд 21</vt:lpstr>
      <vt:lpstr>Подведение итогов урока </vt:lpstr>
      <vt:lpstr>Домашнее задание</vt:lpstr>
    </vt:vector>
  </TitlesOfParts>
  <Company>Darima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Линейные вычислительные алгоритмы</dc:title>
  <dc:creator>Darima</dc:creator>
  <cp:lastModifiedBy>Admin</cp:lastModifiedBy>
  <cp:revision>26</cp:revision>
  <dcterms:created xsi:type="dcterms:W3CDTF">2012-11-29T19:53:58Z</dcterms:created>
  <dcterms:modified xsi:type="dcterms:W3CDTF">2013-10-23T04:34:01Z</dcterms:modified>
</cp:coreProperties>
</file>