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6" y="4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C1D2D-F18B-4F48-873C-3DA44949BAD1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316D97A-61DA-473A-9D22-822D6D7ADB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C1D2D-F18B-4F48-873C-3DA44949BAD1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6D97A-61DA-473A-9D22-822D6D7ADB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C1D2D-F18B-4F48-873C-3DA44949BAD1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6D97A-61DA-473A-9D22-822D6D7ADB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C1D2D-F18B-4F48-873C-3DA44949BAD1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6D97A-61DA-473A-9D22-822D6D7ADB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C1D2D-F18B-4F48-873C-3DA44949BAD1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6D97A-61DA-473A-9D22-822D6D7ADB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C1D2D-F18B-4F48-873C-3DA44949BAD1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6D97A-61DA-473A-9D22-822D6D7ADB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C1D2D-F18B-4F48-873C-3DA44949BAD1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6D97A-61DA-473A-9D22-822D6D7ADB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C1D2D-F18B-4F48-873C-3DA44949BAD1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6D97A-61DA-473A-9D22-822D6D7ADB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C1D2D-F18B-4F48-873C-3DA44949BAD1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6D97A-61DA-473A-9D22-822D6D7ADB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C1D2D-F18B-4F48-873C-3DA44949BAD1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6D97A-61DA-473A-9D22-822D6D7ADB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C1D2D-F18B-4F48-873C-3DA44949BAD1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6D97A-61DA-473A-9D22-822D6D7ADB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7FC1D2D-F18B-4F48-873C-3DA44949BAD1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316D97A-61DA-473A-9D22-822D6D7ADB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Знакомство с языком Паскаль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16200000">
            <a:off x="7164525" y="3970282"/>
            <a:ext cx="20970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rgbClr val="FDA023"/>
              </a:buClr>
            </a:pPr>
            <a:r>
              <a:rPr lang="ru-RU" b="1" cap="all" spc="300" dirty="0" smtClean="0">
                <a:solidFill>
                  <a:srgbClr val="FF0000"/>
                </a:solidFill>
              </a:rPr>
              <a:t>   </a:t>
            </a:r>
            <a:r>
              <a:rPr lang="en-US" b="1" cap="all" spc="300" dirty="0" smtClean="0">
                <a:solidFill>
                  <a:srgbClr val="FF0000"/>
                </a:solidFill>
              </a:rPr>
              <a:t>9 </a:t>
            </a:r>
            <a:r>
              <a:rPr lang="ru-RU" b="1" cap="all" spc="300" dirty="0">
                <a:solidFill>
                  <a:srgbClr val="FF0000"/>
                </a:solidFill>
              </a:rPr>
              <a:t>класс </a:t>
            </a:r>
            <a:r>
              <a:rPr lang="en-US" b="1" cap="all" spc="300" dirty="0">
                <a:solidFill>
                  <a:srgbClr val="FF0000"/>
                </a:solidFill>
              </a:rPr>
              <a:t>  </a:t>
            </a:r>
            <a:endParaRPr lang="ru-RU" b="1" cap="all" spc="3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807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ru-RU" sz="3200" dirty="0"/>
              <a:t>После того как продуман алгоритм решения задачи, составляется программа на одном из языков программирования. </a:t>
            </a:r>
            <a:endParaRPr lang="ru-RU" sz="3200" dirty="0" smtClean="0"/>
          </a:p>
          <a:p>
            <a:pPr marL="114300" indent="0" algn="ctr">
              <a:buNone/>
            </a:pPr>
            <a:r>
              <a:rPr lang="ru-RU" sz="3200" dirty="0" smtClean="0"/>
              <a:t>Одним </a:t>
            </a:r>
            <a:r>
              <a:rPr lang="ru-RU" sz="3200" dirty="0"/>
              <a:t>из самых популярных языков является </a:t>
            </a:r>
            <a:r>
              <a:rPr lang="ru-RU" sz="3200" b="1" dirty="0"/>
              <a:t>Паскаль</a:t>
            </a:r>
            <a:r>
              <a:rPr lang="ru-RU" sz="3200" dirty="0"/>
              <a:t>. </a:t>
            </a:r>
            <a:endParaRPr lang="ru-RU" sz="3200" dirty="0" smtClean="0"/>
          </a:p>
          <a:p>
            <a:pPr marL="114300" indent="0" algn="ctr">
              <a:buNone/>
            </a:pPr>
            <a:r>
              <a:rPr lang="ru-RU" sz="3200" dirty="0" smtClean="0"/>
              <a:t>С </a:t>
            </a:r>
            <a:r>
              <a:rPr lang="ru-RU" sz="3200" dirty="0"/>
              <a:t>этого урока мы начнем рассматривать основы программирования на этом языке.</a:t>
            </a:r>
          </a:p>
        </p:txBody>
      </p:sp>
    </p:spTree>
    <p:extLst>
      <p:ext uri="{BB962C8B-B14F-4D97-AF65-F5344CB8AC3E}">
        <p14:creationId xmlns:p14="http://schemas.microsoft.com/office/powerpoint/2010/main" xmlns="" val="426633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ru-RU" sz="3200" dirty="0"/>
              <a:t>Этот язык был разработан в </a:t>
            </a:r>
            <a:r>
              <a:rPr lang="ru-RU" sz="3200" b="1" dirty="0"/>
              <a:t>1971 г.</a:t>
            </a:r>
            <a:r>
              <a:rPr lang="ru-RU" sz="3200" dirty="0"/>
              <a:t> швейцарским профессором </a:t>
            </a:r>
            <a:r>
              <a:rPr lang="ru-RU" sz="3200" b="1" dirty="0" err="1"/>
              <a:t>Никлаусом</a:t>
            </a:r>
            <a:r>
              <a:rPr lang="ru-RU" sz="3200" b="1" dirty="0"/>
              <a:t> Виртом </a:t>
            </a:r>
            <a:r>
              <a:rPr lang="ru-RU" sz="3200" dirty="0"/>
              <a:t>и назван в честь французского ученого </a:t>
            </a:r>
            <a:r>
              <a:rPr lang="ru-RU" sz="3200" b="1" dirty="0" err="1"/>
              <a:t>Блеза</a:t>
            </a:r>
            <a:r>
              <a:rPr lang="ru-RU" sz="3200" b="1" dirty="0"/>
              <a:t> Паскаля.</a:t>
            </a:r>
            <a:r>
              <a:rPr lang="ru-RU" sz="3200" dirty="0"/>
              <a:t> Команды языка называются операторами. </a:t>
            </a:r>
            <a:endParaRPr lang="en-US" sz="3200" dirty="0" smtClean="0"/>
          </a:p>
          <a:p>
            <a:pPr algn="ctr"/>
            <a:r>
              <a:rPr lang="ru-RU" sz="3200" dirty="0" smtClean="0"/>
              <a:t>Программа </a:t>
            </a:r>
            <a:r>
              <a:rPr lang="ru-RU" sz="3200" dirty="0"/>
              <a:t>на языке Паскаль близка по своему описанию алгоритмическому языку.</a:t>
            </a:r>
          </a:p>
        </p:txBody>
      </p:sp>
    </p:spTree>
    <p:extLst>
      <p:ext uri="{BB962C8B-B14F-4D97-AF65-F5344CB8AC3E}">
        <p14:creationId xmlns:p14="http://schemas.microsoft.com/office/powerpoint/2010/main" xmlns="" val="119656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1940508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Структура программы (рассмотрим упрощенный вариант</a:t>
            </a:r>
            <a:r>
              <a:rPr lang="ru-RU" dirty="0" smtClean="0">
                <a:solidFill>
                  <a:schemeClr val="bg1"/>
                </a:solidFill>
              </a:rPr>
              <a:t>):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>
            <a:normAutofit/>
          </a:bodyPr>
          <a:lstStyle/>
          <a:p>
            <a:r>
              <a:rPr lang="ru-RU" sz="3200" dirty="0" err="1" smtClean="0"/>
              <a:t>Рrоgrаm</a:t>
            </a:r>
            <a:r>
              <a:rPr lang="ru-RU" sz="3200" dirty="0" smtClean="0"/>
              <a:t> </a:t>
            </a:r>
            <a:r>
              <a:rPr lang="ru-RU" sz="3200" dirty="0"/>
              <a:t>&lt;Имя программы&gt;;</a:t>
            </a:r>
          </a:p>
          <a:p>
            <a:r>
              <a:rPr lang="ru-RU" sz="3200" dirty="0" err="1" smtClean="0"/>
              <a:t>Vа</a:t>
            </a:r>
            <a:r>
              <a:rPr lang="en-US" sz="3200" dirty="0" smtClean="0"/>
              <a:t>r</a:t>
            </a:r>
            <a:r>
              <a:rPr lang="ru-RU" sz="3200" dirty="0" smtClean="0"/>
              <a:t> </a:t>
            </a:r>
            <a:r>
              <a:rPr lang="ru-RU" sz="3200" dirty="0"/>
              <a:t>&lt; Раздел описаний&gt;</a:t>
            </a:r>
          </a:p>
          <a:p>
            <a:r>
              <a:rPr lang="ru-RU" sz="3200" dirty="0" err="1"/>
              <a:t>Вegin</a:t>
            </a:r>
            <a:r>
              <a:rPr lang="ru-RU" sz="3200" dirty="0"/>
              <a:t> &lt;Тело программы&gt; </a:t>
            </a:r>
          </a:p>
          <a:p>
            <a:r>
              <a:rPr lang="ru-RU" sz="3200" dirty="0" err="1"/>
              <a:t>End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189736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28728"/>
          </a:xfrm>
        </p:spPr>
        <p:txBody>
          <a:bodyPr/>
          <a:lstStyle/>
          <a:p>
            <a:r>
              <a:rPr lang="ru-RU" b="1" dirty="0"/>
              <a:t>Имя программы — любое имя.</a:t>
            </a:r>
          </a:p>
          <a:p>
            <a:r>
              <a:rPr lang="ru-RU" b="1" dirty="0"/>
              <a:t>Раздел описаний - список переменных (латинских букв, наборов букв, букв и цифр) через запятую, после двоеточия - тип переменных. Числовые типы: вещественный (</a:t>
            </a:r>
            <a:r>
              <a:rPr lang="ru-RU" b="1" dirty="0" err="1"/>
              <a:t>rеаl</a:t>
            </a:r>
            <a:r>
              <a:rPr lang="ru-RU" b="1" dirty="0"/>
              <a:t>) и целый (</a:t>
            </a:r>
            <a:r>
              <a:rPr lang="ru-RU" b="1" dirty="0" err="1"/>
              <a:t>integer</a:t>
            </a:r>
            <a:r>
              <a:rPr lang="ru-RU" b="1" dirty="0"/>
              <a:t>). </a:t>
            </a:r>
            <a:endParaRPr lang="ru-RU" b="1" dirty="0" smtClean="0"/>
          </a:p>
          <a:p>
            <a:r>
              <a:rPr lang="ru-RU" b="1" dirty="0" smtClean="0"/>
              <a:t>Например</a:t>
            </a:r>
            <a:r>
              <a:rPr lang="ru-RU" b="1" dirty="0"/>
              <a:t>, </a:t>
            </a:r>
            <a:r>
              <a:rPr lang="ru-RU" b="1" dirty="0" err="1"/>
              <a:t>var</a:t>
            </a:r>
            <a:r>
              <a:rPr lang="ru-RU" b="1" dirty="0"/>
              <a:t> a:integer; b1: </a:t>
            </a:r>
            <a:r>
              <a:rPr lang="ru-RU" b="1" dirty="0" err="1"/>
              <a:t>real</a:t>
            </a:r>
            <a:r>
              <a:rPr lang="ru-RU" b="1" dirty="0"/>
              <a:t>. </a:t>
            </a:r>
          </a:p>
          <a:p>
            <a:r>
              <a:rPr lang="ru-RU" b="1" dirty="0"/>
              <a:t>Тело программы - основная часть программы. Операторы внутри тела программы отделяются точкой с запятой, а в конце служебного слова </a:t>
            </a:r>
            <a:r>
              <a:rPr lang="ru-RU" b="1" dirty="0" err="1"/>
              <a:t>еnd</a:t>
            </a:r>
            <a:r>
              <a:rPr lang="ru-RU" b="1" dirty="0"/>
              <a:t> ставится точка.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92440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5105400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Оператор ввода </a:t>
            </a:r>
            <a:r>
              <a:rPr lang="ru-RU" dirty="0"/>
              <a:t>- при выполнении этого оператора компьютер ожидает ввод данных с клавиатуры.</a:t>
            </a:r>
          </a:p>
          <a:p>
            <a:r>
              <a:rPr lang="ru-RU" b="1" dirty="0" err="1"/>
              <a:t>Read</a:t>
            </a:r>
            <a:r>
              <a:rPr lang="ru-RU" b="1" dirty="0"/>
              <a:t>(&lt;список переменных&gt;) или </a:t>
            </a:r>
            <a:r>
              <a:rPr lang="ru-RU" b="1" dirty="0" err="1"/>
              <a:t>readln</a:t>
            </a:r>
            <a:r>
              <a:rPr lang="ru-RU" b="1" dirty="0"/>
              <a:t> (&lt;список переменных&gt;).</a:t>
            </a:r>
            <a:r>
              <a:rPr lang="ru-RU" dirty="0"/>
              <a:t> Их отличие в том, что по оператору </a:t>
            </a:r>
            <a:r>
              <a:rPr lang="ru-RU" dirty="0" err="1"/>
              <a:t>readln</a:t>
            </a:r>
            <a:r>
              <a:rPr lang="ru-RU" dirty="0"/>
              <a:t> курсор перемещается в новую строку. Если в операторе несколько переменных, то данные вводятся через пробел, а в конце нажимается клавиша </a:t>
            </a:r>
            <a:r>
              <a:rPr lang="ru-RU" dirty="0" err="1"/>
              <a:t>Enter</a:t>
            </a:r>
            <a:r>
              <a:rPr lang="ru-RU" dirty="0"/>
              <a:t>.</a:t>
            </a:r>
          </a:p>
          <a:p>
            <a:r>
              <a:rPr lang="ru-RU" b="1" dirty="0"/>
              <a:t>Оператор вывода </a:t>
            </a:r>
            <a:r>
              <a:rPr lang="ru-RU" dirty="0"/>
              <a:t>- компьютер выводит результат работы программы на экран.</a:t>
            </a:r>
          </a:p>
          <a:p>
            <a:r>
              <a:rPr lang="ru-RU" b="1" dirty="0" err="1"/>
              <a:t>Write</a:t>
            </a:r>
            <a:r>
              <a:rPr lang="ru-RU" b="1" dirty="0"/>
              <a:t>(&lt;список вывода&gt;) или </a:t>
            </a:r>
            <a:r>
              <a:rPr lang="ru-RU" b="1" dirty="0" err="1"/>
              <a:t>Writeln</a:t>
            </a:r>
            <a:r>
              <a:rPr lang="ru-RU" b="1" dirty="0"/>
              <a:t>(&lt;список вывода&gt;) </a:t>
            </a:r>
            <a:r>
              <a:rPr lang="ru-RU" dirty="0"/>
              <a:t>— аналогично оператору ввода экранный курсор переводится на новую строку во втором случае. </a:t>
            </a:r>
          </a:p>
          <a:p>
            <a:r>
              <a:rPr lang="ru-RU" dirty="0"/>
              <a:t>Например, </a:t>
            </a:r>
            <a:r>
              <a:rPr lang="ru-RU" dirty="0" err="1"/>
              <a:t>Write</a:t>
            </a:r>
            <a:r>
              <a:rPr lang="ru-RU" dirty="0"/>
              <a:t>(5,c), </a:t>
            </a:r>
            <a:r>
              <a:rPr lang="ru-RU" dirty="0" err="1"/>
              <a:t>write</a:t>
            </a:r>
            <a:r>
              <a:rPr lang="ru-RU" dirty="0"/>
              <a:t> (</a:t>
            </a:r>
            <a:r>
              <a:rPr lang="ru-RU" dirty="0" err="1"/>
              <a:t>a,b,c</a:t>
            </a:r>
            <a:r>
              <a:rPr lang="ru-RU" dirty="0"/>
              <a:t>); </a:t>
            </a:r>
            <a:r>
              <a:rPr lang="ru-RU" dirty="0" err="1"/>
              <a:t>write</a:t>
            </a:r>
            <a:r>
              <a:rPr lang="ru-RU" dirty="0"/>
              <a:t>('С Новым годом!'); </a:t>
            </a:r>
            <a:r>
              <a:rPr lang="ru-RU" dirty="0" err="1"/>
              <a:t>write</a:t>
            </a:r>
            <a:r>
              <a:rPr lang="ru-RU" dirty="0"/>
              <a:t>(х*у+25—4/3).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0858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510540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/>
              <a:t>При выводе числовых данных можно задать формат вывода:</a:t>
            </a:r>
          </a:p>
          <a:p>
            <a:pPr marL="114300" indent="0">
              <a:buNone/>
            </a:pPr>
            <a:r>
              <a:rPr lang="ru-RU" sz="2800" dirty="0"/>
              <a:t>1)	для целых чисел - количество позиций на экране; </a:t>
            </a:r>
          </a:p>
          <a:p>
            <a:pPr marL="114300" indent="0">
              <a:buNone/>
            </a:pPr>
            <a:r>
              <a:rPr lang="ru-RU" sz="2800" dirty="0"/>
              <a:t>2)	для вещественных — общее количество чисел и количество чисел в дробной части. </a:t>
            </a:r>
            <a:endParaRPr lang="ru-RU" sz="2800" dirty="0" smtClean="0"/>
          </a:p>
          <a:p>
            <a:pPr marL="114300" indent="0">
              <a:buNone/>
            </a:pPr>
            <a:r>
              <a:rPr lang="ru-RU" sz="2800" dirty="0" smtClean="0"/>
              <a:t>Например</a:t>
            </a:r>
            <a:r>
              <a:rPr lang="ru-RU" sz="2800" dirty="0"/>
              <a:t>, а=6 оператор </a:t>
            </a:r>
            <a:r>
              <a:rPr lang="ru-RU" sz="2800" dirty="0" err="1"/>
              <a:t>write</a:t>
            </a:r>
            <a:r>
              <a:rPr lang="ru-RU" sz="2800" dirty="0"/>
              <a:t>(а:5), тогда на экране будет _ _ _ _ _6, где _ пробел; а=511,64 оператор </a:t>
            </a:r>
            <a:r>
              <a:rPr lang="ru-RU" sz="2800" dirty="0" err="1"/>
              <a:t>write</a:t>
            </a:r>
            <a:r>
              <a:rPr lang="ru-RU" sz="2800" dirty="0"/>
              <a:t>(а: 10:4), при этом на экране _ _ _ _ 511, 6400.</a:t>
            </a:r>
          </a:p>
          <a:p>
            <a:pPr marL="11430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59990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5105400"/>
          </a:xfrm>
        </p:spPr>
        <p:txBody>
          <a:bodyPr>
            <a:noAutofit/>
          </a:bodyPr>
          <a:lstStyle/>
          <a:p>
            <a:r>
              <a:rPr lang="ru-RU" sz="2800" dirty="0"/>
              <a:t>Оператор присваивания: &lt;числовая переменная&gt;:=&lt;арифметическое выражение&gt;, арифметическое выражение может содержать: числовые константы, переменные, арифметические операции, круглые скобки. </a:t>
            </a:r>
            <a:endParaRPr lang="en-US" sz="2800" dirty="0" smtClean="0"/>
          </a:p>
          <a:p>
            <a:r>
              <a:rPr lang="ru-RU" sz="2800" dirty="0" smtClean="0"/>
              <a:t>Приоритет </a:t>
            </a:r>
            <a:r>
              <a:rPr lang="ru-RU" sz="2800" dirty="0"/>
              <a:t>операций: *, /, +, -. </a:t>
            </a:r>
            <a:endParaRPr lang="en-US" sz="2800" dirty="0" smtClean="0"/>
          </a:p>
          <a:p>
            <a:r>
              <a:rPr lang="ru-RU" sz="2800" dirty="0" smtClean="0"/>
              <a:t>Возведение </a:t>
            </a:r>
            <a:r>
              <a:rPr lang="ru-RU" sz="2800" dirty="0"/>
              <a:t>в степень — знак </a:t>
            </a:r>
            <a:r>
              <a:rPr lang="ru-RU" sz="2800" dirty="0" smtClean="0"/>
              <a:t>^,</a:t>
            </a:r>
            <a:endParaRPr lang="en-US" sz="2800" dirty="0" smtClean="0"/>
          </a:p>
          <a:p>
            <a:r>
              <a:rPr lang="ru-RU" sz="2800" dirty="0" smtClean="0"/>
              <a:t> </a:t>
            </a:r>
            <a:r>
              <a:rPr lang="ru-RU" sz="2800" dirty="0"/>
              <a:t>х</a:t>
            </a:r>
            <a:r>
              <a:rPr lang="ru-RU" sz="2800" baseline="30000" dirty="0"/>
              <a:t>2</a:t>
            </a:r>
            <a:r>
              <a:rPr lang="ru-RU" sz="2800" dirty="0"/>
              <a:t> - </a:t>
            </a:r>
            <a:r>
              <a:rPr lang="ru-RU" sz="2800" dirty="0" err="1"/>
              <a:t>sqr</a:t>
            </a:r>
            <a:r>
              <a:rPr lang="ru-RU" sz="2800" dirty="0"/>
              <a:t>(х),   </a:t>
            </a:r>
            <a:r>
              <a:rPr lang="ru-RU" sz="2800" dirty="0" smtClean="0"/>
              <a:t>         — </a:t>
            </a:r>
            <a:r>
              <a:rPr lang="ru-RU" sz="2800" dirty="0" err="1"/>
              <a:t>sqrt</a:t>
            </a:r>
            <a:r>
              <a:rPr lang="ru-RU" sz="2800" dirty="0"/>
              <a:t>(х).</a:t>
            </a:r>
          </a:p>
          <a:p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357422" y="5357826"/>
          <a:ext cx="692154" cy="757242"/>
        </p:xfrm>
        <a:graphic>
          <a:graphicData uri="http://schemas.openxmlformats.org/presentationml/2006/ole">
            <p:oleObj spid="_x0000_s30721" name="Формула" r:id="rId3" imgW="241200" imgH="2286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30633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выглядит так: </a:t>
            </a:r>
            <a:r>
              <a:rPr lang="en-US" dirty="0" smtClean="0"/>
              <a:t>                                                                  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ru-RU" dirty="0" smtClean="0"/>
              <a:t>-  на языке Паскаль выглядит так: </a:t>
            </a:r>
            <a:r>
              <a:rPr lang="en-US" dirty="0" err="1" smtClean="0"/>
              <a:t>sqr</a:t>
            </a:r>
            <a:r>
              <a:rPr lang="ru-RU" dirty="0" smtClean="0"/>
              <a:t>(</a:t>
            </a:r>
            <a:r>
              <a:rPr lang="en-US" dirty="0" err="1" smtClean="0"/>
              <a:t>sqr</a:t>
            </a:r>
            <a:r>
              <a:rPr lang="ru-RU" dirty="0" smtClean="0"/>
              <a:t>(</a:t>
            </a:r>
            <a:r>
              <a:rPr lang="en-US" dirty="0" smtClean="0"/>
              <a:t>x</a:t>
            </a:r>
            <a:r>
              <a:rPr lang="ru-RU" dirty="0" smtClean="0"/>
              <a:t>)-</a:t>
            </a:r>
            <a:r>
              <a:rPr lang="en-US" dirty="0" smtClean="0"/>
              <a:t>y</a:t>
            </a:r>
            <a:r>
              <a:rPr lang="ru-RU" dirty="0" smtClean="0"/>
              <a:t>*3/4)-</a:t>
            </a:r>
            <a:r>
              <a:rPr lang="en-US" dirty="0" err="1" smtClean="0"/>
              <a:t>sqrt</a:t>
            </a:r>
            <a:r>
              <a:rPr lang="ru-RU" dirty="0" smtClean="0"/>
              <a:t>(</a:t>
            </a:r>
            <a:r>
              <a:rPr lang="en-US" dirty="0" smtClean="0"/>
              <a:t>x</a:t>
            </a:r>
            <a:r>
              <a:rPr lang="ru-RU" dirty="0" smtClean="0"/>
              <a:t>^3). </a:t>
            </a:r>
          </a:p>
          <a:p>
            <a:endParaRPr lang="ru-RU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857488" y="1714488"/>
          <a:ext cx="1838080" cy="1000132"/>
        </p:xfrm>
        <a:graphic>
          <a:graphicData uri="http://schemas.openxmlformats.org/presentationml/2006/ole">
            <p:oleObj spid="_x0000_s1026" name="Формула" r:id="rId3" imgW="863280" imgH="4698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92803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1448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Задание 1. Запишите по правилам языка Паскаль следующие выражения: 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en-US" sz="4800" dirty="0" smtClean="0"/>
          </a:p>
          <a:p>
            <a:pPr marL="1028700" lvl="0" indent="-914400">
              <a:buFont typeface="+mj-lt"/>
              <a:buAutoNum type="arabicPeriod"/>
            </a:pPr>
            <a:r>
              <a:rPr lang="en-US" sz="4800" dirty="0" smtClean="0"/>
              <a:t> </a:t>
            </a:r>
          </a:p>
          <a:p>
            <a:pPr marL="1028700" lvl="0" indent="-914400">
              <a:buFont typeface="+mj-lt"/>
              <a:buAutoNum type="arabicPeriod"/>
            </a:pPr>
            <a:r>
              <a:rPr lang="en-US" sz="4800" dirty="0" smtClean="0"/>
              <a:t>tg3x+1;</a:t>
            </a:r>
            <a:endParaRPr lang="ru-RU" sz="4800" dirty="0" smtClean="0"/>
          </a:p>
          <a:p>
            <a:pPr marL="1028700" lvl="0" indent="-914400">
              <a:buFont typeface="+mj-lt"/>
              <a:buAutoNum type="arabicPeriod"/>
            </a:pPr>
            <a:r>
              <a:rPr lang="en-US" sz="4800" dirty="0" smtClean="0"/>
              <a:t>3x</a:t>
            </a:r>
            <a:r>
              <a:rPr lang="en-US" sz="4800" baseline="30000" dirty="0" smtClean="0"/>
              <a:t>3</a:t>
            </a:r>
            <a:r>
              <a:rPr lang="en-US" sz="4800" dirty="0" smtClean="0"/>
              <a:t>+2x</a:t>
            </a:r>
            <a:r>
              <a:rPr lang="en-US" sz="4800" baseline="30000" dirty="0" smtClean="0"/>
              <a:t>2</a:t>
            </a:r>
            <a:r>
              <a:rPr lang="en-US" sz="4800" dirty="0" smtClean="0"/>
              <a:t>+4</a:t>
            </a:r>
            <a:endParaRPr lang="ru-RU" sz="4800" dirty="0" smtClean="0"/>
          </a:p>
          <a:p>
            <a:pPr marL="1028700" indent="-914400">
              <a:buFont typeface="+mj-lt"/>
              <a:buAutoNum type="arabicPeriod"/>
            </a:pPr>
            <a:endParaRPr lang="ru-RU" sz="4800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285852" y="2357430"/>
          <a:ext cx="3143272" cy="1000132"/>
        </p:xfrm>
        <a:graphic>
          <a:graphicData uri="http://schemas.openxmlformats.org/presentationml/2006/ole">
            <p:oleObj spid="_x0000_s2050" name="Формула" r:id="rId3" imgW="62208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4305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b="1" dirty="0" smtClean="0"/>
              <a:t>Задание 2. Определите, какие из приведенных ниже имен нельзя использовать в качестве заголовка программы и почему.  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52600"/>
            <a:ext cx="8686800" cy="4373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600" dirty="0" smtClean="0"/>
              <a:t>Iwanov_Petr_10r; </a:t>
            </a:r>
            <a:r>
              <a:rPr lang="en-US" sz="6600" dirty="0" smtClean="0"/>
              <a:t>Dog-Cat; </a:t>
            </a:r>
            <a:r>
              <a:rPr lang="en-US" sz="6600" dirty="0" err="1" smtClean="0"/>
              <a:t>Nomera_Doma</a:t>
            </a:r>
            <a:r>
              <a:rPr lang="en-US" sz="6600" dirty="0" smtClean="0"/>
              <a:t>; F22.</a:t>
            </a:r>
            <a:endParaRPr lang="ru-RU" sz="6600" dirty="0" smtClean="0"/>
          </a:p>
          <a:p>
            <a:pPr>
              <a:buNone/>
            </a:pP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/>
              <a:t>Цель: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ru-RU" sz="4400" dirty="0" smtClean="0"/>
              <a:t>выяснить </a:t>
            </a:r>
            <a:r>
              <a:rPr lang="ru-RU" sz="4400" dirty="0"/>
              <a:t>структуру программы, операторы, правила оформления и пунктуацию языка Паскаль.</a:t>
            </a:r>
          </a:p>
        </p:txBody>
      </p:sp>
    </p:spTree>
    <p:extLst>
      <p:ext uri="{BB962C8B-B14F-4D97-AF65-F5344CB8AC3E}">
        <p14:creationId xmlns:p14="http://schemas.microsoft.com/office/powerpoint/2010/main" xmlns="" val="4157693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Задание 3. Найдите ошибки в программе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9111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200" b="1" dirty="0" smtClean="0"/>
              <a:t>Program control;</a:t>
            </a:r>
            <a:endParaRPr lang="ru-RU" sz="3200" dirty="0" smtClean="0"/>
          </a:p>
          <a:p>
            <a:pPr>
              <a:buNone/>
            </a:pPr>
            <a:r>
              <a:rPr lang="en-US" sz="3200" dirty="0" err="1" smtClean="0"/>
              <a:t>Var</a:t>
            </a:r>
            <a:r>
              <a:rPr lang="en-US" sz="3200" dirty="0" smtClean="0"/>
              <a:t> x, y, z: integer;</a:t>
            </a:r>
            <a:endParaRPr lang="ru-RU" sz="3200" dirty="0" smtClean="0"/>
          </a:p>
          <a:p>
            <a:pPr>
              <a:buNone/>
            </a:pPr>
            <a:r>
              <a:rPr lang="en-US" sz="3200" dirty="0" smtClean="0"/>
              <a:t>Begin </a:t>
            </a:r>
            <a:endParaRPr lang="ru-RU" sz="3200" dirty="0" smtClean="0"/>
          </a:p>
          <a:p>
            <a:pPr>
              <a:buNone/>
            </a:pPr>
            <a:r>
              <a:rPr lang="en-US" sz="3200" dirty="0" smtClean="0"/>
              <a:t>x:=5;</a:t>
            </a:r>
            <a:endParaRPr lang="ru-RU" sz="3200" dirty="0" smtClean="0"/>
          </a:p>
          <a:p>
            <a:pPr>
              <a:buNone/>
            </a:pPr>
            <a:r>
              <a:rPr lang="en-US" sz="3200" dirty="0" smtClean="0"/>
              <a:t>y:=7;</a:t>
            </a:r>
            <a:endParaRPr lang="ru-RU" sz="3200" dirty="0" smtClean="0"/>
          </a:p>
          <a:p>
            <a:pPr>
              <a:buNone/>
            </a:pPr>
            <a:r>
              <a:rPr lang="en-US" sz="3200" dirty="0" smtClean="0"/>
              <a:t>z:=</a:t>
            </a:r>
            <a:r>
              <a:rPr lang="en-US" sz="3200" dirty="0" err="1" smtClean="0"/>
              <a:t>x+y</a:t>
            </a:r>
            <a:r>
              <a:rPr lang="en-US" sz="3200" dirty="0" smtClean="0"/>
              <a:t>;</a:t>
            </a:r>
            <a:endParaRPr lang="ru-RU" sz="3200" dirty="0" smtClean="0"/>
          </a:p>
          <a:p>
            <a:pPr>
              <a:buNone/>
            </a:pPr>
            <a:r>
              <a:rPr lang="en-US" sz="3200" dirty="0" err="1" smtClean="0"/>
              <a:t>writeln</a:t>
            </a:r>
            <a:r>
              <a:rPr lang="en-US" sz="3200" dirty="0" smtClean="0"/>
              <a:t> (z=</a:t>
            </a:r>
            <a:r>
              <a:rPr lang="en-US" sz="3200" dirty="0" err="1" smtClean="0"/>
              <a:t>x+y,z</a:t>
            </a:r>
            <a:r>
              <a:rPr lang="en-US" sz="3200" dirty="0" smtClean="0"/>
              <a:t>);</a:t>
            </a:r>
            <a:endParaRPr lang="ru-RU" sz="3200" dirty="0" smtClean="0"/>
          </a:p>
          <a:p>
            <a:pPr>
              <a:buNone/>
            </a:pPr>
            <a:r>
              <a:rPr lang="en-US" sz="3200" dirty="0" smtClean="0"/>
              <a:t>end</a:t>
            </a:r>
            <a:r>
              <a:rPr lang="ru-RU" sz="3200" dirty="0" smtClean="0"/>
              <a:t>.</a:t>
            </a:r>
          </a:p>
          <a:p>
            <a:pPr>
              <a:buNone/>
            </a:pP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4305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2"/>
                </a:solidFill>
              </a:rPr>
              <a:t>Задание 4. Какая задача решается по следующей программе?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Program Test;</a:t>
            </a:r>
            <a:endParaRPr lang="ru-RU" dirty="0" smtClean="0"/>
          </a:p>
          <a:p>
            <a:r>
              <a:rPr lang="en-US" dirty="0" err="1" smtClean="0"/>
              <a:t>Var</a:t>
            </a:r>
            <a:r>
              <a:rPr lang="en-US" dirty="0" smtClean="0"/>
              <a:t> A,B,C: integer;</a:t>
            </a:r>
            <a:endParaRPr lang="ru-RU" dirty="0" smtClean="0"/>
          </a:p>
          <a:p>
            <a:r>
              <a:rPr lang="en-US" dirty="0" smtClean="0"/>
              <a:t>Begin</a:t>
            </a:r>
            <a:endParaRPr lang="ru-RU" dirty="0" smtClean="0"/>
          </a:p>
          <a:p>
            <a:r>
              <a:rPr lang="en-US" dirty="0" err="1" smtClean="0"/>
              <a:t>Readln</a:t>
            </a:r>
            <a:r>
              <a:rPr lang="en-US" dirty="0" smtClean="0"/>
              <a:t> (A,B);</a:t>
            </a:r>
            <a:endParaRPr lang="ru-RU" dirty="0" smtClean="0"/>
          </a:p>
          <a:p>
            <a:r>
              <a:rPr lang="en-US" dirty="0" smtClean="0"/>
              <a:t>C:=(A+B)*(B-C);</a:t>
            </a:r>
            <a:endParaRPr lang="ru-RU" dirty="0" smtClean="0"/>
          </a:p>
          <a:p>
            <a:r>
              <a:rPr lang="en-US" dirty="0" err="1" smtClean="0"/>
              <a:t>Writeln</a:t>
            </a:r>
            <a:r>
              <a:rPr lang="ru-RU" dirty="0" smtClean="0"/>
              <a:t> (</a:t>
            </a:r>
            <a:r>
              <a:rPr lang="en-US" dirty="0" smtClean="0"/>
              <a:t>C</a:t>
            </a:r>
            <a:r>
              <a:rPr lang="ru-RU" dirty="0" smtClean="0"/>
              <a:t>);</a:t>
            </a:r>
          </a:p>
          <a:p>
            <a:r>
              <a:rPr lang="en-US" dirty="0" smtClean="0"/>
              <a:t>End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Какой результат будет получен, если в качестве исходных значений </a:t>
            </a:r>
            <a:r>
              <a:rPr lang="en-US" dirty="0" smtClean="0"/>
              <a:t>A </a:t>
            </a:r>
            <a:r>
              <a:rPr lang="ru-RU" dirty="0" smtClean="0"/>
              <a:t>и </a:t>
            </a:r>
            <a:r>
              <a:rPr lang="en-US" dirty="0" smtClean="0"/>
              <a:t>B</a:t>
            </a:r>
            <a:r>
              <a:rPr lang="ru-RU" dirty="0" smtClean="0"/>
              <a:t> ввести соответственно 7 и 8?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Задача 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0535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5400" b="1" dirty="0" smtClean="0"/>
              <a:t>Напишите программу, которая вычисляет площадь и периметр прямоугольника со сторонами </a:t>
            </a:r>
            <a:r>
              <a:rPr lang="en-US" sz="5400" b="1" dirty="0" smtClean="0"/>
              <a:t>a </a:t>
            </a:r>
            <a:r>
              <a:rPr lang="ru-RU" sz="5400" b="1" dirty="0" smtClean="0"/>
              <a:t>и </a:t>
            </a:r>
            <a:r>
              <a:rPr lang="en-US" sz="5400" b="1" dirty="0" smtClean="0"/>
              <a:t>b</a:t>
            </a:r>
            <a:r>
              <a:rPr lang="ru-RU" sz="5400" b="1" dirty="0" smtClean="0"/>
              <a:t>.</a:t>
            </a:r>
            <a:endParaRPr lang="ru-RU" sz="5400" dirty="0" smtClean="0"/>
          </a:p>
          <a:p>
            <a:pPr algn="ctr">
              <a:buNone/>
            </a:pP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Подведение итогов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000240"/>
            <a:ext cx="9144000" cy="4125923"/>
          </a:xfrm>
        </p:spPr>
        <p:txBody>
          <a:bodyPr>
            <a:normAutofit lnSpcReduction="10000"/>
          </a:bodyPr>
          <a:lstStyle/>
          <a:p>
            <a:r>
              <a:rPr lang="ru-RU" sz="3200" dirty="0" smtClean="0"/>
              <a:t>Когда появился язык Паскаль и кто его автор?</a:t>
            </a:r>
          </a:p>
          <a:p>
            <a:r>
              <a:rPr lang="ru-RU" sz="3200" dirty="0" smtClean="0"/>
              <a:t>Какова структура программы на языке Паскаль?</a:t>
            </a:r>
          </a:p>
          <a:p>
            <a:r>
              <a:rPr lang="ru-RU" sz="3200" dirty="0" smtClean="0"/>
              <a:t>Какие операторы на данный момент вы знаете?</a:t>
            </a:r>
          </a:p>
          <a:p>
            <a:r>
              <a:rPr lang="ru-RU" sz="3200" dirty="0" smtClean="0"/>
              <a:t>Какие правила пунктуации в Паскале вам известны?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52600"/>
            <a:ext cx="8929718" cy="4891110"/>
          </a:xfrm>
        </p:spPr>
        <p:txBody>
          <a:bodyPr>
            <a:noAutofit/>
          </a:bodyPr>
          <a:lstStyle/>
          <a:p>
            <a:pPr lvl="0"/>
            <a:r>
              <a:rPr lang="ru-RU" sz="3600" dirty="0" smtClean="0"/>
              <a:t>Записать по правилам языка Паскаль следующее выражение: </a:t>
            </a:r>
          </a:p>
          <a:p>
            <a:pPr lvl="0"/>
            <a:r>
              <a:rPr lang="ru-RU" sz="3600" dirty="0" smtClean="0"/>
              <a:t>Написать программу на алгоритмическом языке и на языке Паскаль, по которой можно найти расстояние между двумя точками с заданными координатами. </a:t>
            </a:r>
          </a:p>
          <a:p>
            <a:endParaRPr lang="ru-RU" sz="3600" dirty="0" smtClean="0"/>
          </a:p>
          <a:p>
            <a:endParaRPr lang="ru-RU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ru-RU" sz="5400" b="1" dirty="0"/>
              <a:t>Тест по теме «Алгоритмы работы с величинами»</a:t>
            </a:r>
          </a:p>
        </p:txBody>
      </p:sp>
    </p:spTree>
    <p:extLst>
      <p:ext uri="{BB962C8B-B14F-4D97-AF65-F5344CB8AC3E}">
        <p14:creationId xmlns:p14="http://schemas.microsoft.com/office/powerpoint/2010/main" xmlns="" val="110044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16632"/>
            <a:ext cx="8640960" cy="2664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116632"/>
            <a:ext cx="8260672" cy="259228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1. Укажите последовательность команд, в результате вы­полнения которых значения переменных </a:t>
            </a:r>
            <a:r>
              <a:rPr lang="en-US" b="1" dirty="0">
                <a:solidFill>
                  <a:schemeClr val="bg1"/>
                </a:solidFill>
              </a:rPr>
              <a:t>X </a:t>
            </a:r>
            <a:r>
              <a:rPr lang="ru-RU" b="1" dirty="0">
                <a:solidFill>
                  <a:schemeClr val="bg1"/>
                </a:solidFill>
              </a:rPr>
              <a:t>и У поменяются местами</a:t>
            </a:r>
            <a:r>
              <a:rPr lang="ru-RU" b="1" dirty="0" smtClean="0">
                <a:solidFill>
                  <a:schemeClr val="bg1"/>
                </a:solidFill>
              </a:rPr>
              <a:t>: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3129211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3600" dirty="0" smtClean="0"/>
              <a:t>а</a:t>
            </a:r>
            <a:r>
              <a:rPr lang="ru-RU" sz="3600" dirty="0"/>
              <a:t>)	Х:=Х+У; У:=Х-У; Х:=Х-У;</a:t>
            </a:r>
          </a:p>
          <a:p>
            <a:pPr marL="114300" indent="0">
              <a:buNone/>
            </a:pPr>
            <a:r>
              <a:rPr lang="ru-RU" sz="3600" dirty="0"/>
              <a:t>б)	В:=Х; Х:=У; У:=Х;</a:t>
            </a:r>
          </a:p>
          <a:p>
            <a:pPr marL="114300" indent="0">
              <a:buNone/>
            </a:pPr>
            <a:r>
              <a:rPr lang="ru-RU" sz="3600" dirty="0"/>
              <a:t>в)	У:=Х; В:=Х; Х:=У;</a:t>
            </a:r>
          </a:p>
          <a:p>
            <a:pPr marL="114300" indent="0">
              <a:buNone/>
            </a:pPr>
            <a:r>
              <a:rPr lang="ru-RU" sz="3600" dirty="0"/>
              <a:t>г)	Х:=У; У:=Х.</a:t>
            </a:r>
          </a:p>
          <a:p>
            <a:pPr marL="114300" indent="0">
              <a:buNone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282070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16632"/>
            <a:ext cx="8640960" cy="3456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3672" y="123090"/>
            <a:ext cx="8260672" cy="3596692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2. Чему будет равно значение переменной X после выполнения команды Х:=Х+2, если до ее выполнения оно было равно 3?</a:t>
            </a:r>
            <a:br>
              <a:rPr lang="ru-RU" dirty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293096"/>
            <a:ext cx="8229600" cy="1833067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4400" dirty="0" smtClean="0"/>
              <a:t>а</a:t>
            </a:r>
            <a:r>
              <a:rPr lang="ru-RU" sz="4400" dirty="0"/>
              <a:t>)	1;    </a:t>
            </a:r>
            <a:r>
              <a:rPr lang="ru-RU" sz="4400" dirty="0" smtClean="0"/>
              <a:t>		в)3</a:t>
            </a:r>
            <a:r>
              <a:rPr lang="ru-RU" sz="4400" dirty="0"/>
              <a:t>;</a:t>
            </a:r>
          </a:p>
          <a:p>
            <a:pPr marL="114300" indent="0">
              <a:buNone/>
            </a:pPr>
            <a:r>
              <a:rPr lang="ru-RU" sz="4400" dirty="0"/>
              <a:t>б)	2;	</a:t>
            </a:r>
            <a:r>
              <a:rPr lang="ru-RU" sz="4400" dirty="0" smtClean="0"/>
              <a:t>		г</a:t>
            </a:r>
            <a:r>
              <a:rPr lang="ru-RU" sz="4400" dirty="0"/>
              <a:t>) 5.</a:t>
            </a:r>
          </a:p>
          <a:p>
            <a:pPr marL="114300" indent="0">
              <a:buNone/>
            </a:pP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69989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2880320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3. При каких исходных значениях переменных X и У в </a:t>
            </a:r>
            <a:r>
              <a:rPr lang="ru-RU" dirty="0" smtClean="0">
                <a:solidFill>
                  <a:schemeClr val="bg1"/>
                </a:solidFill>
              </a:rPr>
              <a:t>результате </a:t>
            </a:r>
            <a:r>
              <a:rPr lang="ru-RU" dirty="0">
                <a:solidFill>
                  <a:schemeClr val="bg1"/>
                </a:solidFill>
              </a:rPr>
              <a:t>выполнения команды Х:=Х^У-У значение переменной X </a:t>
            </a:r>
            <a:r>
              <a:rPr lang="ru-RU" dirty="0" smtClean="0">
                <a:solidFill>
                  <a:schemeClr val="bg1"/>
                </a:solidFill>
              </a:rPr>
              <a:t>станет </a:t>
            </a:r>
            <a:r>
              <a:rPr lang="ru-RU" dirty="0">
                <a:solidFill>
                  <a:schemeClr val="bg1"/>
                </a:solidFill>
              </a:rPr>
              <a:t>равным 2</a:t>
            </a:r>
            <a:r>
              <a:rPr lang="ru-RU" dirty="0" smtClean="0">
                <a:solidFill>
                  <a:schemeClr val="bg1"/>
                </a:solidFill>
              </a:rPr>
              <a:t>?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645024"/>
            <a:ext cx="8229600" cy="2481139"/>
          </a:xfrm>
        </p:spPr>
        <p:txBody>
          <a:bodyPr>
            <a:normAutofit/>
          </a:bodyPr>
          <a:lstStyle/>
          <a:p>
            <a:r>
              <a:rPr lang="ru-RU" sz="5400" dirty="0" smtClean="0"/>
              <a:t>а</a:t>
            </a:r>
            <a:r>
              <a:rPr lang="ru-RU" sz="5400" dirty="0"/>
              <a:t>)	4,1;		в) 2, 2;</a:t>
            </a:r>
          </a:p>
          <a:p>
            <a:r>
              <a:rPr lang="ru-RU" sz="5400" dirty="0"/>
              <a:t>б)	3,2;		г) 5,1.</a:t>
            </a:r>
          </a:p>
          <a:p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xmlns="" val="246031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4.	Значение выражения 2*4*2-5^З*2 равно</a:t>
            </a:r>
            <a:r>
              <a:rPr lang="ru-RU" b="1" dirty="0" smtClean="0"/>
              <a:t>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6600" dirty="0" smtClean="0"/>
              <a:t>А) -</a:t>
            </a:r>
            <a:r>
              <a:rPr lang="ru-RU" sz="6600" dirty="0"/>
              <a:t>186;	</a:t>
            </a:r>
            <a:r>
              <a:rPr lang="en-US" sz="6600" dirty="0" smtClean="0"/>
              <a:t>    </a:t>
            </a:r>
            <a:r>
              <a:rPr lang="ru-RU" sz="6600" dirty="0" smtClean="0"/>
              <a:t>в</a:t>
            </a:r>
            <a:r>
              <a:rPr lang="ru-RU" sz="6600" dirty="0"/>
              <a:t>)-234;</a:t>
            </a:r>
          </a:p>
          <a:p>
            <a:pPr>
              <a:buNone/>
            </a:pPr>
            <a:r>
              <a:rPr lang="ru-RU" sz="6600" dirty="0" smtClean="0"/>
              <a:t>Б) -</a:t>
            </a:r>
            <a:r>
              <a:rPr lang="ru-RU" sz="6600" dirty="0"/>
              <a:t>15661</a:t>
            </a:r>
            <a:r>
              <a:rPr lang="ru-RU" sz="6600" dirty="0" smtClean="0"/>
              <a:t>; </a:t>
            </a:r>
            <a:r>
              <a:rPr lang="en-US" sz="6600" dirty="0" smtClean="0"/>
              <a:t>  </a:t>
            </a:r>
            <a:r>
              <a:rPr lang="ru-RU" sz="6600" dirty="0" smtClean="0"/>
              <a:t>г</a:t>
            </a:r>
            <a:r>
              <a:rPr lang="ru-RU" sz="6600" dirty="0"/>
              <a:t>)-61.</a:t>
            </a:r>
          </a:p>
          <a:p>
            <a:pPr>
              <a:buNone/>
            </a:pP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xmlns="" val="298726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5. Команда присваивания означает, что</a:t>
            </a:r>
            <a:r>
              <a:rPr lang="ru-RU" b="1" dirty="0" smtClean="0"/>
              <a:t>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282" y="1752600"/>
            <a:ext cx="8715436" cy="489111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3200" b="1" dirty="0" smtClean="0"/>
              <a:t>а</a:t>
            </a:r>
            <a:r>
              <a:rPr lang="ru-RU" sz="3200" b="1" dirty="0"/>
              <a:t>) вводятся значения переменных, являющихся исходными данными решаемой задачи;</a:t>
            </a:r>
          </a:p>
          <a:p>
            <a:pPr marL="114300" indent="0">
              <a:buNone/>
            </a:pPr>
            <a:r>
              <a:rPr lang="ru-RU" sz="3200" b="1" dirty="0"/>
              <a:t>б) выводятся результаты решения задачи компьютером пользователю;</a:t>
            </a:r>
          </a:p>
          <a:p>
            <a:pPr marL="114300" indent="0">
              <a:buNone/>
            </a:pPr>
            <a:r>
              <a:rPr lang="ru-RU" sz="3200" b="1" dirty="0"/>
              <a:t>в) переменная величина получает значение;</a:t>
            </a:r>
          </a:p>
          <a:p>
            <a:pPr marL="114300" indent="0">
              <a:buNone/>
            </a:pPr>
            <a:r>
              <a:rPr lang="ru-RU" sz="3200" b="1" dirty="0"/>
              <a:t>г) происходит обращение к новой программе</a:t>
            </a:r>
          </a:p>
          <a:p>
            <a:pPr marL="114300" indent="0">
              <a:buNone/>
            </a:pP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xmlns="" val="250615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4300" indent="0" algn="ctr">
              <a:buNone/>
            </a:pPr>
            <a:r>
              <a:rPr lang="ru-RU" sz="8000" b="1" dirty="0"/>
              <a:t>Ответы: </a:t>
            </a:r>
            <a:endParaRPr lang="ru-RU" sz="8000" b="1" dirty="0" smtClean="0"/>
          </a:p>
          <a:p>
            <a:pPr marL="114300" indent="0" algn="ctr">
              <a:buNone/>
            </a:pPr>
            <a:r>
              <a:rPr lang="ru-RU" sz="8000" dirty="0" smtClean="0"/>
              <a:t>1а</a:t>
            </a:r>
            <a:r>
              <a:rPr lang="ru-RU" sz="8000" dirty="0"/>
              <a:t>; 2г; Зв; 4в; 5в.</a:t>
            </a:r>
          </a:p>
        </p:txBody>
      </p:sp>
    </p:spTree>
    <p:extLst>
      <p:ext uri="{BB962C8B-B14F-4D97-AF65-F5344CB8AC3E}">
        <p14:creationId xmlns:p14="http://schemas.microsoft.com/office/powerpoint/2010/main" xmlns="" val="24596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163</TotalTime>
  <Words>750</Words>
  <Application>Microsoft Office PowerPoint</Application>
  <PresentationFormat>Экран (4:3)</PresentationFormat>
  <Paragraphs>93</Paragraphs>
  <Slides>24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6" baseType="lpstr">
      <vt:lpstr>Аптека</vt:lpstr>
      <vt:lpstr>Формула</vt:lpstr>
      <vt:lpstr>Знакомство с языком Паскаль</vt:lpstr>
      <vt:lpstr>Цель: </vt:lpstr>
      <vt:lpstr>Слайд 3</vt:lpstr>
      <vt:lpstr>1. Укажите последовательность команд, в результате вы­полнения которых значения переменных X и У поменяются местами:</vt:lpstr>
      <vt:lpstr>2. Чему будет равно значение переменной X после выполнения команды Х:=Х+2, если до ее выполнения оно было равно 3? </vt:lpstr>
      <vt:lpstr>3. При каких исходных значениях переменных X и У в результате выполнения команды Х:=Х^У-У значение переменной X станет равным 2?</vt:lpstr>
      <vt:lpstr>4. Значение выражения 2*4*2-5^З*2 равно:</vt:lpstr>
      <vt:lpstr>5. Команда присваивания означает, что:</vt:lpstr>
      <vt:lpstr>Слайд 9</vt:lpstr>
      <vt:lpstr>Слайд 10</vt:lpstr>
      <vt:lpstr>Слайд 11</vt:lpstr>
      <vt:lpstr>Структура программы (рассмотрим упрощенный вариант):</vt:lpstr>
      <vt:lpstr>Слайд 13</vt:lpstr>
      <vt:lpstr>Слайд 14</vt:lpstr>
      <vt:lpstr>Слайд 15</vt:lpstr>
      <vt:lpstr>Слайд 16</vt:lpstr>
      <vt:lpstr>Слайд 17</vt:lpstr>
      <vt:lpstr>Задание 1. Запишите по правилам языка Паскаль следующие выражения: </vt:lpstr>
      <vt:lpstr>Задание 2. Определите, какие из приведенных ниже имен нельзя использовать в качестве заголовка программы и почему.  </vt:lpstr>
      <vt:lpstr>Задание 3. Найдите ошибки в программе</vt:lpstr>
      <vt:lpstr>Задание 4. Какая задача решается по следующей программе?</vt:lpstr>
      <vt:lpstr>Задача 5</vt:lpstr>
      <vt:lpstr>Подведение итогов </vt:lpstr>
      <vt:lpstr>Домашнее задание</vt:lpstr>
    </vt:vector>
  </TitlesOfParts>
  <Company>Darima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Знакомство с языком Паскаль</dc:title>
  <dc:creator>Darima</dc:creator>
  <cp:lastModifiedBy>Admin</cp:lastModifiedBy>
  <cp:revision>12</cp:revision>
  <dcterms:created xsi:type="dcterms:W3CDTF">2012-11-20T15:44:15Z</dcterms:created>
  <dcterms:modified xsi:type="dcterms:W3CDTF">2013-10-23T03:20:50Z</dcterms:modified>
</cp:coreProperties>
</file>